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256" r:id="rId2"/>
    <p:sldId id="257" r:id="rId3"/>
    <p:sldId id="287" r:id="rId4"/>
    <p:sldId id="288" r:id="rId5"/>
    <p:sldId id="289" r:id="rId6"/>
    <p:sldId id="290" r:id="rId7"/>
    <p:sldId id="258" r:id="rId8"/>
    <p:sldId id="259" r:id="rId9"/>
    <p:sldId id="260" r:id="rId10"/>
    <p:sldId id="261" r:id="rId11"/>
    <p:sldId id="262" r:id="rId12"/>
    <p:sldId id="263" r:id="rId13"/>
    <p:sldId id="264" r:id="rId14"/>
    <p:sldId id="265" r:id="rId15"/>
    <p:sldId id="279" r:id="rId16"/>
    <p:sldId id="280" r:id="rId17"/>
    <p:sldId id="281" r:id="rId18"/>
    <p:sldId id="282" r:id="rId19"/>
    <p:sldId id="283" r:id="rId20"/>
    <p:sldId id="284" r:id="rId21"/>
    <p:sldId id="285" r:id="rId22"/>
    <p:sldId id="286"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83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DAFAA-5036-4ADD-B1A9-F65E0613474E}" v="81" dt="2023-02-27T18:04:54.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89340-564A-4A7E-BEE4-A197A535F972}" type="datetimeFigureOut">
              <a:rPr lang="en-US" smtClean="0"/>
              <a:t>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3FED5-496F-4D82-8B46-9B505A87A40E}" type="slidenum">
              <a:rPr lang="en-US" smtClean="0"/>
              <a:t>‹#›</a:t>
            </a:fld>
            <a:endParaRPr lang="en-US" dirty="0"/>
          </a:p>
        </p:txBody>
      </p:sp>
    </p:spTree>
    <p:extLst>
      <p:ext uri="{BB962C8B-B14F-4D97-AF65-F5344CB8AC3E}">
        <p14:creationId xmlns:p14="http://schemas.microsoft.com/office/powerpoint/2010/main" val="21871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FF539-846B-4A72-9E23-58775626058F}" type="datetime1">
              <a:rPr lang="en-US" smtClean="0"/>
              <a:t>2/27/2023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D408AF3B-4E51-47BC-A4DA-0CC9E2876F2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03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950DB-28C4-4FD1-A3BE-9ED4A9D850F6}" type="datetime1">
              <a:rPr lang="en-US" smtClean="0"/>
              <a:t>2/27/2023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149778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7DD89-8782-46FE-8DEA-9E23E251A577}" type="datetime1">
              <a:rPr lang="en-US" smtClean="0"/>
              <a:t>2/27/2023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180574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6CB76-660F-49F2-A229-855888DBEA32}" type="datetime1">
              <a:rPr lang="en-US" smtClean="0"/>
              <a:t>2/27/2023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15400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79BD1D-9819-4365-864B-E185E56EB200}" type="datetime1">
              <a:rPr lang="en-US" smtClean="0"/>
              <a:t>2/27/2023</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D408AF3B-4E51-47BC-A4DA-0CC9E2876F2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03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D41D27-EE4E-416A-AED1-30F3C845D4F4}" type="datetime1">
              <a:rPr lang="en-US" smtClean="0"/>
              <a:t>2/27/2023</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327577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7F35D7-B016-4873-9993-C14710943AAC}" type="datetime1">
              <a:rPr lang="en-US" smtClean="0"/>
              <a:t>2/27/2023</a:t>
            </a:fld>
            <a:endParaRPr lang="en-US" dirty="0"/>
          </a:p>
        </p:txBody>
      </p:sp>
      <p:sp>
        <p:nvSpPr>
          <p:cNvPr id="8" name="Footer Placeholder 7"/>
          <p:cNvSpPr>
            <a:spLocks noGrp="1"/>
          </p:cNvSpPr>
          <p:nvPr>
            <p:ph type="ftr" sz="quarter" idx="11"/>
          </p:nvPr>
        </p:nvSpPr>
        <p:spPr/>
        <p:txBody>
          <a:bodyPr/>
          <a:lstStyle/>
          <a:p>
            <a:r>
              <a:rPr lang="en-US" dirty="0"/>
              <a:t>1</a:t>
            </a:r>
          </a:p>
        </p:txBody>
      </p:sp>
      <p:sp>
        <p:nvSpPr>
          <p:cNvPr id="9" name="Slide Number Placeholder 8"/>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154414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153CD6-1059-4580-97F7-B48BBB1CF984}" type="datetime1">
              <a:rPr lang="en-US" smtClean="0"/>
              <a:t>2/27/2023</a:t>
            </a:fld>
            <a:endParaRPr lang="en-US" dirty="0"/>
          </a:p>
        </p:txBody>
      </p:sp>
      <p:sp>
        <p:nvSpPr>
          <p:cNvPr id="4" name="Footer Placeholder 3"/>
          <p:cNvSpPr>
            <a:spLocks noGrp="1"/>
          </p:cNvSpPr>
          <p:nvPr>
            <p:ph type="ftr" sz="quarter" idx="11"/>
          </p:nvPr>
        </p:nvSpPr>
        <p:spPr/>
        <p:txBody>
          <a:bodyPr/>
          <a:lstStyle/>
          <a:p>
            <a:r>
              <a:rPr lang="en-US" dirty="0"/>
              <a:t>1</a:t>
            </a:r>
          </a:p>
        </p:txBody>
      </p:sp>
      <p:sp>
        <p:nvSpPr>
          <p:cNvPr id="5" name="Slide Number Placeholder 4"/>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42632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0B9D57-A9B4-4363-AFA4-51938D9686AB}" type="datetime1">
              <a:rPr lang="en-US" smtClean="0"/>
              <a:t>2/27/2023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1</a:t>
            </a:r>
          </a:p>
        </p:txBody>
      </p:sp>
      <p:sp>
        <p:nvSpPr>
          <p:cNvPr id="9" name="Slide Number Placeholder 8"/>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160808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17B5FC-75F8-46B6-8406-74F6F89F1A14}" type="datetime1">
              <a:rPr lang="en-US" smtClean="0"/>
              <a:t>2/27/2023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08AF3B-4E51-47BC-A4DA-0CC9E2876F2C}" type="slidenum">
              <a:rPr lang="en-US" smtClean="0"/>
              <a:t>‹#›</a:t>
            </a:fld>
            <a:endParaRPr lang="en-US" dirty="0"/>
          </a:p>
        </p:txBody>
      </p:sp>
    </p:spTree>
    <p:extLst>
      <p:ext uri="{BB962C8B-B14F-4D97-AF65-F5344CB8AC3E}">
        <p14:creationId xmlns:p14="http://schemas.microsoft.com/office/powerpoint/2010/main" val="362854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2047D6-2465-415F-BEE3-BF56F726FAA0}" type="datetime1">
              <a:rPr lang="en-US" smtClean="0"/>
              <a:t>2/27/2023</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D408AF3B-4E51-47BC-A4DA-0CC9E2876F2C}" type="slidenum">
              <a:rPr lang="en-US" smtClean="0"/>
              <a:t>‹#›</a:t>
            </a:fld>
            <a:endParaRPr lang="en-US" dirty="0"/>
          </a:p>
        </p:txBody>
      </p:sp>
    </p:spTree>
    <p:extLst>
      <p:ext uri="{BB962C8B-B14F-4D97-AF65-F5344CB8AC3E}">
        <p14:creationId xmlns:p14="http://schemas.microsoft.com/office/powerpoint/2010/main" val="103359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885E6E-B317-486A-8DBA-11B453F6897D}" type="datetime1">
              <a:rPr lang="en-US" smtClean="0"/>
              <a:t>2/27/2023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1</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408AF3B-4E51-47BC-A4DA-0CC9E2876F2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02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23.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spedfinance.indistar@ade.arkansas.gov"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DAF3-3E38-BD0B-54B3-CBCD7AA946FB}"/>
              </a:ext>
            </a:extLst>
          </p:cNvPr>
          <p:cNvSpPr>
            <a:spLocks noGrp="1"/>
          </p:cNvSpPr>
          <p:nvPr>
            <p:ph type="ctrTitle"/>
          </p:nvPr>
        </p:nvSpPr>
        <p:spPr>
          <a:xfrm>
            <a:off x="940279" y="758952"/>
            <a:ext cx="10636369" cy="2268920"/>
          </a:xfrm>
        </p:spPr>
        <p:txBody>
          <a:bodyPr>
            <a:noAutofit/>
          </a:bodyPr>
          <a:lstStyle/>
          <a:p>
            <a:pPr algn="ctr"/>
            <a:r>
              <a:rPr lang="en-US" sz="6600" dirty="0">
                <a:latin typeface="Arial" panose="020B0604020202020204" pitchFamily="34" charset="0"/>
                <a:cs typeface="Arial" panose="020B0604020202020204" pitchFamily="34" charset="0"/>
              </a:rPr>
              <a:t>Special Education Finance</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June 1 Application</a:t>
            </a:r>
          </a:p>
        </p:txBody>
      </p:sp>
      <p:sp>
        <p:nvSpPr>
          <p:cNvPr id="3" name="Subtitle 2">
            <a:extLst>
              <a:ext uri="{FF2B5EF4-FFF2-40B4-BE49-F238E27FC236}">
                <a16:creationId xmlns:a16="http://schemas.microsoft.com/office/drawing/2014/main" id="{43BFBF73-B388-3749-B479-80129C15192C}"/>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2023 – 2024</a:t>
            </a:r>
          </a:p>
          <a:p>
            <a:endParaRPr lang="en-US" dirty="0"/>
          </a:p>
        </p:txBody>
      </p:sp>
      <p:pic>
        <p:nvPicPr>
          <p:cNvPr id="7" name="Picture 6">
            <a:extLst>
              <a:ext uri="{FF2B5EF4-FFF2-40B4-BE49-F238E27FC236}">
                <a16:creationId xmlns:a16="http://schemas.microsoft.com/office/drawing/2014/main" id="{7498F463-C46C-ED61-B1BA-0EDFC460C78D}"/>
              </a:ext>
            </a:extLst>
          </p:cNvPr>
          <p:cNvPicPr>
            <a:picLocks noChangeAspect="1"/>
          </p:cNvPicPr>
          <p:nvPr/>
        </p:nvPicPr>
        <p:blipFill>
          <a:blip r:embed="rId2"/>
          <a:stretch>
            <a:fillRect/>
          </a:stretch>
        </p:blipFill>
        <p:spPr>
          <a:xfrm>
            <a:off x="0" y="-988"/>
            <a:ext cx="1171739" cy="1047896"/>
          </a:xfrm>
          <a:prstGeom prst="rect">
            <a:avLst/>
          </a:prstGeom>
        </p:spPr>
      </p:pic>
    </p:spTree>
    <p:extLst>
      <p:ext uri="{BB962C8B-B14F-4D97-AF65-F5344CB8AC3E}">
        <p14:creationId xmlns:p14="http://schemas.microsoft.com/office/powerpoint/2010/main" val="409654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5"/>
            <a:ext cx="10182061" cy="1325563"/>
          </a:xfrm>
        </p:spPr>
        <p:txBody>
          <a:bodyPr>
            <a:normAutofit/>
          </a:bodyPr>
          <a:lstStyle/>
          <a:p>
            <a:r>
              <a:rPr lang="en-US" dirty="0">
                <a:latin typeface="Arial" panose="020B0604020202020204" pitchFamily="34" charset="0"/>
                <a:cs typeface="Arial" panose="020B0604020202020204" pitchFamily="34" charset="0"/>
              </a:rPr>
              <a:t>Maintenance of Effort</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75CCFD3-9B60-274E-5D06-29CD5E50E043}"/>
              </a:ext>
            </a:extLst>
          </p:cNvPr>
          <p:cNvSpPr txBox="1"/>
          <p:nvPr/>
        </p:nvSpPr>
        <p:spPr>
          <a:xfrm>
            <a:off x="6094562" y="2055813"/>
            <a:ext cx="5503653" cy="3539430"/>
          </a:xfrm>
          <a:prstGeom prst="rect">
            <a:avLst/>
          </a:prstGeom>
          <a:noFill/>
        </p:spPr>
        <p:txBody>
          <a:bodyPr wrap="square" rtlCol="0">
            <a:spAutoFit/>
          </a:bodyPr>
          <a:lstStyle/>
          <a:p>
            <a:pPr rtl="0">
              <a:spcBef>
                <a:spcPts val="0"/>
              </a:spcBef>
              <a:spcAft>
                <a:spcPts val="0"/>
              </a:spcAft>
            </a:pPr>
            <a:r>
              <a:rPr lang="en-US" sz="1400" i="0" dirty="0">
                <a:solidFill>
                  <a:srgbClr val="000000"/>
                </a:solidFill>
                <a:effectLst/>
                <a:latin typeface="Arial" panose="020B0604020202020204" pitchFamily="34" charset="0"/>
                <a:cs typeface="Arial" panose="020B0604020202020204" pitchFamily="34" charset="0"/>
              </a:rPr>
              <a:t>Local plus State are the only fields to be filled in.</a:t>
            </a:r>
            <a:endParaRPr lang="en-US" sz="1400" b="1" u="sng" dirty="0">
              <a:solidFill>
                <a:srgbClr val="000000"/>
              </a:solidFill>
              <a:latin typeface="Arial" panose="020B0604020202020204" pitchFamily="34" charset="0"/>
              <a:cs typeface="Arial" panose="020B0604020202020204" pitchFamily="34" charset="0"/>
            </a:endParaRPr>
          </a:p>
          <a:p>
            <a:pPr rtl="0">
              <a:spcBef>
                <a:spcPts val="0"/>
              </a:spcBef>
              <a:spcAft>
                <a:spcPts val="0"/>
              </a:spcAft>
            </a:pPr>
            <a:endParaRPr lang="en-US" sz="1400" b="1" i="0" u="sng" dirty="0">
              <a:solidFill>
                <a:srgbClr val="000000"/>
              </a:solidFill>
              <a:effectLst/>
              <a:latin typeface="Arial" panose="020B0604020202020204" pitchFamily="34" charset="0"/>
              <a:cs typeface="Arial" panose="020B0604020202020204" pitchFamily="34" charset="0"/>
            </a:endParaRPr>
          </a:p>
          <a:p>
            <a:r>
              <a:rPr lang="en-US" sz="1400" b="1" i="0" dirty="0">
                <a:solidFill>
                  <a:srgbClr val="000000"/>
                </a:solidFill>
                <a:effectLst/>
                <a:latin typeface="Arial" panose="020B0604020202020204" pitchFamily="34" charset="0"/>
                <a:cs typeface="Arial" panose="020B0604020202020204" pitchFamily="34" charset="0"/>
              </a:rPr>
              <a:t>Blue Arrow: </a:t>
            </a:r>
            <a:r>
              <a:rPr lang="en-US" sz="1400" b="0" i="0" u="none" strike="noStrike" dirty="0">
                <a:solidFill>
                  <a:srgbClr val="000000"/>
                </a:solidFill>
                <a:effectLst/>
                <a:latin typeface="Arial" panose="020B0604020202020204" pitchFamily="34" charset="0"/>
                <a:cs typeface="Arial" panose="020B0604020202020204" pitchFamily="34" charset="0"/>
              </a:rPr>
              <a:t>This </a:t>
            </a:r>
            <a:r>
              <a:rPr lang="en-US" sz="1400" dirty="0">
                <a:solidFill>
                  <a:srgbClr val="000000"/>
                </a:solidFill>
                <a:latin typeface="Arial" panose="020B0604020202020204" pitchFamily="34" charset="0"/>
                <a:cs typeface="Arial" panose="020B0604020202020204" pitchFamily="34" charset="0"/>
              </a:rPr>
              <a:t>auto-populates</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the Final 2021-2022 AFR amount.</a:t>
            </a:r>
          </a:p>
          <a:p>
            <a:r>
              <a:rPr lang="en-US" sz="1400" dirty="0">
                <a:solidFill>
                  <a:srgbClr val="000000"/>
                </a:solidFill>
                <a:latin typeface="Arial" panose="020B0604020202020204" pitchFamily="34" charset="0"/>
                <a:cs typeface="Arial" panose="020B0604020202020204" pitchFamily="34" charset="0"/>
              </a:rPr>
              <a:t>  </a:t>
            </a:r>
            <a:br>
              <a:rPr lang="en-US" sz="1400" b="0" dirty="0">
                <a:effectLst/>
                <a:latin typeface="Arial" panose="020B0604020202020204" pitchFamily="34" charset="0"/>
                <a:cs typeface="Arial" panose="020B0604020202020204" pitchFamily="34" charset="0"/>
              </a:rPr>
            </a:br>
            <a:r>
              <a:rPr lang="en-US" sz="1400" b="1" i="0" dirty="0">
                <a:solidFill>
                  <a:srgbClr val="000000"/>
                </a:solidFill>
                <a:effectLst/>
                <a:latin typeface="Arial" panose="020B0604020202020204" pitchFamily="34" charset="0"/>
                <a:cs typeface="Arial" panose="020B0604020202020204" pitchFamily="34" charset="0"/>
              </a:rPr>
              <a:t>Red Arrow: </a:t>
            </a:r>
            <a:r>
              <a:rPr lang="en-US" sz="1400" b="0" i="0" u="none" strike="noStrike" dirty="0">
                <a:solidFill>
                  <a:srgbClr val="000000"/>
                </a:solidFill>
                <a:effectLst/>
                <a:latin typeface="Arial" panose="020B0604020202020204" pitchFamily="34" charset="0"/>
                <a:cs typeface="Arial" panose="020B0604020202020204" pitchFamily="34" charset="0"/>
              </a:rPr>
              <a:t>This box is where the LEA will enter the estimated/projected State and Local expenditures for MOE. The amount must be equal to or greater than the Final 2021-2022 AFR amount.  </a:t>
            </a:r>
          </a:p>
          <a:p>
            <a:endParaRPr lang="en-US" sz="1400" dirty="0">
              <a:solidFill>
                <a:srgbClr val="000000"/>
              </a:solidFill>
              <a:latin typeface="Arial" panose="020B0604020202020204" pitchFamily="34" charset="0"/>
              <a:cs typeface="Arial" panose="020B0604020202020204" pitchFamily="34" charset="0"/>
            </a:endParaRPr>
          </a:p>
          <a:p>
            <a:r>
              <a:rPr lang="en-US" sz="1400" b="0" i="0" u="none" strike="noStrike" dirty="0">
                <a:solidFill>
                  <a:srgbClr val="000000"/>
                </a:solidFill>
                <a:effectLst/>
                <a:latin typeface="Arial" panose="020B0604020202020204" pitchFamily="34" charset="0"/>
                <a:cs typeface="Arial" panose="020B0604020202020204" pitchFamily="34" charset="0"/>
              </a:rPr>
              <a:t>This cell will turn </a:t>
            </a:r>
            <a:r>
              <a:rPr lang="en-US" sz="1400" b="0" i="0" u="none" strike="noStrike" dirty="0">
                <a:solidFill>
                  <a:srgbClr val="FF0000"/>
                </a:solidFill>
                <a:effectLst/>
                <a:latin typeface="Arial" panose="020B0604020202020204" pitchFamily="34" charset="0"/>
                <a:cs typeface="Arial" panose="020B0604020202020204" pitchFamily="34" charset="0"/>
              </a:rPr>
              <a:t>red</a:t>
            </a:r>
            <a:r>
              <a:rPr lang="en-US" sz="1400" b="0" i="0" u="none" strike="noStrike" dirty="0">
                <a:effectLst/>
                <a:latin typeface="Arial" panose="020B0604020202020204" pitchFamily="34" charset="0"/>
                <a:cs typeface="Arial" panose="020B0604020202020204" pitchFamily="34" charset="0"/>
              </a:rPr>
              <a:t> if the amount entered does not at least equal the amount in the Final AFR cell.</a:t>
            </a:r>
          </a:p>
          <a:p>
            <a:endParaRPr lang="en-US" sz="1400" dirty="0">
              <a:solidFill>
                <a:srgbClr val="FF0000"/>
              </a:solidFill>
              <a:latin typeface="Arial" panose="020B0604020202020204" pitchFamily="34" charset="0"/>
              <a:cs typeface="Arial" panose="020B0604020202020204" pitchFamily="34" charset="0"/>
            </a:endParaRPr>
          </a:p>
          <a:p>
            <a:r>
              <a:rPr lang="en-US" sz="1400" b="0" i="0" u="none" strike="noStrike" dirty="0">
                <a:solidFill>
                  <a:srgbClr val="000000"/>
                </a:solidFill>
                <a:effectLst/>
                <a:latin typeface="Arial" panose="020B0604020202020204" pitchFamily="34" charset="0"/>
              </a:rPr>
              <a:t>Don’t overthink this and spend time trying to calculate 2023-2024 expenditures.  This page is only stating you will meet the MOE requirement based on the 2021-2022 AFR and not the actual budget amount that you will budget for October 1.</a:t>
            </a:r>
            <a:endParaRPr lang="en-US" sz="1200" dirty="0"/>
          </a:p>
        </p:txBody>
      </p:sp>
      <p:pic>
        <p:nvPicPr>
          <p:cNvPr id="3074" name="Picture 2">
            <a:extLst>
              <a:ext uri="{FF2B5EF4-FFF2-40B4-BE49-F238E27FC236}">
                <a16:creationId xmlns:a16="http://schemas.microsoft.com/office/drawing/2014/main" id="{73A36CCB-E2BA-8B4D-4F6A-4B7AA9084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05" y="2055813"/>
            <a:ext cx="5087692" cy="306757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3B6E768-4F22-EEFE-7202-23B4E2905617}"/>
              </a:ext>
            </a:extLst>
          </p:cNvPr>
          <p:cNvSpPr>
            <a:spLocks noGrp="1"/>
          </p:cNvSpPr>
          <p:nvPr>
            <p:ph type="ftr" sz="quarter" idx="11"/>
          </p:nvPr>
        </p:nvSpPr>
        <p:spPr>
          <a:xfrm>
            <a:off x="3683160" y="6492875"/>
            <a:ext cx="4822804" cy="365125"/>
          </a:xfrm>
        </p:spPr>
        <p:txBody>
          <a:bodyPr/>
          <a:lstStyle/>
          <a:p>
            <a:r>
              <a:rPr lang="en-US" dirty="0"/>
              <a:t>9</a:t>
            </a:r>
          </a:p>
        </p:txBody>
      </p:sp>
    </p:spTree>
    <p:extLst>
      <p:ext uri="{BB962C8B-B14F-4D97-AF65-F5344CB8AC3E}">
        <p14:creationId xmlns:p14="http://schemas.microsoft.com/office/powerpoint/2010/main" val="308364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5"/>
            <a:ext cx="10182061" cy="1325563"/>
          </a:xfrm>
        </p:spPr>
        <p:txBody>
          <a:bodyPr>
            <a:normAutofit/>
          </a:bodyPr>
          <a:lstStyle/>
          <a:p>
            <a:r>
              <a:rPr lang="en-US" dirty="0">
                <a:latin typeface="Arial" panose="020B0604020202020204" pitchFamily="34" charset="0"/>
                <a:cs typeface="Arial" panose="020B0604020202020204" pitchFamily="34" charset="0"/>
              </a:rPr>
              <a:t>Maintenance of Effort</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75CCFD3-9B60-274E-5D06-29CD5E50E043}"/>
              </a:ext>
            </a:extLst>
          </p:cNvPr>
          <p:cNvSpPr txBox="1"/>
          <p:nvPr/>
        </p:nvSpPr>
        <p:spPr>
          <a:xfrm>
            <a:off x="6094562" y="2055813"/>
            <a:ext cx="5503653" cy="2400657"/>
          </a:xfrm>
          <a:prstGeom prst="rect">
            <a:avLst/>
          </a:prstGeom>
          <a:noFill/>
        </p:spPr>
        <p:txBody>
          <a:bodyPr wrap="square" rtlCol="0">
            <a:spAutoFit/>
          </a:bodyPr>
          <a:lstStyle/>
          <a:p>
            <a:pPr rtl="0">
              <a:spcBef>
                <a:spcPts val="0"/>
              </a:spcBef>
              <a:spcAft>
                <a:spcPts val="0"/>
              </a:spcAft>
            </a:pPr>
            <a:r>
              <a:rPr lang="en-US" sz="1400" i="0" dirty="0">
                <a:solidFill>
                  <a:srgbClr val="000000"/>
                </a:solidFill>
                <a:effectLst/>
                <a:latin typeface="Arial" panose="020B0604020202020204" pitchFamily="34" charset="0"/>
                <a:cs typeface="Arial" panose="020B0604020202020204" pitchFamily="34" charset="0"/>
              </a:rPr>
              <a:t>Local plus State are the only fields to be filled in.</a:t>
            </a:r>
            <a:endParaRPr lang="en-US" sz="1400" b="1" u="sng" dirty="0">
              <a:solidFill>
                <a:srgbClr val="000000"/>
              </a:solidFill>
              <a:latin typeface="Arial" panose="020B0604020202020204" pitchFamily="34" charset="0"/>
              <a:cs typeface="Arial" panose="020B0604020202020204" pitchFamily="34" charset="0"/>
            </a:endParaRPr>
          </a:p>
          <a:p>
            <a:pPr rtl="0">
              <a:spcBef>
                <a:spcPts val="0"/>
              </a:spcBef>
              <a:spcAft>
                <a:spcPts val="0"/>
              </a:spcAft>
            </a:pPr>
            <a:endParaRPr lang="en-US" sz="1400" b="1" i="0" u="sng" dirty="0">
              <a:solidFill>
                <a:srgbClr val="000000"/>
              </a:solidFill>
              <a:effectLst/>
              <a:latin typeface="Arial" panose="020B0604020202020204" pitchFamily="34" charset="0"/>
              <a:cs typeface="Arial" panose="020B0604020202020204" pitchFamily="34" charset="0"/>
            </a:endParaRPr>
          </a:p>
          <a:p>
            <a:r>
              <a:rPr lang="en-US" sz="1400" b="1" i="0" dirty="0">
                <a:solidFill>
                  <a:srgbClr val="000000"/>
                </a:solidFill>
                <a:effectLst/>
                <a:latin typeface="Arial" panose="020B0604020202020204" pitchFamily="34" charset="0"/>
                <a:cs typeface="Arial" panose="020B0604020202020204" pitchFamily="34" charset="0"/>
              </a:rPr>
              <a:t>Green Arrow: </a:t>
            </a:r>
            <a:r>
              <a:rPr lang="en-US" sz="1400" b="0" i="0" u="none" strike="noStrike" dirty="0">
                <a:solidFill>
                  <a:srgbClr val="000000"/>
                </a:solidFill>
                <a:effectLst/>
                <a:latin typeface="Arial" panose="020B0604020202020204" pitchFamily="34" charset="0"/>
                <a:cs typeface="Arial" panose="020B0604020202020204" pitchFamily="34" charset="0"/>
              </a:rPr>
              <a:t>This box is where the LEA will </a:t>
            </a:r>
            <a:r>
              <a:rPr lang="en-US" sz="1400" dirty="0">
                <a:solidFill>
                  <a:srgbClr val="000000"/>
                </a:solidFill>
                <a:latin typeface="Arial" panose="020B0604020202020204" pitchFamily="34" charset="0"/>
                <a:cs typeface="Arial" panose="020B0604020202020204" pitchFamily="34" charset="0"/>
              </a:rPr>
              <a:t>enter</a:t>
            </a:r>
            <a:r>
              <a:rPr lang="en-US" sz="1400" b="0" i="0" u="none" strike="noStrike" dirty="0">
                <a:solidFill>
                  <a:srgbClr val="000000"/>
                </a:solidFill>
                <a:effectLst/>
                <a:latin typeface="Arial" panose="020B0604020202020204" pitchFamily="34" charset="0"/>
                <a:cs typeface="Arial" panose="020B0604020202020204" pitchFamily="34" charset="0"/>
              </a:rPr>
              <a:t> the estimated/projected State and Local expenditures for MOE. The amount must be equal to or greater than the Final 2021-2022 AFR amount.  </a:t>
            </a:r>
          </a:p>
          <a:p>
            <a:endParaRPr lang="en-US" sz="1400" dirty="0">
              <a:solidFill>
                <a:srgbClr val="000000"/>
              </a:solidFill>
              <a:latin typeface="Arial" panose="020B0604020202020204" pitchFamily="34" charset="0"/>
              <a:cs typeface="Arial" panose="020B0604020202020204" pitchFamily="34" charset="0"/>
            </a:endParaRPr>
          </a:p>
          <a:p>
            <a:r>
              <a:rPr lang="en-US" sz="1400" b="0" i="0" u="none" strike="noStrike" dirty="0">
                <a:solidFill>
                  <a:srgbClr val="000000"/>
                </a:solidFill>
                <a:effectLst/>
                <a:latin typeface="Arial" panose="020B0604020202020204" pitchFamily="34" charset="0"/>
                <a:cs typeface="Arial" panose="020B0604020202020204" pitchFamily="34" charset="0"/>
              </a:rPr>
              <a:t>This cell will turn </a:t>
            </a:r>
            <a:r>
              <a:rPr lang="en-US" sz="1400" b="0" i="0" u="none" strike="noStrike" dirty="0">
                <a:solidFill>
                  <a:srgbClr val="00B050"/>
                </a:solidFill>
                <a:effectLst/>
                <a:latin typeface="Arial" panose="020B0604020202020204" pitchFamily="34" charset="0"/>
                <a:cs typeface="Arial" panose="020B0604020202020204" pitchFamily="34" charset="0"/>
              </a:rPr>
              <a:t>green</a:t>
            </a:r>
            <a:r>
              <a:rPr lang="en-US" sz="1400" b="0" i="0" u="none" strike="noStrike" dirty="0">
                <a:effectLst/>
                <a:latin typeface="Arial" panose="020B0604020202020204" pitchFamily="34" charset="0"/>
                <a:cs typeface="Arial" panose="020B0604020202020204" pitchFamily="34" charset="0"/>
              </a:rPr>
              <a:t> if the amount entered is equal to or greater than the amount in the Final AFR cell.</a:t>
            </a:r>
            <a:endParaRPr lang="en-US" sz="1400" b="0" dirty="0">
              <a:solidFill>
                <a:srgbClr val="FF0000"/>
              </a:solidFill>
              <a:effectLst/>
              <a:latin typeface="Arial" panose="020B0604020202020204" pitchFamily="34" charset="0"/>
              <a:cs typeface="Arial" panose="020B0604020202020204" pitchFamily="34" charset="0"/>
            </a:endParaRPr>
          </a:p>
          <a:p>
            <a:br>
              <a:rPr lang="en-US" sz="1200" dirty="0"/>
            </a:br>
            <a:endParaRPr lang="en-US" sz="1200" dirty="0"/>
          </a:p>
        </p:txBody>
      </p:sp>
      <p:pic>
        <p:nvPicPr>
          <p:cNvPr id="4098" name="Picture 2">
            <a:extLst>
              <a:ext uri="{FF2B5EF4-FFF2-40B4-BE49-F238E27FC236}">
                <a16:creationId xmlns:a16="http://schemas.microsoft.com/office/drawing/2014/main" id="{AF86E586-B48F-CFC3-D0E3-ECC16BBCD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55" y="2151432"/>
            <a:ext cx="4797612" cy="31369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EF581AF9-2824-BF38-A12B-6A4EE2C46985}"/>
              </a:ext>
            </a:extLst>
          </p:cNvPr>
          <p:cNvSpPr>
            <a:spLocks noGrp="1"/>
          </p:cNvSpPr>
          <p:nvPr>
            <p:ph type="ftr" sz="quarter" idx="11"/>
          </p:nvPr>
        </p:nvSpPr>
        <p:spPr/>
        <p:txBody>
          <a:bodyPr/>
          <a:lstStyle/>
          <a:p>
            <a:r>
              <a:rPr lang="en-US" dirty="0"/>
              <a:t>10</a:t>
            </a:r>
          </a:p>
        </p:txBody>
      </p:sp>
    </p:spTree>
    <p:extLst>
      <p:ext uri="{BB962C8B-B14F-4D97-AF65-F5344CB8AC3E}">
        <p14:creationId xmlns:p14="http://schemas.microsoft.com/office/powerpoint/2010/main" val="92693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5"/>
            <a:ext cx="10182061" cy="1179003"/>
          </a:xfrm>
        </p:spPr>
        <p:txBody>
          <a:bodyPr>
            <a:normAutofit/>
          </a:bodyPr>
          <a:lstStyle/>
          <a:p>
            <a:r>
              <a:rPr lang="en-US" dirty="0">
                <a:latin typeface="Arial" panose="020B0604020202020204" pitchFamily="34" charset="0"/>
                <a:cs typeface="Arial" panose="020B0604020202020204" pitchFamily="34" charset="0"/>
              </a:rPr>
              <a:t>IDEA Part B (6702)</a:t>
            </a:r>
            <a:br>
              <a:rPr lang="en-US"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School Age (611)</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11" name="TextBox 10">
            <a:extLst>
              <a:ext uri="{FF2B5EF4-FFF2-40B4-BE49-F238E27FC236}">
                <a16:creationId xmlns:a16="http://schemas.microsoft.com/office/drawing/2014/main" id="{175CCFD3-9B60-274E-5D06-29CD5E50E043}"/>
              </a:ext>
            </a:extLst>
          </p:cNvPr>
          <p:cNvSpPr txBox="1"/>
          <p:nvPr/>
        </p:nvSpPr>
        <p:spPr>
          <a:xfrm>
            <a:off x="6262770" y="1902892"/>
            <a:ext cx="5667149" cy="4693593"/>
          </a:xfrm>
          <a:prstGeom prst="rect">
            <a:avLst/>
          </a:prstGeom>
          <a:noFill/>
        </p:spPr>
        <p:txBody>
          <a:bodyPr wrap="square" rtlCol="0">
            <a:spAutoFit/>
          </a:bodyPr>
          <a:lstStyle/>
          <a:p>
            <a:r>
              <a:rPr lang="en-US" sz="1300" b="1" i="0" dirty="0">
                <a:solidFill>
                  <a:srgbClr val="000000"/>
                </a:solidFill>
                <a:effectLst/>
                <a:latin typeface="Arial" panose="020B0604020202020204" pitchFamily="34" charset="0"/>
                <a:cs typeface="Arial" panose="020B0604020202020204" pitchFamily="34" charset="0"/>
              </a:rPr>
              <a:t>Gray Arrow: </a:t>
            </a:r>
            <a:r>
              <a:rPr lang="en-US" sz="1300" b="0" i="0" u="none" strike="noStrike" dirty="0">
                <a:solidFill>
                  <a:srgbClr val="000000"/>
                </a:solidFill>
                <a:effectLst/>
                <a:latin typeface="Arial" panose="020B0604020202020204" pitchFamily="34" charset="0"/>
                <a:cs typeface="Arial" panose="020B0604020202020204" pitchFamily="34" charset="0"/>
              </a:rPr>
              <a:t>This amount will auto-populate if the LEA is required to obligate money for PSPS.</a:t>
            </a:r>
          </a:p>
          <a:p>
            <a:endParaRPr lang="en-US" sz="1300" dirty="0">
              <a:solidFill>
                <a:srgbClr val="000000"/>
              </a:solidFill>
              <a:latin typeface="Arial" panose="020B0604020202020204" pitchFamily="34" charset="0"/>
              <a:cs typeface="Arial" panose="020B0604020202020204" pitchFamily="34" charset="0"/>
            </a:endParaRPr>
          </a:p>
          <a:p>
            <a:r>
              <a:rPr lang="en-US" sz="1300" b="1" i="0" u="none" strike="noStrike" dirty="0">
                <a:solidFill>
                  <a:srgbClr val="000000"/>
                </a:solidFill>
                <a:effectLst/>
                <a:latin typeface="Arial" panose="020B0604020202020204" pitchFamily="34" charset="0"/>
                <a:cs typeface="Arial" panose="020B0604020202020204" pitchFamily="34" charset="0"/>
              </a:rPr>
              <a:t>Red Arrow:</a:t>
            </a:r>
            <a:r>
              <a:rPr lang="en-US" sz="1300" i="0" u="none" strike="noStrike" dirty="0">
                <a:solidFill>
                  <a:srgbClr val="000000"/>
                </a:solidFill>
                <a:effectLst/>
                <a:latin typeface="Arial" panose="020B0604020202020204" pitchFamily="34" charset="0"/>
                <a:cs typeface="Arial" panose="020B0604020202020204" pitchFamily="34" charset="0"/>
              </a:rPr>
              <a:t> </a:t>
            </a:r>
            <a:r>
              <a:rPr lang="en-US" sz="1300" dirty="0">
                <a:solidFill>
                  <a:srgbClr val="000000"/>
                </a:solidFill>
                <a:latin typeface="Arial" panose="020B0604020202020204" pitchFamily="34" charset="0"/>
                <a:cs typeface="Arial" panose="020B0604020202020204" pitchFamily="34" charset="0"/>
              </a:rPr>
              <a:t>P</a:t>
            </a:r>
            <a:r>
              <a:rPr lang="en-US" sz="1300" i="0" u="none" strike="noStrike" dirty="0">
                <a:solidFill>
                  <a:srgbClr val="000000"/>
                </a:solidFill>
                <a:effectLst/>
                <a:latin typeface="Arial" panose="020B0604020202020204" pitchFamily="34" charset="0"/>
                <a:cs typeface="Arial" panose="020B0604020202020204" pitchFamily="34" charset="0"/>
              </a:rPr>
              <a:t>reliminary required amount will auto-populate if the LEA is required to obligate money for CCEIS.</a:t>
            </a:r>
          </a:p>
          <a:p>
            <a:endParaRPr lang="en-US" sz="1300" b="0" dirty="0">
              <a:solidFill>
                <a:srgbClr val="000000"/>
              </a:solidFill>
              <a:latin typeface="Arial" panose="020B0604020202020204" pitchFamily="34" charset="0"/>
              <a:cs typeface="Arial" panose="020B0604020202020204" pitchFamily="34" charset="0"/>
            </a:endParaRPr>
          </a:p>
          <a:p>
            <a:r>
              <a:rPr lang="en-US" sz="1300" b="1" dirty="0">
                <a:solidFill>
                  <a:srgbClr val="000000"/>
                </a:solidFill>
                <a:latin typeface="Arial" panose="020B0604020202020204" pitchFamily="34" charset="0"/>
                <a:cs typeface="Arial" panose="020B0604020202020204" pitchFamily="34" charset="0"/>
              </a:rPr>
              <a:t>Yellow</a:t>
            </a:r>
            <a:r>
              <a:rPr lang="en-US" sz="1300" b="1" i="0" u="none" strike="noStrike" dirty="0">
                <a:solidFill>
                  <a:srgbClr val="000000"/>
                </a:solidFill>
                <a:effectLst/>
                <a:latin typeface="Arial" panose="020B0604020202020204" pitchFamily="34" charset="0"/>
                <a:cs typeface="Arial" panose="020B0604020202020204" pitchFamily="34" charset="0"/>
              </a:rPr>
              <a:t> Arrow: </a:t>
            </a:r>
            <a:r>
              <a:rPr lang="en-US" sz="1300" i="0" u="none" strike="noStrike" dirty="0">
                <a:solidFill>
                  <a:srgbClr val="000000"/>
                </a:solidFill>
                <a:effectLst/>
                <a:latin typeface="Arial" panose="020B0604020202020204" pitchFamily="34" charset="0"/>
                <a:cs typeface="Arial" panose="020B0604020202020204" pitchFamily="34" charset="0"/>
              </a:rPr>
              <a:t>The LEA will enter the amount the district plans to set aside for voluntary CEIS activities. T</a:t>
            </a:r>
            <a:r>
              <a:rPr lang="en-US" sz="1300" b="0" i="0" u="none" strike="noStrike" dirty="0">
                <a:solidFill>
                  <a:srgbClr val="000000"/>
                </a:solidFill>
                <a:effectLst/>
                <a:latin typeface="Arial" panose="020B0604020202020204" pitchFamily="34" charset="0"/>
              </a:rPr>
              <a:t>his cell will turn </a:t>
            </a:r>
            <a:r>
              <a:rPr lang="en-US" sz="1300" b="0" i="0" u="none" strike="noStrike" dirty="0">
                <a:solidFill>
                  <a:srgbClr val="FF0000"/>
                </a:solidFill>
                <a:effectLst/>
                <a:latin typeface="Arial" panose="020B0604020202020204" pitchFamily="34" charset="0"/>
              </a:rPr>
              <a:t>red</a:t>
            </a:r>
            <a:r>
              <a:rPr lang="en-US" sz="1300" b="0" i="0" u="none" strike="noStrike" dirty="0">
                <a:solidFill>
                  <a:srgbClr val="000000"/>
                </a:solidFill>
                <a:effectLst/>
                <a:latin typeface="Arial" panose="020B0604020202020204" pitchFamily="34" charset="0"/>
              </a:rPr>
              <a:t> if the LEA has attempted to budget over the 15% maximum </a:t>
            </a:r>
            <a:r>
              <a:rPr lang="en-US" sz="1300" dirty="0">
                <a:solidFill>
                  <a:srgbClr val="000000"/>
                </a:solidFill>
                <a:latin typeface="Arial" panose="020B0604020202020204" pitchFamily="34" charset="0"/>
              </a:rPr>
              <a:t>allowed. </a:t>
            </a:r>
            <a:r>
              <a:rPr lang="en-US" sz="1300" b="1" dirty="0">
                <a:solidFill>
                  <a:srgbClr val="000000"/>
                </a:solidFill>
                <a:latin typeface="Arial" panose="020B0604020202020204" pitchFamily="34" charset="0"/>
              </a:rPr>
              <a:t>The LEA must have submitted a CEIS application to utilize IDEA Part B funds for CEIS activities. </a:t>
            </a:r>
          </a:p>
          <a:p>
            <a:endParaRPr lang="en-US" sz="1300" b="1" dirty="0">
              <a:solidFill>
                <a:srgbClr val="000000"/>
              </a:solidFill>
              <a:latin typeface="Arial" panose="020B0604020202020204" pitchFamily="34" charset="0"/>
              <a:cs typeface="Arial" panose="020B0604020202020204" pitchFamily="34" charset="0"/>
            </a:endParaRPr>
          </a:p>
          <a:p>
            <a:r>
              <a:rPr lang="en-US" sz="1300" b="1" dirty="0">
                <a:solidFill>
                  <a:srgbClr val="000000"/>
                </a:solidFill>
                <a:latin typeface="Arial" panose="020B0604020202020204" pitchFamily="34" charset="0"/>
                <a:cs typeface="Arial" panose="020B0604020202020204" pitchFamily="34" charset="0"/>
              </a:rPr>
              <a:t>Pink Arrow: </a:t>
            </a:r>
            <a:r>
              <a:rPr lang="en-US" sz="1300" dirty="0">
                <a:solidFill>
                  <a:srgbClr val="000000"/>
                </a:solidFill>
                <a:latin typeface="Arial" panose="020B0604020202020204" pitchFamily="34" charset="0"/>
                <a:cs typeface="Arial" panose="020B0604020202020204" pitchFamily="34" charset="0"/>
              </a:rPr>
              <a:t>The 15% maximum amount (in red) an LEA is allowed to obligate for voluntary CEIS activities. </a:t>
            </a:r>
          </a:p>
          <a:p>
            <a:endParaRPr lang="en-US" sz="1300" dirty="0">
              <a:solidFill>
                <a:srgbClr val="000000"/>
              </a:solidFill>
              <a:latin typeface="Arial" panose="020B0604020202020204" pitchFamily="34" charset="0"/>
              <a:cs typeface="Arial" panose="020B0604020202020204" pitchFamily="34" charset="0"/>
            </a:endParaRPr>
          </a:p>
          <a:p>
            <a:r>
              <a:rPr lang="en-US" sz="1300" b="1" dirty="0">
                <a:solidFill>
                  <a:srgbClr val="000000"/>
                </a:solidFill>
                <a:latin typeface="Arial" panose="020B0604020202020204" pitchFamily="34" charset="0"/>
              </a:rPr>
              <a:t>Purple Arrow: </a:t>
            </a:r>
            <a:r>
              <a:rPr lang="en-US" sz="1300" dirty="0">
                <a:solidFill>
                  <a:srgbClr val="000000"/>
                </a:solidFill>
                <a:latin typeface="Arial" panose="020B0604020202020204" pitchFamily="34" charset="0"/>
              </a:rPr>
              <a:t>The total amount required to budget.</a:t>
            </a:r>
          </a:p>
          <a:p>
            <a:endParaRPr lang="en-US" sz="1300" b="1" dirty="0">
              <a:solidFill>
                <a:srgbClr val="000000"/>
              </a:solidFill>
              <a:latin typeface="Arial" panose="020B0604020202020204" pitchFamily="34" charset="0"/>
            </a:endParaRPr>
          </a:p>
          <a:p>
            <a:pPr rtl="0">
              <a:spcBef>
                <a:spcPts val="0"/>
              </a:spcBef>
              <a:spcAft>
                <a:spcPts val="0"/>
              </a:spcAft>
            </a:pPr>
            <a:r>
              <a:rPr lang="en-US" sz="1300" b="1" dirty="0">
                <a:solidFill>
                  <a:srgbClr val="000000"/>
                </a:solidFill>
                <a:latin typeface="Arial" panose="020B0604020202020204" pitchFamily="34" charset="0"/>
              </a:rPr>
              <a:t>Blue Arrow: </a:t>
            </a:r>
            <a:r>
              <a:rPr lang="en-US" sz="1300" dirty="0">
                <a:solidFill>
                  <a:srgbClr val="000000"/>
                </a:solidFill>
                <a:latin typeface="Arial" panose="020B0604020202020204" pitchFamily="34" charset="0"/>
              </a:rPr>
              <a:t>T</a:t>
            </a:r>
            <a:r>
              <a:rPr lang="en-US" sz="1300" b="0" i="0" u="none" strike="noStrike" dirty="0">
                <a:solidFill>
                  <a:srgbClr val="000000"/>
                </a:solidFill>
                <a:effectLst/>
                <a:latin typeface="Arial" panose="020B0604020202020204" pitchFamily="34" charset="0"/>
                <a:cs typeface="Arial" panose="020B0604020202020204" pitchFamily="34" charset="0"/>
              </a:rPr>
              <a:t>his amount will auto-calculate as amounts for each object code range </a:t>
            </a:r>
            <a:r>
              <a:rPr lang="en-US" sz="1300" dirty="0">
                <a:solidFill>
                  <a:srgbClr val="000000"/>
                </a:solidFill>
                <a:latin typeface="Arial" panose="020B0604020202020204" pitchFamily="34" charset="0"/>
                <a:cs typeface="Arial" panose="020B0604020202020204" pitchFamily="34" charset="0"/>
              </a:rPr>
              <a:t>are</a:t>
            </a:r>
            <a:r>
              <a:rPr lang="en-US" sz="1300" b="0" i="0" u="none" strike="noStrike" dirty="0">
                <a:solidFill>
                  <a:srgbClr val="000000"/>
                </a:solidFill>
                <a:effectLst/>
                <a:latin typeface="Arial" panose="020B0604020202020204" pitchFamily="34" charset="0"/>
                <a:cs typeface="Arial" panose="020B0604020202020204" pitchFamily="34" charset="0"/>
              </a:rPr>
              <a:t> entered. This cell will be </a:t>
            </a:r>
            <a:r>
              <a:rPr lang="en-US" sz="1300" b="0" i="0" u="none" strike="noStrike" dirty="0">
                <a:solidFill>
                  <a:srgbClr val="FF0000"/>
                </a:solidFill>
                <a:effectLst/>
                <a:latin typeface="Arial" panose="020B0604020202020204" pitchFamily="34" charset="0"/>
                <a:cs typeface="Arial" panose="020B0604020202020204" pitchFamily="34" charset="0"/>
              </a:rPr>
              <a:t>red</a:t>
            </a:r>
            <a:r>
              <a:rPr lang="en-US" sz="1300" b="0" i="0" u="none" strike="noStrike" dirty="0">
                <a:solidFill>
                  <a:srgbClr val="000000"/>
                </a:solidFill>
                <a:effectLst/>
                <a:latin typeface="Arial" panose="020B0604020202020204" pitchFamily="34" charset="0"/>
                <a:cs typeface="Arial" panose="020B0604020202020204" pitchFamily="34" charset="0"/>
              </a:rPr>
              <a:t> if the amount is incorrect and </a:t>
            </a:r>
            <a:r>
              <a:rPr lang="en-US" sz="1300" b="0" i="0" u="none" strike="noStrike" dirty="0">
                <a:solidFill>
                  <a:srgbClr val="00B050"/>
                </a:solidFill>
                <a:effectLst/>
                <a:latin typeface="Arial" panose="020B0604020202020204" pitchFamily="34" charset="0"/>
                <a:cs typeface="Arial" panose="020B0604020202020204" pitchFamily="34" charset="0"/>
              </a:rPr>
              <a:t>green</a:t>
            </a:r>
            <a:r>
              <a:rPr lang="en-US" sz="1300" b="0" i="0" u="none" strike="noStrike" dirty="0">
                <a:solidFill>
                  <a:srgbClr val="000000"/>
                </a:solidFill>
                <a:effectLst/>
                <a:latin typeface="Arial" panose="020B0604020202020204" pitchFamily="34" charset="0"/>
                <a:cs typeface="Arial" panose="020B0604020202020204" pitchFamily="34" charset="0"/>
              </a:rPr>
              <a:t> when the amount is to the penny. </a:t>
            </a:r>
          </a:p>
          <a:p>
            <a:pPr rtl="0">
              <a:spcBef>
                <a:spcPts val="0"/>
              </a:spcBef>
              <a:spcAft>
                <a:spcPts val="0"/>
              </a:spcAft>
            </a:pPr>
            <a:endParaRPr lang="en-US" sz="1300" dirty="0">
              <a:solidFill>
                <a:srgbClr val="000000"/>
              </a:solidFill>
              <a:latin typeface="Arial" panose="020B0604020202020204" pitchFamily="34" charset="0"/>
              <a:cs typeface="Arial" panose="020B0604020202020204" pitchFamily="34" charset="0"/>
            </a:endParaRPr>
          </a:p>
          <a:p>
            <a:r>
              <a:rPr lang="en-US" sz="1300" b="1" dirty="0">
                <a:solidFill>
                  <a:srgbClr val="000000"/>
                </a:solidFill>
                <a:latin typeface="Arial" panose="020B0604020202020204" pitchFamily="34" charset="0"/>
              </a:rPr>
              <a:t>Orange Arrow: </a:t>
            </a:r>
            <a:r>
              <a:rPr lang="en-US" sz="1300" dirty="0">
                <a:solidFill>
                  <a:srgbClr val="000000"/>
                </a:solidFill>
                <a:latin typeface="Arial" panose="020B0604020202020204" pitchFamily="34" charset="0"/>
              </a:rPr>
              <a:t>The amount remaining that still needs to be budgeted.</a:t>
            </a:r>
          </a:p>
          <a:p>
            <a:pPr rtl="0">
              <a:spcBef>
                <a:spcPts val="0"/>
              </a:spcBef>
              <a:spcAft>
                <a:spcPts val="0"/>
              </a:spcAft>
            </a:pPr>
            <a:endParaRPr lang="en-US" sz="1300" i="0" u="none" strike="noStrike" dirty="0">
              <a:solidFill>
                <a:srgbClr val="000000"/>
              </a:solidFill>
              <a:effectLst/>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DD66CF69-E8F8-4FE8-E3F8-7F79E84B28CD}"/>
              </a:ext>
            </a:extLst>
          </p:cNvPr>
          <p:cNvSpPr>
            <a:spLocks noGrp="1"/>
          </p:cNvSpPr>
          <p:nvPr>
            <p:ph type="ftr" sz="quarter" idx="11"/>
          </p:nvPr>
        </p:nvSpPr>
        <p:spPr/>
        <p:txBody>
          <a:bodyPr/>
          <a:lstStyle/>
          <a:p>
            <a:r>
              <a:rPr lang="en-US" dirty="0"/>
              <a:t>11</a:t>
            </a:r>
          </a:p>
        </p:txBody>
      </p:sp>
      <p:pic>
        <p:nvPicPr>
          <p:cNvPr id="27" name="Picture 26">
            <a:extLst>
              <a:ext uri="{FF2B5EF4-FFF2-40B4-BE49-F238E27FC236}">
                <a16:creationId xmlns:a16="http://schemas.microsoft.com/office/drawing/2014/main" id="{6520F9BC-6FB5-6BB5-0242-6C68C88C2F1D}"/>
              </a:ext>
            </a:extLst>
          </p:cNvPr>
          <p:cNvPicPr>
            <a:picLocks noChangeAspect="1"/>
          </p:cNvPicPr>
          <p:nvPr/>
        </p:nvPicPr>
        <p:blipFill>
          <a:blip r:embed="rId3"/>
          <a:stretch>
            <a:fillRect/>
          </a:stretch>
        </p:blipFill>
        <p:spPr>
          <a:xfrm>
            <a:off x="262081" y="1909253"/>
            <a:ext cx="5667149" cy="4192838"/>
          </a:xfrm>
          <a:prstGeom prst="rect">
            <a:avLst/>
          </a:prstGeom>
        </p:spPr>
      </p:pic>
    </p:spTree>
    <p:extLst>
      <p:ext uri="{BB962C8B-B14F-4D97-AF65-F5344CB8AC3E}">
        <p14:creationId xmlns:p14="http://schemas.microsoft.com/office/powerpoint/2010/main" val="174696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fontScale="90000"/>
          </a:bodyPr>
          <a:lstStyle/>
          <a:p>
            <a:r>
              <a:rPr lang="en-US" dirty="0">
                <a:latin typeface="Arial" panose="020B0604020202020204" pitchFamily="34" charset="0"/>
                <a:cs typeface="Arial" panose="020B0604020202020204" pitchFamily="34" charset="0"/>
              </a:rPr>
              <a:t>Preschool Budgets</a:t>
            </a:r>
            <a:br>
              <a:rPr lang="en-US"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6710 Federal Preschool (619), 2260 State Preschool, 2262 State EIDT</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75CCFD3-9B60-274E-5D06-29CD5E50E043}"/>
              </a:ext>
            </a:extLst>
          </p:cNvPr>
          <p:cNvSpPr txBox="1"/>
          <p:nvPr/>
        </p:nvSpPr>
        <p:spPr>
          <a:xfrm>
            <a:off x="6337924" y="3028890"/>
            <a:ext cx="5667149" cy="2031325"/>
          </a:xfrm>
          <a:prstGeom prst="rect">
            <a:avLst/>
          </a:prstGeom>
          <a:noFill/>
        </p:spPr>
        <p:txBody>
          <a:bodyPr wrap="square" rtlCol="0">
            <a:spAutoFit/>
          </a:bodyPr>
          <a:lstStyle/>
          <a:p>
            <a:r>
              <a:rPr lang="en-US" sz="1400" b="1" dirty="0">
                <a:solidFill>
                  <a:srgbClr val="000000"/>
                </a:solidFill>
                <a:latin typeface="Arial" panose="020B0604020202020204" pitchFamily="34" charset="0"/>
              </a:rPr>
              <a:t>Purple Arrow: </a:t>
            </a:r>
            <a:r>
              <a:rPr lang="en-US" sz="1400" dirty="0">
                <a:solidFill>
                  <a:srgbClr val="000000"/>
                </a:solidFill>
                <a:latin typeface="Arial" panose="020B0604020202020204" pitchFamily="34" charset="0"/>
              </a:rPr>
              <a:t>The total amount required to budget.</a:t>
            </a:r>
          </a:p>
          <a:p>
            <a:endParaRPr lang="en-US" sz="1400" b="1" dirty="0">
              <a:solidFill>
                <a:srgbClr val="000000"/>
              </a:solidFill>
              <a:latin typeface="Arial" panose="020B0604020202020204" pitchFamily="34" charset="0"/>
            </a:endParaRPr>
          </a:p>
          <a:p>
            <a:pPr rtl="0">
              <a:spcBef>
                <a:spcPts val="0"/>
              </a:spcBef>
              <a:spcAft>
                <a:spcPts val="0"/>
              </a:spcAft>
            </a:pPr>
            <a:r>
              <a:rPr lang="en-US" sz="1400" b="1" dirty="0">
                <a:solidFill>
                  <a:srgbClr val="000000"/>
                </a:solidFill>
                <a:latin typeface="Arial" panose="020B0604020202020204" pitchFamily="34" charset="0"/>
              </a:rPr>
              <a:t>Blue Arrow: </a:t>
            </a:r>
            <a:r>
              <a:rPr lang="en-US" sz="1400" dirty="0">
                <a:solidFill>
                  <a:srgbClr val="000000"/>
                </a:solidFill>
                <a:latin typeface="Arial" panose="020B0604020202020204" pitchFamily="34" charset="0"/>
              </a:rPr>
              <a:t>T</a:t>
            </a:r>
            <a:r>
              <a:rPr lang="en-US" sz="1400" b="0" i="0" u="none" strike="noStrike" dirty="0">
                <a:solidFill>
                  <a:srgbClr val="000000"/>
                </a:solidFill>
                <a:effectLst/>
                <a:latin typeface="Arial" panose="020B0604020202020204" pitchFamily="34" charset="0"/>
                <a:cs typeface="Arial" panose="020B0604020202020204" pitchFamily="34" charset="0"/>
              </a:rPr>
              <a:t>his amount will auto-calculate as amounts for each object code range </a:t>
            </a:r>
            <a:r>
              <a:rPr lang="en-US" sz="1400" dirty="0">
                <a:solidFill>
                  <a:srgbClr val="000000"/>
                </a:solidFill>
                <a:latin typeface="Arial" panose="020B0604020202020204" pitchFamily="34" charset="0"/>
                <a:cs typeface="Arial" panose="020B0604020202020204" pitchFamily="34" charset="0"/>
              </a:rPr>
              <a:t>are</a:t>
            </a:r>
            <a:r>
              <a:rPr lang="en-US" sz="1400" b="0" i="0" u="none" strike="noStrike" dirty="0">
                <a:solidFill>
                  <a:srgbClr val="000000"/>
                </a:solidFill>
                <a:effectLst/>
                <a:latin typeface="Arial" panose="020B0604020202020204" pitchFamily="34" charset="0"/>
                <a:cs typeface="Arial" panose="020B0604020202020204" pitchFamily="34" charset="0"/>
              </a:rPr>
              <a:t> entered. This cell will be </a:t>
            </a:r>
            <a:r>
              <a:rPr lang="en-US" sz="1400" b="0" i="0" u="none" strike="noStrike" dirty="0">
                <a:solidFill>
                  <a:srgbClr val="FF0000"/>
                </a:solidFill>
                <a:effectLst/>
                <a:latin typeface="Arial" panose="020B0604020202020204" pitchFamily="34" charset="0"/>
                <a:cs typeface="Arial" panose="020B0604020202020204" pitchFamily="34" charset="0"/>
              </a:rPr>
              <a:t>red</a:t>
            </a:r>
            <a:r>
              <a:rPr lang="en-US" sz="1400" b="0" i="0" u="none" strike="noStrike" dirty="0">
                <a:solidFill>
                  <a:srgbClr val="000000"/>
                </a:solidFill>
                <a:effectLst/>
                <a:latin typeface="Arial" panose="020B0604020202020204" pitchFamily="34" charset="0"/>
                <a:cs typeface="Arial" panose="020B0604020202020204" pitchFamily="34" charset="0"/>
              </a:rPr>
              <a:t> if the amount is incorrect and </a:t>
            </a:r>
            <a:r>
              <a:rPr lang="en-US" sz="1400" b="0" i="0" u="none" strike="noStrike" dirty="0">
                <a:solidFill>
                  <a:srgbClr val="00B050"/>
                </a:solidFill>
                <a:effectLst/>
                <a:latin typeface="Arial" panose="020B0604020202020204" pitchFamily="34" charset="0"/>
                <a:cs typeface="Arial" panose="020B0604020202020204" pitchFamily="34" charset="0"/>
              </a:rPr>
              <a:t>green</a:t>
            </a:r>
            <a:r>
              <a:rPr lang="en-US" sz="1400" b="0" i="0" u="none" strike="noStrike" dirty="0">
                <a:solidFill>
                  <a:srgbClr val="000000"/>
                </a:solidFill>
                <a:effectLst/>
                <a:latin typeface="Arial" panose="020B0604020202020204" pitchFamily="34" charset="0"/>
                <a:cs typeface="Arial" panose="020B0604020202020204" pitchFamily="34" charset="0"/>
              </a:rPr>
              <a:t> when the amount is to the penny.</a:t>
            </a:r>
          </a:p>
          <a:p>
            <a:pPr rtl="0">
              <a:spcBef>
                <a:spcPts val="0"/>
              </a:spcBef>
              <a:spcAft>
                <a:spcPts val="0"/>
              </a:spcAft>
            </a:pPr>
            <a:endParaRPr lang="en-US" sz="1400" dirty="0">
              <a:solidFill>
                <a:srgbClr val="000000"/>
              </a:solidFill>
              <a:latin typeface="Arial" panose="020B0604020202020204" pitchFamily="34" charset="0"/>
              <a:cs typeface="Arial" panose="020B0604020202020204" pitchFamily="34" charset="0"/>
            </a:endParaRPr>
          </a:p>
          <a:p>
            <a:r>
              <a:rPr lang="en-US" sz="1400" b="1" dirty="0">
                <a:solidFill>
                  <a:srgbClr val="000000"/>
                </a:solidFill>
                <a:latin typeface="Arial" panose="020B0604020202020204" pitchFamily="34" charset="0"/>
              </a:rPr>
              <a:t>Orange Arrow: </a:t>
            </a:r>
            <a:r>
              <a:rPr lang="en-US" sz="1400" dirty="0">
                <a:solidFill>
                  <a:srgbClr val="000000"/>
                </a:solidFill>
                <a:latin typeface="Arial" panose="020B0604020202020204" pitchFamily="34" charset="0"/>
              </a:rPr>
              <a:t>The amount remaining that still needs to be budgeted.</a:t>
            </a:r>
          </a:p>
          <a:p>
            <a:pPr rtl="0">
              <a:spcBef>
                <a:spcPts val="0"/>
              </a:spcBef>
              <a:spcAft>
                <a:spcPts val="0"/>
              </a:spcAft>
            </a:pPr>
            <a:endParaRPr lang="en-US" sz="1400" i="0" u="none" strike="noStrike" dirty="0">
              <a:solidFill>
                <a:srgbClr val="000000"/>
              </a:solidFill>
              <a:effectLst/>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397FECF6-FA4B-7E79-CCB9-70F3CC03CB5E}"/>
              </a:ext>
            </a:extLst>
          </p:cNvPr>
          <p:cNvSpPr>
            <a:spLocks noGrp="1"/>
          </p:cNvSpPr>
          <p:nvPr>
            <p:ph type="ftr" sz="quarter" idx="11"/>
          </p:nvPr>
        </p:nvSpPr>
        <p:spPr/>
        <p:txBody>
          <a:bodyPr/>
          <a:lstStyle/>
          <a:p>
            <a:r>
              <a:rPr lang="en-US" dirty="0"/>
              <a:t>12</a:t>
            </a:r>
          </a:p>
        </p:txBody>
      </p:sp>
      <p:pic>
        <p:nvPicPr>
          <p:cNvPr id="16" name="Picture 15">
            <a:extLst>
              <a:ext uri="{FF2B5EF4-FFF2-40B4-BE49-F238E27FC236}">
                <a16:creationId xmlns:a16="http://schemas.microsoft.com/office/drawing/2014/main" id="{E8CA1077-F75C-1063-43F7-0F2F4AE35151}"/>
              </a:ext>
            </a:extLst>
          </p:cNvPr>
          <p:cNvPicPr>
            <a:picLocks noChangeAspect="1"/>
          </p:cNvPicPr>
          <p:nvPr/>
        </p:nvPicPr>
        <p:blipFill rotWithShape="1">
          <a:blip r:embed="rId3"/>
          <a:srcRect t="26703"/>
          <a:stretch/>
        </p:blipFill>
        <p:spPr>
          <a:xfrm>
            <a:off x="335971" y="2447466"/>
            <a:ext cx="5847713" cy="3171118"/>
          </a:xfrm>
          <a:prstGeom prst="rect">
            <a:avLst/>
          </a:prstGeom>
        </p:spPr>
      </p:pic>
    </p:spTree>
    <p:extLst>
      <p:ext uri="{BB962C8B-B14F-4D97-AF65-F5344CB8AC3E}">
        <p14:creationId xmlns:p14="http://schemas.microsoft.com/office/powerpoint/2010/main" val="217223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a:bodyPr>
          <a:lstStyle/>
          <a:p>
            <a:r>
              <a:rPr lang="en-US" dirty="0">
                <a:latin typeface="Arial" panose="020B0604020202020204" pitchFamily="34" charset="0"/>
                <a:cs typeface="Arial" panose="020B0604020202020204" pitchFamily="34" charset="0"/>
              </a:rPr>
              <a:t>Budgeting Tips</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11" name="TextBox 10">
            <a:extLst>
              <a:ext uri="{FF2B5EF4-FFF2-40B4-BE49-F238E27FC236}">
                <a16:creationId xmlns:a16="http://schemas.microsoft.com/office/drawing/2014/main" id="{175CCFD3-9B60-274E-5D06-29CD5E50E043}"/>
              </a:ext>
            </a:extLst>
          </p:cNvPr>
          <p:cNvSpPr txBox="1"/>
          <p:nvPr/>
        </p:nvSpPr>
        <p:spPr>
          <a:xfrm>
            <a:off x="1171739" y="2074783"/>
            <a:ext cx="9904578" cy="3293209"/>
          </a:xfrm>
          <a:prstGeom prst="rect">
            <a:avLst/>
          </a:prstGeom>
          <a:noFill/>
        </p:spPr>
        <p:txBody>
          <a:bodyPr wrap="square" rtlCol="0">
            <a:spAutoFit/>
          </a:bodyPr>
          <a:lstStyle/>
          <a:p>
            <a:pPr marL="285750" indent="-285750">
              <a:buFont typeface="Arial" panose="020B0604020202020204" pitchFamily="34" charset="0"/>
              <a:buChar char="•"/>
            </a:pPr>
            <a:r>
              <a:rPr lang="en-US" sz="1600" i="0" u="none" strike="noStrike" dirty="0">
                <a:solidFill>
                  <a:srgbClr val="000000"/>
                </a:solidFill>
                <a:effectLst/>
                <a:latin typeface="Arial" panose="020B0604020202020204" pitchFamily="34" charset="0"/>
                <a:cs typeface="Arial" panose="020B0604020202020204" pitchFamily="34" charset="0"/>
              </a:rPr>
              <a:t>Contracted early childhood budget in function 1290 and object range 65000.</a:t>
            </a:r>
          </a:p>
          <a:p>
            <a:endParaRPr lang="en-US" sz="1600" i="0" u="none" strike="noStrike"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District provided early childhood – budget accordingly.</a:t>
            </a:r>
          </a:p>
          <a:p>
            <a:endParaRPr lang="en-US"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i="0" u="none" strike="noStrike" dirty="0">
                <a:solidFill>
                  <a:srgbClr val="000000"/>
                </a:solidFill>
                <a:effectLst/>
                <a:latin typeface="Arial" panose="020B0604020202020204" pitchFamily="34" charset="0"/>
                <a:cs typeface="Arial" panose="020B0604020202020204" pitchFamily="34" charset="0"/>
              </a:rPr>
              <a:t>Do not budget equipment unle</a:t>
            </a:r>
            <a:r>
              <a:rPr lang="en-US" sz="1600" dirty="0">
                <a:solidFill>
                  <a:srgbClr val="000000"/>
                </a:solidFill>
                <a:latin typeface="Arial" panose="020B0604020202020204" pitchFamily="34" charset="0"/>
                <a:cs typeface="Arial" panose="020B0604020202020204" pitchFamily="34" charset="0"/>
              </a:rPr>
              <a:t>ss intending to purchase equipment that is $5000.00 per line item or over. Ensure the equipment is budgeted before you submit an equipment purchase request.</a:t>
            </a:r>
          </a:p>
          <a:p>
            <a:endParaRPr lang="en-US"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i="0" u="none" strike="noStrike" dirty="0">
                <a:solidFill>
                  <a:srgbClr val="000000"/>
                </a:solidFill>
                <a:effectLst/>
                <a:latin typeface="Arial" panose="020B0604020202020204" pitchFamily="34" charset="0"/>
                <a:cs typeface="Arial" panose="020B0604020202020204" pitchFamily="34" charset="0"/>
              </a:rPr>
              <a:t>Use </a:t>
            </a:r>
            <a:r>
              <a:rPr lang="en-US" sz="1600" dirty="0">
                <a:solidFill>
                  <a:srgbClr val="000000"/>
                </a:solidFill>
                <a:latin typeface="Arial" panose="020B0604020202020204" pitchFamily="34" charset="0"/>
                <a:cs typeface="Arial" panose="020B0604020202020204" pitchFamily="34" charset="0"/>
              </a:rPr>
              <a:t>the</a:t>
            </a:r>
            <a:r>
              <a:rPr lang="en-US" sz="1600" i="0" u="none" strike="noStrike" dirty="0">
                <a:solidFill>
                  <a:srgbClr val="000000"/>
                </a:solidFill>
                <a:effectLst/>
                <a:latin typeface="Arial" panose="020B0604020202020204" pitchFamily="34" charset="0"/>
                <a:cs typeface="Arial" panose="020B0604020202020204" pitchFamily="34" charset="0"/>
              </a:rPr>
              <a:t> October 1 budget a</a:t>
            </a:r>
            <a:r>
              <a:rPr lang="en-US" sz="1600" dirty="0">
                <a:solidFill>
                  <a:srgbClr val="000000"/>
                </a:solidFill>
                <a:latin typeface="Arial" panose="020B0604020202020204" pitchFamily="34" charset="0"/>
                <a:cs typeface="Arial" panose="020B0604020202020204" pitchFamily="34" charset="0"/>
              </a:rPr>
              <a:t>s a guide to complete the June 1 application. This will help to identify foundational expenses for the current FY. </a:t>
            </a:r>
          </a:p>
          <a:p>
            <a:endParaRPr lang="en-US"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i="0" u="none" strike="noStrike" dirty="0">
                <a:solidFill>
                  <a:srgbClr val="000000"/>
                </a:solidFill>
                <a:effectLst/>
                <a:latin typeface="Arial" panose="020B0604020202020204" pitchFamily="34" charset="0"/>
                <a:cs typeface="Arial" panose="020B0604020202020204" pitchFamily="34" charset="0"/>
              </a:rPr>
              <a:t>When budgeting, start with your foundational expenses</a:t>
            </a:r>
            <a:r>
              <a:rPr lang="en-US" sz="1600" dirty="0">
                <a:solidFill>
                  <a:srgbClr val="000000"/>
                </a:solidFill>
                <a:latin typeface="Arial" panose="020B0604020202020204" pitchFamily="34" charset="0"/>
                <a:cs typeface="Arial" panose="020B0604020202020204" pitchFamily="34" charset="0"/>
              </a:rPr>
              <a:t>: CCEIS, PSPS, </a:t>
            </a:r>
            <a:r>
              <a:rPr lang="en-US" sz="1600" i="0" u="none" strike="noStrike" dirty="0">
                <a:solidFill>
                  <a:srgbClr val="000000"/>
                </a:solidFill>
                <a:effectLst/>
                <a:latin typeface="Arial" panose="020B0604020202020204" pitchFamily="34" charset="0"/>
                <a:cs typeface="Arial" panose="020B0604020202020204" pitchFamily="34" charset="0"/>
              </a:rPr>
              <a:t>salaries/benefits, early childhood, contract services, travel, and transportation. Start with your large expenses that occur annually.</a:t>
            </a:r>
          </a:p>
        </p:txBody>
      </p:sp>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13</a:t>
            </a:r>
          </a:p>
        </p:txBody>
      </p:sp>
    </p:spTree>
    <p:extLst>
      <p:ext uri="{BB962C8B-B14F-4D97-AF65-F5344CB8AC3E}">
        <p14:creationId xmlns:p14="http://schemas.microsoft.com/office/powerpoint/2010/main" val="182880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a:bodyPr>
          <a:lstStyle/>
          <a:p>
            <a:r>
              <a:rPr lang="en-US" dirty="0">
                <a:latin typeface="Arial" panose="020B0604020202020204" pitchFamily="34" charset="0"/>
                <a:cs typeface="Arial" panose="020B0604020202020204" pitchFamily="34" charset="0"/>
              </a:rPr>
              <a:t>Federal Definition of Excess Cost</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14</a:t>
            </a:r>
          </a:p>
        </p:txBody>
      </p:sp>
      <p:sp>
        <p:nvSpPr>
          <p:cNvPr id="4" name="TextBox 3">
            <a:extLst>
              <a:ext uri="{FF2B5EF4-FFF2-40B4-BE49-F238E27FC236}">
                <a16:creationId xmlns:a16="http://schemas.microsoft.com/office/drawing/2014/main" id="{AEC5B34F-A952-840A-B77C-3B6611279E98}"/>
              </a:ext>
            </a:extLst>
          </p:cNvPr>
          <p:cNvSpPr txBox="1"/>
          <p:nvPr/>
        </p:nvSpPr>
        <p:spPr>
          <a:xfrm>
            <a:off x="1171739" y="1993555"/>
            <a:ext cx="9956336" cy="2644827"/>
          </a:xfrm>
          <a:prstGeom prst="rect">
            <a:avLst/>
          </a:prstGeom>
          <a:noFill/>
        </p:spPr>
        <p:txBody>
          <a:bodyPr wrap="square">
            <a:spAutoFit/>
          </a:bodyPr>
          <a:lstStyle/>
          <a:p>
            <a:pPr marL="228600" lvl="0" indent="-228600" algn="l" rtl="0">
              <a:lnSpc>
                <a:spcPct val="90000"/>
              </a:lnSpc>
              <a:spcBef>
                <a:spcPts val="0"/>
              </a:spcBef>
              <a:spcAft>
                <a:spcPts val="0"/>
              </a:spcAft>
              <a:buClr>
                <a:schemeClr val="dk1"/>
              </a:buClr>
              <a:buSzPts val="2800"/>
              <a:buChar char="•"/>
            </a:pPr>
            <a:r>
              <a:rPr lang="en-US" b="1" dirty="0">
                <a:latin typeface="Arial" panose="020B0604020202020204" pitchFamily="34" charset="0"/>
                <a:cs typeface="Arial" panose="020B0604020202020204" pitchFamily="34" charset="0"/>
              </a:rPr>
              <a:t>§300.16</a:t>
            </a:r>
            <a:endParaRPr lang="en-US"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2800"/>
              <a:buFont typeface="Noto Sans Symbols"/>
              <a:buNone/>
            </a:pP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Excess costs means those costs that are in excess of the average annual per student expenditure in an LEA during the preceding school year for an elementary school or secondary school student.</a:t>
            </a:r>
          </a:p>
          <a:p>
            <a:pPr marL="228600" lvl="0" indent="-228600" algn="l" rtl="0">
              <a:lnSpc>
                <a:spcPct val="90000"/>
              </a:lnSpc>
              <a:spcBef>
                <a:spcPts val="1000"/>
              </a:spcBef>
              <a:spcAft>
                <a:spcPts val="0"/>
              </a:spcAft>
              <a:buClr>
                <a:schemeClr val="dk1"/>
              </a:buClr>
              <a:buSzPts val="2800"/>
              <a:buChar char="•"/>
            </a:pPr>
            <a:r>
              <a:rPr lang="en-US" b="1" dirty="0">
                <a:latin typeface="Arial" panose="020B0604020202020204" pitchFamily="34" charset="0"/>
                <a:cs typeface="Arial" panose="020B0604020202020204" pitchFamily="34" charset="0"/>
              </a:rPr>
              <a:t>§300.202</a:t>
            </a:r>
            <a:endParaRPr lang="en-US"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2800"/>
              <a:buFont typeface="Noto Sans Symbols"/>
              <a:buNone/>
            </a:pP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excess cost requirement prevents an LEA from using funds provided under Part B to pay for all the costs directly attributable to the education of a child with a disability.</a:t>
            </a:r>
          </a:p>
          <a:p>
            <a:pPr marL="228600" lvl="0" indent="-228600" algn="l" rtl="0">
              <a:lnSpc>
                <a:spcPct val="90000"/>
              </a:lnSpc>
              <a:spcBef>
                <a:spcPts val="1000"/>
              </a:spcBef>
              <a:spcAft>
                <a:spcPts val="0"/>
              </a:spcAft>
              <a:buClr>
                <a:schemeClr val="dk1"/>
              </a:buClr>
              <a:buSzPts val="1800"/>
              <a:buNone/>
            </a:pPr>
            <a:r>
              <a:rPr lang="en-US" sz="16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1800"/>
              <a:buNone/>
            </a:pPr>
            <a:r>
              <a:rPr lang="en-US" sz="1400" dirty="0">
                <a:latin typeface="Arial" panose="020B0604020202020204" pitchFamily="34" charset="0"/>
                <a:cs typeface="Arial" panose="020B0604020202020204" pitchFamily="34" charset="0"/>
              </a:rPr>
              <a:t>Part B Fiscal Accountability Procedures Manual pages 50-51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99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a:bodyPr>
          <a:lstStyle/>
          <a:p>
            <a:r>
              <a:rPr lang="en-US" dirty="0">
                <a:latin typeface="Arial" panose="020B0604020202020204" pitchFamily="34" charset="0"/>
                <a:cs typeface="Arial" panose="020B0604020202020204" pitchFamily="34" charset="0"/>
              </a:rPr>
              <a:t>Excess Cost Intent</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15</a:t>
            </a:r>
          </a:p>
        </p:txBody>
      </p:sp>
      <p:sp>
        <p:nvSpPr>
          <p:cNvPr id="3" name="Google Shape;121;p17">
            <a:extLst>
              <a:ext uri="{FF2B5EF4-FFF2-40B4-BE49-F238E27FC236}">
                <a16:creationId xmlns:a16="http://schemas.microsoft.com/office/drawing/2014/main" id="{4BE770C0-2D89-2371-7A7D-978F567FAEEF}"/>
              </a:ext>
            </a:extLst>
          </p:cNvPr>
          <p:cNvSpPr txBox="1">
            <a:spLocks/>
          </p:cNvSpPr>
          <p:nvPr/>
        </p:nvSpPr>
        <p:spPr>
          <a:xfrm>
            <a:off x="1250829" y="1873163"/>
            <a:ext cx="9859993" cy="3501094"/>
          </a:xfrm>
          <a:prstGeom prst="rect">
            <a:avLst/>
          </a:prstGeom>
          <a:noFill/>
          <a:ln>
            <a:noFill/>
          </a:ln>
        </p:spPr>
        <p:txBody>
          <a:bodyPr spcFirstLastPara="1" vert="horz" wrap="square" lIns="91425" tIns="45700" rIns="91425" bIns="4570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At both the elementary and secondary school levels (computed separately), the excess cost requirement stipulates the district must spend (in state and local funds) at least as much (average amount per pupil) on students with disabilities, as the district is spending on all students (average amount per pupil).</a:t>
            </a:r>
          </a:p>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The federal intent recognized that each school district would provide students with disabilities everything a non-disabled student has (desks, books, classroom, school teacher…).</a:t>
            </a:r>
          </a:p>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The federal intent also recognized that after these students are found eligible to receive special education services and had an individual program of instruction designed to meet their unique needs (the IEP), it was going to cost the district MORE to serve these students.</a:t>
            </a:r>
          </a:p>
          <a:p>
            <a:pPr marL="0" indent="0">
              <a:lnSpc>
                <a:spcPct val="110000"/>
              </a:lnSpc>
              <a:spcBef>
                <a:spcPts val="1000"/>
              </a:spcBef>
              <a:spcAft>
                <a:spcPts val="0"/>
              </a:spcAft>
              <a:buClr>
                <a:schemeClr val="dk1"/>
              </a:buClr>
              <a:buNone/>
            </a:pPr>
            <a:endParaRPr lang="en-US" sz="1400" dirty="0">
              <a:latin typeface="Arial" panose="020B0604020202020204" pitchFamily="34" charset="0"/>
              <a:cs typeface="Arial" panose="020B0604020202020204" pitchFamily="34" charset="0"/>
            </a:endParaRPr>
          </a:p>
          <a:p>
            <a:pPr marL="0" indent="0">
              <a:lnSpc>
                <a:spcPct val="110000"/>
              </a:lnSpc>
              <a:spcBef>
                <a:spcPts val="1000"/>
              </a:spcBef>
              <a:spcAft>
                <a:spcPts val="0"/>
              </a:spcAft>
              <a:buClr>
                <a:schemeClr val="dk1"/>
              </a:buClr>
              <a:buNone/>
            </a:pPr>
            <a:r>
              <a:rPr lang="en-US" sz="1400" dirty="0">
                <a:latin typeface="Arial" panose="020B0604020202020204" pitchFamily="34" charset="0"/>
                <a:cs typeface="Arial" panose="020B0604020202020204" pitchFamily="34" charset="0"/>
              </a:rPr>
              <a:t>Part B Fiscal Accountability Procedures Manual pages 50-51</a:t>
            </a: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0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a:bodyPr>
          <a:lstStyle/>
          <a:p>
            <a:r>
              <a:rPr lang="en-US" dirty="0">
                <a:latin typeface="Arial" panose="020B0604020202020204" pitchFamily="34" charset="0"/>
                <a:cs typeface="Arial" panose="020B0604020202020204" pitchFamily="34" charset="0"/>
              </a:rPr>
              <a:t>Excess Cost Intent</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16</a:t>
            </a:r>
          </a:p>
        </p:txBody>
      </p:sp>
      <p:sp>
        <p:nvSpPr>
          <p:cNvPr id="3" name="Google Shape;121;p17">
            <a:extLst>
              <a:ext uri="{FF2B5EF4-FFF2-40B4-BE49-F238E27FC236}">
                <a16:creationId xmlns:a16="http://schemas.microsoft.com/office/drawing/2014/main" id="{4BE770C0-2D89-2371-7A7D-978F567FAEEF}"/>
              </a:ext>
            </a:extLst>
          </p:cNvPr>
          <p:cNvSpPr txBox="1">
            <a:spLocks/>
          </p:cNvSpPr>
          <p:nvPr/>
        </p:nvSpPr>
        <p:spPr>
          <a:xfrm>
            <a:off x="1250829" y="1873163"/>
            <a:ext cx="9859993" cy="3501094"/>
          </a:xfrm>
          <a:prstGeom prst="rect">
            <a:avLst/>
          </a:prstGeom>
          <a:noFill/>
          <a:ln>
            <a:noFill/>
          </a:ln>
        </p:spPr>
        <p:txBody>
          <a:bodyPr spcFirstLastPara="1" vert="horz" wrap="square" lIns="91425" tIns="45700" rIns="91425" bIns="45700" rtlCol="0" anchor="t" anchorCtr="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Therefore, the federal intent was to provide funding to assist districts with the </a:t>
            </a:r>
            <a:r>
              <a:rPr lang="en-US" sz="1600" b="1" i="1" dirty="0">
                <a:latin typeface="Arial" panose="020B0604020202020204" pitchFamily="34" charset="0"/>
                <a:cs typeface="Arial" panose="020B0604020202020204" pitchFamily="34" charset="0"/>
              </a:rPr>
              <a:t>excess cost</a:t>
            </a:r>
            <a:r>
              <a:rPr lang="en-US" sz="1600" dirty="0">
                <a:latin typeface="Arial" panose="020B0604020202020204" pitchFamily="34" charset="0"/>
                <a:cs typeface="Arial" panose="020B0604020202020204" pitchFamily="34" charset="0"/>
              </a:rPr>
              <a:t> of providing special education and related services to students with disabilities.</a:t>
            </a:r>
          </a:p>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The intent was also to ensure districts spend dollars to cover all those basic costs they would be providing anyway, if these students with disabilities did not have any extra or special needs “before” spending their federal Part B dollars.</a:t>
            </a:r>
          </a:p>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In summary, a district must document that it is spending at least as much (in state and local funding) on students with disabilities, as the district spends on students without disabilities.</a:t>
            </a:r>
          </a:p>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By meeting both the Maintenance of Effort and Excess Cost requirements, a district is in compliance with the non-supplanting provisions of federal law and regulation.</a:t>
            </a:r>
          </a:p>
          <a:p>
            <a:pPr marL="0" indent="0">
              <a:lnSpc>
                <a:spcPct val="110000"/>
              </a:lnSpc>
              <a:spcBef>
                <a:spcPts val="1000"/>
              </a:spcBef>
              <a:spcAft>
                <a:spcPts val="0"/>
              </a:spcAft>
              <a:buClr>
                <a:schemeClr val="dk1"/>
              </a:buClr>
              <a:buNone/>
            </a:pPr>
            <a:endParaRPr lang="en-US" sz="1400" dirty="0">
              <a:latin typeface="Arial" panose="020B0604020202020204" pitchFamily="34" charset="0"/>
              <a:cs typeface="Arial" panose="020B0604020202020204" pitchFamily="34" charset="0"/>
            </a:endParaRPr>
          </a:p>
          <a:p>
            <a:pPr marL="0" indent="0">
              <a:lnSpc>
                <a:spcPct val="110000"/>
              </a:lnSpc>
              <a:spcBef>
                <a:spcPts val="1000"/>
              </a:spcBef>
              <a:spcAft>
                <a:spcPts val="0"/>
              </a:spcAft>
              <a:buClr>
                <a:schemeClr val="dk1"/>
              </a:buClr>
              <a:buNone/>
            </a:pPr>
            <a:r>
              <a:rPr lang="en-US" sz="1400" dirty="0">
                <a:latin typeface="Arial" panose="020B0604020202020204" pitchFamily="34" charset="0"/>
                <a:cs typeface="Arial" panose="020B0604020202020204" pitchFamily="34" charset="0"/>
              </a:rPr>
              <a:t>Part B Fiscal Accountability Procedures Manual pages 50-51</a:t>
            </a:r>
          </a:p>
          <a:p>
            <a:pPr marL="0" indent="0">
              <a:lnSpc>
                <a:spcPct val="110000"/>
              </a:lnSpc>
              <a:spcBef>
                <a:spcPts val="1000"/>
              </a:spcBef>
              <a:spcAft>
                <a:spcPts val="0"/>
              </a:spcAft>
              <a:buClr>
                <a:schemeClr val="dk1"/>
              </a:buClr>
              <a:buNone/>
            </a:pPr>
            <a:endParaRPr lang="en-US" sz="16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88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a:bodyPr>
          <a:lstStyle/>
          <a:p>
            <a:r>
              <a:rPr lang="en-US" dirty="0">
                <a:latin typeface="Arial" panose="020B0604020202020204" pitchFamily="34" charset="0"/>
                <a:cs typeface="Arial" panose="020B0604020202020204" pitchFamily="34" charset="0"/>
              </a:rPr>
              <a:t>Excess Cost Calculation</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17</a:t>
            </a:r>
          </a:p>
        </p:txBody>
      </p:sp>
      <p:sp>
        <p:nvSpPr>
          <p:cNvPr id="3" name="Google Shape;121;p17">
            <a:extLst>
              <a:ext uri="{FF2B5EF4-FFF2-40B4-BE49-F238E27FC236}">
                <a16:creationId xmlns:a16="http://schemas.microsoft.com/office/drawing/2014/main" id="{4BE770C0-2D89-2371-7A7D-978F567FAEEF}"/>
              </a:ext>
            </a:extLst>
          </p:cNvPr>
          <p:cNvSpPr txBox="1">
            <a:spLocks/>
          </p:cNvSpPr>
          <p:nvPr/>
        </p:nvSpPr>
        <p:spPr>
          <a:xfrm>
            <a:off x="1250829" y="1828801"/>
            <a:ext cx="9859993" cy="3545456"/>
          </a:xfrm>
          <a:prstGeom prst="rect">
            <a:avLst/>
          </a:prstGeom>
          <a:noFill/>
          <a:ln>
            <a:noFill/>
          </a:ln>
        </p:spPr>
        <p:txBody>
          <a:bodyPr spcFirstLastPara="1" vert="horz" wrap="square" lIns="91425" tIns="45700" rIns="91425" bIns="4570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spcBef>
                <a:spcPts val="1000"/>
              </a:spcBef>
              <a:spcAft>
                <a:spcPts val="0"/>
              </a:spcAft>
              <a:buClr>
                <a:schemeClr val="dk1"/>
              </a:buClr>
              <a:buNone/>
            </a:pPr>
            <a:r>
              <a:rPr lang="en-US" sz="1600" b="1" dirty="0">
                <a:latin typeface="Arial" panose="020B0604020202020204" pitchFamily="34" charset="0"/>
                <a:cs typeface="Arial" panose="020B0604020202020204" pitchFamily="34" charset="0"/>
              </a:rPr>
              <a:t>Appendix A to the IDEA regulations: Four components to the Excess Cost Calculation:</a:t>
            </a:r>
          </a:p>
          <a:p>
            <a:pPr marL="0" indent="0">
              <a:lnSpc>
                <a:spcPct val="110000"/>
              </a:lnSpc>
              <a:spcBef>
                <a:spcPts val="1000"/>
              </a:spcBef>
              <a:spcAft>
                <a:spcPts val="0"/>
              </a:spcAft>
              <a:buClr>
                <a:schemeClr val="dk1"/>
              </a:buClr>
              <a:buNone/>
            </a:pPr>
            <a:endParaRPr lang="en-US" sz="1400" dirty="0">
              <a:latin typeface="Arial" panose="020B0604020202020204" pitchFamily="34" charset="0"/>
              <a:cs typeface="Arial" panose="020B0604020202020204" pitchFamily="34" charset="0"/>
            </a:endParaRPr>
          </a:p>
          <a:p>
            <a:pPr marL="342900" indent="-342900">
              <a:lnSpc>
                <a:spcPct val="110000"/>
              </a:lnSpc>
              <a:spcBef>
                <a:spcPts val="1000"/>
              </a:spcBef>
              <a:spcAft>
                <a:spcPts val="0"/>
              </a:spcAft>
              <a:buClr>
                <a:schemeClr val="dk1"/>
              </a:buClr>
              <a:buFont typeface="+mj-lt"/>
              <a:buAutoNum type="arabicPeriod"/>
            </a:pPr>
            <a:r>
              <a:rPr lang="en-US" sz="1600" dirty="0">
                <a:latin typeface="Arial" panose="020B0604020202020204" pitchFamily="34" charset="0"/>
                <a:cs typeface="Arial" panose="020B0604020202020204" pitchFamily="34" charset="0"/>
              </a:rPr>
              <a:t>Compute total expenditures</a:t>
            </a:r>
          </a:p>
          <a:p>
            <a:pPr marL="342900" indent="-342900">
              <a:lnSpc>
                <a:spcPct val="110000"/>
              </a:lnSpc>
              <a:spcBef>
                <a:spcPts val="1000"/>
              </a:spcBef>
              <a:spcAft>
                <a:spcPts val="0"/>
              </a:spcAft>
              <a:buClr>
                <a:schemeClr val="dk1"/>
              </a:buClr>
              <a:buFont typeface="+mj-lt"/>
              <a:buAutoNum type="arabicPeriod"/>
            </a:pPr>
            <a:r>
              <a:rPr lang="en-US" sz="1600" dirty="0">
                <a:latin typeface="Arial" panose="020B0604020202020204" pitchFamily="34" charset="0"/>
                <a:cs typeface="Arial" panose="020B0604020202020204" pitchFamily="34" charset="0"/>
              </a:rPr>
              <a:t>Subtract certain expenditures</a:t>
            </a:r>
          </a:p>
          <a:p>
            <a:pPr marL="342900" indent="-342900">
              <a:lnSpc>
                <a:spcPct val="110000"/>
              </a:lnSpc>
              <a:spcBef>
                <a:spcPts val="1000"/>
              </a:spcBef>
              <a:spcAft>
                <a:spcPts val="0"/>
              </a:spcAft>
              <a:buClr>
                <a:schemeClr val="dk1"/>
              </a:buClr>
              <a:buFont typeface="+mj-lt"/>
              <a:buAutoNum type="arabicPeriod"/>
            </a:pPr>
            <a:r>
              <a:rPr lang="en-US" sz="1600" dirty="0">
                <a:latin typeface="Arial" panose="020B0604020202020204" pitchFamily="34" charset="0"/>
                <a:cs typeface="Arial" panose="020B0604020202020204" pitchFamily="34" charset="0"/>
              </a:rPr>
              <a:t>Compute average annual per pupil amount</a:t>
            </a:r>
          </a:p>
          <a:p>
            <a:pPr marL="342900" indent="-342900">
              <a:lnSpc>
                <a:spcPct val="110000"/>
              </a:lnSpc>
              <a:spcBef>
                <a:spcPts val="1000"/>
              </a:spcBef>
              <a:spcAft>
                <a:spcPts val="0"/>
              </a:spcAft>
              <a:buClr>
                <a:schemeClr val="dk1"/>
              </a:buClr>
              <a:buFont typeface="+mj-lt"/>
              <a:buAutoNum type="arabicPeriod"/>
            </a:pPr>
            <a:r>
              <a:rPr lang="en-US" sz="1600" dirty="0">
                <a:latin typeface="Arial" panose="020B0604020202020204" pitchFamily="34" charset="0"/>
                <a:cs typeface="Arial" panose="020B0604020202020204" pitchFamily="34" charset="0"/>
              </a:rPr>
              <a:t>Determine minimum amount of funds to spend for students with disabilities as defined by the IDEA.</a:t>
            </a:r>
          </a:p>
          <a:p>
            <a:pPr marL="0" indent="0">
              <a:lnSpc>
                <a:spcPct val="110000"/>
              </a:lnSpc>
              <a:spcBef>
                <a:spcPts val="1000"/>
              </a:spcBef>
              <a:spcAft>
                <a:spcPts val="0"/>
              </a:spcAft>
              <a:buClr>
                <a:schemeClr val="dk1"/>
              </a:buClr>
              <a:buNone/>
            </a:pPr>
            <a:endParaRPr lang="en-US" sz="1400" dirty="0">
              <a:latin typeface="Arial" panose="020B0604020202020204" pitchFamily="34" charset="0"/>
              <a:cs typeface="Arial" panose="020B0604020202020204" pitchFamily="34" charset="0"/>
            </a:endParaRPr>
          </a:p>
          <a:p>
            <a:pPr marL="0" indent="0">
              <a:lnSpc>
                <a:spcPct val="110000"/>
              </a:lnSpc>
              <a:spcBef>
                <a:spcPts val="1000"/>
              </a:spcBef>
              <a:spcAft>
                <a:spcPts val="0"/>
              </a:spcAft>
              <a:buClr>
                <a:schemeClr val="dk1"/>
              </a:buClr>
              <a:buNone/>
            </a:pPr>
            <a:r>
              <a:rPr lang="en-US" sz="1400" dirty="0">
                <a:latin typeface="Arial" panose="020B0604020202020204" pitchFamily="34" charset="0"/>
                <a:cs typeface="Arial" panose="020B0604020202020204" pitchFamily="34" charset="0"/>
              </a:rPr>
              <a:t>Part B Fiscal Accountability Procedures Manual page 51</a:t>
            </a:r>
          </a:p>
          <a:p>
            <a:pPr marL="0" indent="0">
              <a:lnSpc>
                <a:spcPct val="110000"/>
              </a:lnSpc>
              <a:spcBef>
                <a:spcPts val="1000"/>
              </a:spcBef>
              <a:spcAft>
                <a:spcPts val="0"/>
              </a:spcAft>
              <a:buClr>
                <a:schemeClr val="dk1"/>
              </a:buClr>
              <a:buNone/>
            </a:pPr>
            <a:endParaRPr lang="en-US" sz="16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65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097280" y="523948"/>
            <a:ext cx="10058400" cy="964227"/>
          </a:xfrm>
        </p:spPr>
        <p:txBody>
          <a:bodyPr>
            <a:normAutofit/>
          </a:bodyPr>
          <a:lstStyle/>
          <a:p>
            <a:r>
              <a:rPr lang="en-US" dirty="0">
                <a:latin typeface="Arial" panose="020B0604020202020204" pitchFamily="34" charset="0"/>
                <a:cs typeface="Arial" panose="020B0604020202020204" pitchFamily="34" charset="0"/>
              </a:rPr>
              <a:t>Excess Cost vs. MOE</a:t>
            </a:r>
          </a:p>
        </p:txBody>
      </p:sp>
      <p:sp>
        <p:nvSpPr>
          <p:cNvPr id="4" name="Text Placeholder 3">
            <a:extLst>
              <a:ext uri="{FF2B5EF4-FFF2-40B4-BE49-F238E27FC236}">
                <a16:creationId xmlns:a16="http://schemas.microsoft.com/office/drawing/2014/main" id="{4FF26B28-5BD2-4497-997D-2960C9F91383}"/>
              </a:ext>
            </a:extLst>
          </p:cNvPr>
          <p:cNvSpPr>
            <a:spLocks noGrp="1"/>
          </p:cNvSpPr>
          <p:nvPr>
            <p:ph type="body" idx="1"/>
          </p:nvPr>
        </p:nvSpPr>
        <p:spPr/>
        <p:txBody>
          <a:bodyPr>
            <a:normAutofit/>
          </a:bodyPr>
          <a:lstStyle/>
          <a:p>
            <a:r>
              <a:rPr lang="en-US" sz="1800" dirty="0">
                <a:solidFill>
                  <a:schemeClr val="tx1"/>
                </a:solidFill>
                <a:latin typeface="Arial" panose="020B0604020202020204" pitchFamily="34" charset="0"/>
                <a:cs typeface="Arial" panose="020B0604020202020204" pitchFamily="34" charset="0"/>
              </a:rPr>
              <a:t>Excess Cost</a:t>
            </a:r>
          </a:p>
        </p:txBody>
      </p:sp>
      <p:graphicFrame>
        <p:nvGraphicFramePr>
          <p:cNvPr id="10" name="Table 10">
            <a:extLst>
              <a:ext uri="{FF2B5EF4-FFF2-40B4-BE49-F238E27FC236}">
                <a16:creationId xmlns:a16="http://schemas.microsoft.com/office/drawing/2014/main" id="{5C7EB2D2-1349-7150-5D29-6E706FDA6073}"/>
              </a:ext>
            </a:extLst>
          </p:cNvPr>
          <p:cNvGraphicFramePr>
            <a:graphicFrameLocks noGrp="1"/>
          </p:cNvGraphicFramePr>
          <p:nvPr>
            <p:ph sz="half" idx="2"/>
            <p:extLst>
              <p:ext uri="{D42A27DB-BD31-4B8C-83A1-F6EECF244321}">
                <p14:modId xmlns:p14="http://schemas.microsoft.com/office/powerpoint/2010/main" val="46500951"/>
              </p:ext>
            </p:extLst>
          </p:nvPr>
        </p:nvGraphicFramePr>
        <p:xfrm>
          <a:off x="1096804" y="2410921"/>
          <a:ext cx="4938712" cy="2604423"/>
        </p:xfrm>
        <a:graphic>
          <a:graphicData uri="http://schemas.openxmlformats.org/drawingml/2006/table">
            <a:tbl>
              <a:tblPr firstRow="1" bandRow="1">
                <a:tableStyleId>{5C22544A-7EE6-4342-B048-85BDC9FD1C3A}</a:tableStyleId>
              </a:tblPr>
              <a:tblGrid>
                <a:gridCol w="4938712">
                  <a:extLst>
                    <a:ext uri="{9D8B030D-6E8A-4147-A177-3AD203B41FA5}">
                      <a16:colId xmlns:a16="http://schemas.microsoft.com/office/drawing/2014/main" val="2690502615"/>
                    </a:ext>
                  </a:extLst>
                </a:gridCol>
              </a:tblGrid>
              <a:tr h="1369859">
                <a:tc>
                  <a:txBody>
                    <a:bodyPr/>
                    <a:lstStyle/>
                    <a:p>
                      <a:r>
                        <a:rPr lang="en-US" sz="1600" b="0" dirty="0">
                          <a:solidFill>
                            <a:schemeClr val="tx1"/>
                          </a:solidFill>
                          <a:latin typeface="Arial" panose="020B0604020202020204" pitchFamily="34" charset="0"/>
                          <a:cs typeface="Arial" panose="020B0604020202020204" pitchFamily="34" charset="0"/>
                        </a:rPr>
                        <a:t>Spending on students with disabilities as defined under IDEA compared to students without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906163"/>
                  </a:ext>
                </a:extLst>
              </a:tr>
              <a:tr h="617282">
                <a:tc>
                  <a:txBody>
                    <a:bodyPr/>
                    <a:lstStyle/>
                    <a:p>
                      <a:r>
                        <a:rPr lang="en-US" dirty="0"/>
                        <a:t>By grade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754627"/>
                  </a:ext>
                </a:extLst>
              </a:tr>
              <a:tr h="617282">
                <a:tc>
                  <a:txBody>
                    <a:bodyPr/>
                    <a:lstStyle/>
                    <a:p>
                      <a:r>
                        <a:rPr lang="en-US" dirty="0"/>
                        <a:t>Expenditures compared in the same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662662"/>
                  </a:ext>
                </a:extLst>
              </a:tr>
            </a:tbl>
          </a:graphicData>
        </a:graphic>
      </p:graphicFrame>
      <p:sp>
        <p:nvSpPr>
          <p:cNvPr id="8" name="Text Placeholder 7">
            <a:extLst>
              <a:ext uri="{FF2B5EF4-FFF2-40B4-BE49-F238E27FC236}">
                <a16:creationId xmlns:a16="http://schemas.microsoft.com/office/drawing/2014/main" id="{0E50E13D-67C5-DA83-A542-811F2D8096D5}"/>
              </a:ext>
            </a:extLst>
          </p:cNvPr>
          <p:cNvSpPr>
            <a:spLocks noGrp="1"/>
          </p:cNvSpPr>
          <p:nvPr>
            <p:ph type="body" sz="quarter" idx="3"/>
          </p:nvPr>
        </p:nvSpPr>
        <p:spPr/>
        <p:txBody>
          <a:bodyPr>
            <a:normAutofit/>
          </a:bodyPr>
          <a:lstStyle/>
          <a:p>
            <a:r>
              <a:rPr lang="en-US" sz="1800" dirty="0">
                <a:solidFill>
                  <a:schemeClr val="tx1"/>
                </a:solidFill>
              </a:rPr>
              <a:t>Maintenance of Effort</a:t>
            </a:r>
          </a:p>
        </p:txBody>
      </p:sp>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18</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graphicFrame>
        <p:nvGraphicFramePr>
          <p:cNvPr id="11" name="Table 10">
            <a:extLst>
              <a:ext uri="{FF2B5EF4-FFF2-40B4-BE49-F238E27FC236}">
                <a16:creationId xmlns:a16="http://schemas.microsoft.com/office/drawing/2014/main" id="{287C826B-2170-D7FF-E718-C7A87C1B4A9E}"/>
              </a:ext>
            </a:extLst>
          </p:cNvPr>
          <p:cNvGraphicFramePr>
            <a:graphicFrameLocks/>
          </p:cNvGraphicFramePr>
          <p:nvPr>
            <p:extLst>
              <p:ext uri="{D42A27DB-BD31-4B8C-83A1-F6EECF244321}">
                <p14:modId xmlns:p14="http://schemas.microsoft.com/office/powerpoint/2010/main" val="414007257"/>
              </p:ext>
            </p:extLst>
          </p:nvPr>
        </p:nvGraphicFramePr>
        <p:xfrm>
          <a:off x="6310732" y="2425006"/>
          <a:ext cx="4938712" cy="2604423"/>
        </p:xfrm>
        <a:graphic>
          <a:graphicData uri="http://schemas.openxmlformats.org/drawingml/2006/table">
            <a:tbl>
              <a:tblPr firstRow="1" bandRow="1">
                <a:tableStyleId>{5C22544A-7EE6-4342-B048-85BDC9FD1C3A}</a:tableStyleId>
              </a:tblPr>
              <a:tblGrid>
                <a:gridCol w="4938712">
                  <a:extLst>
                    <a:ext uri="{9D8B030D-6E8A-4147-A177-3AD203B41FA5}">
                      <a16:colId xmlns:a16="http://schemas.microsoft.com/office/drawing/2014/main" val="2690502615"/>
                    </a:ext>
                  </a:extLst>
                </a:gridCol>
              </a:tblGrid>
              <a:tr h="1369859">
                <a:tc>
                  <a:txBody>
                    <a:bodyPr/>
                    <a:lstStyle/>
                    <a:p>
                      <a:r>
                        <a:rPr lang="en-US" sz="1600" b="0" dirty="0">
                          <a:solidFill>
                            <a:schemeClr val="tx1"/>
                          </a:solidFill>
                          <a:latin typeface="Arial" panose="020B0604020202020204" pitchFamily="34" charset="0"/>
                          <a:cs typeface="Arial" panose="020B0604020202020204" pitchFamily="34" charset="0"/>
                        </a:rPr>
                        <a:t>Spending ONLY on students with disabilities as defined under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906163"/>
                  </a:ext>
                </a:extLst>
              </a:tr>
              <a:tr h="617282">
                <a:tc>
                  <a:txBody>
                    <a:bodyPr/>
                    <a:lstStyle/>
                    <a:p>
                      <a:r>
                        <a:rPr lang="en-US" sz="1600" dirty="0">
                          <a:latin typeface="Arial" panose="020B0604020202020204" pitchFamily="34" charset="0"/>
                          <a:cs typeface="Arial" panose="020B0604020202020204" pitchFamily="34" charset="0"/>
                        </a:rPr>
                        <a:t>At district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754627"/>
                  </a:ext>
                </a:extLst>
              </a:tr>
              <a:tr h="617282">
                <a:tc>
                  <a:txBody>
                    <a:bodyPr/>
                    <a:lstStyle/>
                    <a:p>
                      <a:r>
                        <a:rPr lang="en-US" sz="1600" dirty="0">
                          <a:latin typeface="Arial" panose="020B0604020202020204" pitchFamily="34" charset="0"/>
                          <a:cs typeface="Arial" panose="020B0604020202020204" pitchFamily="34" charset="0"/>
                        </a:rPr>
                        <a:t>Expenditures compared in the same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662662"/>
                  </a:ext>
                </a:extLst>
              </a:tr>
            </a:tbl>
          </a:graphicData>
        </a:graphic>
      </p:graphicFrame>
    </p:spTree>
    <p:extLst>
      <p:ext uri="{BB962C8B-B14F-4D97-AF65-F5344CB8AC3E}">
        <p14:creationId xmlns:p14="http://schemas.microsoft.com/office/powerpoint/2010/main" val="298496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5"/>
            <a:ext cx="10182061" cy="1325563"/>
          </a:xfrm>
        </p:spPr>
        <p:txBody>
          <a:bodyPr/>
          <a:lstStyle/>
          <a:p>
            <a:r>
              <a:rPr lang="en-US" dirty="0">
                <a:latin typeface="Arial" panose="020B0604020202020204" pitchFamily="34" charset="0"/>
                <a:cs typeface="Arial" panose="020B0604020202020204" pitchFamily="34" charset="0"/>
              </a:rPr>
              <a:t>Table of contents</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7" name="Footer Placeholder 6">
            <a:extLst>
              <a:ext uri="{FF2B5EF4-FFF2-40B4-BE49-F238E27FC236}">
                <a16:creationId xmlns:a16="http://schemas.microsoft.com/office/drawing/2014/main" id="{D6DE7FB4-BF8E-A673-4515-2001306E0F5E}"/>
              </a:ext>
            </a:extLst>
          </p:cNvPr>
          <p:cNvSpPr>
            <a:spLocks noGrp="1"/>
          </p:cNvSpPr>
          <p:nvPr>
            <p:ph type="ftr" sz="quarter" idx="11"/>
          </p:nvPr>
        </p:nvSpPr>
        <p:spPr/>
        <p:txBody>
          <a:bodyPr/>
          <a:lstStyle/>
          <a:p>
            <a:r>
              <a:rPr lang="en-US" dirty="0"/>
              <a:t>1</a:t>
            </a:r>
          </a:p>
        </p:txBody>
      </p:sp>
      <p:graphicFrame>
        <p:nvGraphicFramePr>
          <p:cNvPr id="9" name="Table 9">
            <a:extLst>
              <a:ext uri="{FF2B5EF4-FFF2-40B4-BE49-F238E27FC236}">
                <a16:creationId xmlns:a16="http://schemas.microsoft.com/office/drawing/2014/main" id="{CDB4F586-3717-9687-B380-09650F2B44C4}"/>
              </a:ext>
            </a:extLst>
          </p:cNvPr>
          <p:cNvGraphicFramePr>
            <a:graphicFrameLocks noGrp="1"/>
          </p:cNvGraphicFramePr>
          <p:nvPr>
            <p:extLst>
              <p:ext uri="{D42A27DB-BD31-4B8C-83A1-F6EECF244321}">
                <p14:modId xmlns:p14="http://schemas.microsoft.com/office/powerpoint/2010/main" val="263765213"/>
              </p:ext>
            </p:extLst>
          </p:nvPr>
        </p:nvGraphicFramePr>
        <p:xfrm>
          <a:off x="1171738" y="1797084"/>
          <a:ext cx="10059854" cy="4431185"/>
        </p:xfrm>
        <a:graphic>
          <a:graphicData uri="http://schemas.openxmlformats.org/drawingml/2006/table">
            <a:tbl>
              <a:tblPr firstRow="1" bandRow="1">
                <a:tableStyleId>{5C22544A-7EE6-4342-B048-85BDC9FD1C3A}</a:tableStyleId>
              </a:tblPr>
              <a:tblGrid>
                <a:gridCol w="8513523">
                  <a:extLst>
                    <a:ext uri="{9D8B030D-6E8A-4147-A177-3AD203B41FA5}">
                      <a16:colId xmlns:a16="http://schemas.microsoft.com/office/drawing/2014/main" val="381823094"/>
                    </a:ext>
                  </a:extLst>
                </a:gridCol>
                <a:gridCol w="1546331">
                  <a:extLst>
                    <a:ext uri="{9D8B030D-6E8A-4147-A177-3AD203B41FA5}">
                      <a16:colId xmlns:a16="http://schemas.microsoft.com/office/drawing/2014/main" val="130034319"/>
                    </a:ext>
                  </a:extLst>
                </a:gridCol>
              </a:tblGrid>
              <a:tr h="364395">
                <a:tc>
                  <a:txBody>
                    <a:bodyPr/>
                    <a:lstStyle/>
                    <a:p>
                      <a:r>
                        <a:rPr lang="en-US" sz="1600" dirty="0"/>
                        <a:t>Slide</a:t>
                      </a:r>
                    </a:p>
                  </a:txBody>
                  <a:tcPr/>
                </a:tc>
                <a:tc>
                  <a:txBody>
                    <a:bodyPr/>
                    <a:lstStyle/>
                    <a:p>
                      <a:pPr algn="ctr"/>
                      <a:r>
                        <a:rPr lang="en-US" sz="1600" dirty="0"/>
                        <a:t>Number</a:t>
                      </a:r>
                    </a:p>
                  </a:txBody>
                  <a:tcPr/>
                </a:tc>
                <a:extLst>
                  <a:ext uri="{0D108BD9-81ED-4DB2-BD59-A6C34878D82A}">
                    <a16:rowId xmlns:a16="http://schemas.microsoft.com/office/drawing/2014/main" val="1916187703"/>
                  </a:ext>
                </a:extLst>
              </a:tr>
              <a:tr h="312830">
                <a:tc>
                  <a:txBody>
                    <a:bodyPr/>
                    <a:lstStyle/>
                    <a:p>
                      <a:r>
                        <a:rPr lang="en-US" sz="1400" dirty="0">
                          <a:latin typeface="Arial" panose="020B0604020202020204" pitchFamily="34" charset="0"/>
                          <a:cs typeface="Arial" panose="020B0604020202020204" pitchFamily="34" charset="0"/>
                        </a:rPr>
                        <a:t>Part I: Intent and Assurances Forms</a:t>
                      </a:r>
                    </a:p>
                  </a:txBody>
                  <a:tcPr/>
                </a:tc>
                <a:tc>
                  <a:txBody>
                    <a:bodyPr/>
                    <a:lstStyle/>
                    <a:p>
                      <a:pPr algn="ctr"/>
                      <a:r>
                        <a:rPr lang="en-US" sz="1400" dirty="0">
                          <a:hlinkClick r:id="rId3" action="ppaction://hlinksldjump"/>
                        </a:rPr>
                        <a:t>2</a:t>
                      </a:r>
                      <a:endParaRPr lang="en-US" sz="1400" dirty="0"/>
                    </a:p>
                  </a:txBody>
                  <a:tcPr/>
                </a:tc>
                <a:extLst>
                  <a:ext uri="{0D108BD9-81ED-4DB2-BD59-A6C34878D82A}">
                    <a16:rowId xmlns:a16="http://schemas.microsoft.com/office/drawing/2014/main" val="537783018"/>
                  </a:ext>
                </a:extLst>
              </a:tr>
              <a:tr h="312830">
                <a:tc>
                  <a:txBody>
                    <a:bodyPr/>
                    <a:lstStyle/>
                    <a:p>
                      <a:r>
                        <a:rPr lang="en-US" sz="1400" dirty="0">
                          <a:latin typeface="Arial" panose="020B0604020202020204" pitchFamily="34" charset="0"/>
                          <a:cs typeface="Arial" panose="020B0604020202020204" pitchFamily="34" charset="0"/>
                        </a:rPr>
                        <a:t>District Contact Information</a:t>
                      </a:r>
                    </a:p>
                  </a:txBody>
                  <a:tcPr/>
                </a:tc>
                <a:tc>
                  <a:txBody>
                    <a:bodyPr/>
                    <a:lstStyle/>
                    <a:p>
                      <a:pPr algn="ctr"/>
                      <a:r>
                        <a:rPr lang="en-US" sz="1400" dirty="0">
                          <a:hlinkClick r:id="rId4" action="ppaction://hlinksldjump"/>
                        </a:rPr>
                        <a:t>4</a:t>
                      </a:r>
                      <a:endParaRPr lang="en-US" sz="1400" dirty="0"/>
                    </a:p>
                  </a:txBody>
                  <a:tcPr/>
                </a:tc>
                <a:extLst>
                  <a:ext uri="{0D108BD9-81ED-4DB2-BD59-A6C34878D82A}">
                    <a16:rowId xmlns:a16="http://schemas.microsoft.com/office/drawing/2014/main" val="958618175"/>
                  </a:ext>
                </a:extLst>
              </a:tr>
              <a:tr h="312830">
                <a:tc>
                  <a:txBody>
                    <a:bodyPr/>
                    <a:lstStyle/>
                    <a:p>
                      <a:r>
                        <a:rPr lang="en-US" sz="1400" dirty="0">
                          <a:latin typeface="Arial" panose="020B0604020202020204" pitchFamily="34" charset="0"/>
                          <a:cs typeface="Arial" panose="020B0604020202020204" pitchFamily="34" charset="0"/>
                        </a:rPr>
                        <a:t>Part II School Age Application Forms</a:t>
                      </a:r>
                    </a:p>
                  </a:txBody>
                  <a:tcPr/>
                </a:tc>
                <a:tc>
                  <a:txBody>
                    <a:bodyPr/>
                    <a:lstStyle/>
                    <a:p>
                      <a:pPr algn="ctr"/>
                      <a:r>
                        <a:rPr lang="en-US" sz="1400" dirty="0">
                          <a:hlinkClick r:id="rId5" action="ppaction://hlinksldjump"/>
                        </a:rPr>
                        <a:t>5</a:t>
                      </a:r>
                      <a:endParaRPr lang="en-US" sz="1400" dirty="0"/>
                    </a:p>
                  </a:txBody>
                  <a:tcPr/>
                </a:tc>
                <a:extLst>
                  <a:ext uri="{0D108BD9-81ED-4DB2-BD59-A6C34878D82A}">
                    <a16:rowId xmlns:a16="http://schemas.microsoft.com/office/drawing/2014/main" val="3800212164"/>
                  </a:ext>
                </a:extLst>
              </a:tr>
              <a:tr h="312830">
                <a:tc>
                  <a:txBody>
                    <a:bodyPr/>
                    <a:lstStyle/>
                    <a:p>
                      <a:r>
                        <a:rPr lang="en-US" sz="1400" dirty="0">
                          <a:latin typeface="Arial" panose="020B0604020202020204" pitchFamily="34" charset="0"/>
                          <a:cs typeface="Arial" panose="020B0604020202020204" pitchFamily="34" charset="0"/>
                        </a:rPr>
                        <a:t>District Data</a:t>
                      </a:r>
                    </a:p>
                  </a:txBody>
                  <a:tcPr/>
                </a:tc>
                <a:tc>
                  <a:txBody>
                    <a:bodyPr/>
                    <a:lstStyle/>
                    <a:p>
                      <a:pPr algn="ctr"/>
                      <a:r>
                        <a:rPr lang="en-US" sz="1400" dirty="0">
                          <a:hlinkClick r:id="rId6" action="ppaction://hlinksldjump"/>
                        </a:rPr>
                        <a:t>6</a:t>
                      </a:r>
                      <a:endParaRPr lang="en-US" sz="1400" dirty="0"/>
                    </a:p>
                  </a:txBody>
                  <a:tcPr/>
                </a:tc>
                <a:extLst>
                  <a:ext uri="{0D108BD9-81ED-4DB2-BD59-A6C34878D82A}">
                    <a16:rowId xmlns:a16="http://schemas.microsoft.com/office/drawing/2014/main" val="1007749768"/>
                  </a:ext>
                </a:extLst>
              </a:tr>
              <a:tr h="312830">
                <a:tc>
                  <a:txBody>
                    <a:bodyPr/>
                    <a:lstStyle/>
                    <a:p>
                      <a:r>
                        <a:rPr lang="en-US" sz="1400" dirty="0">
                          <a:latin typeface="Arial" panose="020B0604020202020204" pitchFamily="34" charset="0"/>
                          <a:cs typeface="Arial" panose="020B0604020202020204" pitchFamily="34" charset="0"/>
                        </a:rPr>
                        <a:t>Private School Proportionate Share</a:t>
                      </a:r>
                    </a:p>
                  </a:txBody>
                  <a:tcPr/>
                </a:tc>
                <a:tc>
                  <a:txBody>
                    <a:bodyPr/>
                    <a:lstStyle/>
                    <a:p>
                      <a:pPr algn="ctr"/>
                      <a:r>
                        <a:rPr lang="en-US" sz="1400" dirty="0">
                          <a:hlinkClick r:id="rId7" action="ppaction://hlinksldjump"/>
                        </a:rPr>
                        <a:t>7</a:t>
                      </a:r>
                      <a:endParaRPr lang="en-US" sz="1400" dirty="0"/>
                    </a:p>
                  </a:txBody>
                  <a:tcPr/>
                </a:tc>
                <a:extLst>
                  <a:ext uri="{0D108BD9-81ED-4DB2-BD59-A6C34878D82A}">
                    <a16:rowId xmlns:a16="http://schemas.microsoft.com/office/drawing/2014/main" val="515222756"/>
                  </a:ext>
                </a:extLst>
              </a:tr>
              <a:tr h="312830">
                <a:tc>
                  <a:txBody>
                    <a:bodyPr/>
                    <a:lstStyle/>
                    <a:p>
                      <a:r>
                        <a:rPr lang="en-US" sz="1400" dirty="0">
                          <a:latin typeface="Arial" panose="020B0604020202020204" pitchFamily="34" charset="0"/>
                          <a:cs typeface="Arial" panose="020B0604020202020204" pitchFamily="34" charset="0"/>
                        </a:rPr>
                        <a:t>CCEIS/CEIS</a:t>
                      </a:r>
                    </a:p>
                  </a:txBody>
                  <a:tcPr/>
                </a:tc>
                <a:tc>
                  <a:txBody>
                    <a:bodyPr/>
                    <a:lstStyle/>
                    <a:p>
                      <a:pPr algn="ctr"/>
                      <a:r>
                        <a:rPr lang="en-US" sz="1400" dirty="0">
                          <a:hlinkClick r:id="rId8" action="ppaction://hlinksldjump"/>
                        </a:rPr>
                        <a:t>8</a:t>
                      </a:r>
                      <a:endParaRPr lang="en-US" sz="1400" dirty="0"/>
                    </a:p>
                  </a:txBody>
                  <a:tcPr/>
                </a:tc>
                <a:extLst>
                  <a:ext uri="{0D108BD9-81ED-4DB2-BD59-A6C34878D82A}">
                    <a16:rowId xmlns:a16="http://schemas.microsoft.com/office/drawing/2014/main" val="3651363192"/>
                  </a:ext>
                </a:extLst>
              </a:tr>
              <a:tr h="312830">
                <a:tc>
                  <a:txBody>
                    <a:bodyPr/>
                    <a:lstStyle/>
                    <a:p>
                      <a:r>
                        <a:rPr lang="en-US" sz="1400" dirty="0">
                          <a:latin typeface="Arial" panose="020B0604020202020204" pitchFamily="34" charset="0"/>
                          <a:cs typeface="Arial" panose="020B0604020202020204" pitchFamily="34" charset="0"/>
                        </a:rPr>
                        <a:t>Maintenance of Effort</a:t>
                      </a:r>
                    </a:p>
                  </a:txBody>
                  <a:tcPr/>
                </a:tc>
                <a:tc>
                  <a:txBody>
                    <a:bodyPr/>
                    <a:lstStyle/>
                    <a:p>
                      <a:pPr algn="ctr"/>
                      <a:r>
                        <a:rPr lang="en-US" sz="1400" dirty="0">
                          <a:hlinkClick r:id="rId9" action="ppaction://hlinksldjump"/>
                        </a:rPr>
                        <a:t>9</a:t>
                      </a:r>
                      <a:endParaRPr lang="en-US" sz="1400" dirty="0"/>
                    </a:p>
                  </a:txBody>
                  <a:tcPr/>
                </a:tc>
                <a:extLst>
                  <a:ext uri="{0D108BD9-81ED-4DB2-BD59-A6C34878D82A}">
                    <a16:rowId xmlns:a16="http://schemas.microsoft.com/office/drawing/2014/main" val="3731556134"/>
                  </a:ext>
                </a:extLst>
              </a:tr>
              <a:tr h="312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IDEA Part B</a:t>
                      </a:r>
                    </a:p>
                  </a:txBody>
                  <a:tcPr/>
                </a:tc>
                <a:tc>
                  <a:txBody>
                    <a:bodyPr/>
                    <a:lstStyle/>
                    <a:p>
                      <a:pPr algn="ctr"/>
                      <a:r>
                        <a:rPr lang="en-US" sz="1400" dirty="0">
                          <a:hlinkClick r:id="rId10" action="ppaction://hlinksldjump"/>
                        </a:rPr>
                        <a:t>11</a:t>
                      </a:r>
                      <a:endParaRPr lang="en-US" sz="1400" dirty="0"/>
                    </a:p>
                  </a:txBody>
                  <a:tcPr/>
                </a:tc>
                <a:extLst>
                  <a:ext uri="{0D108BD9-81ED-4DB2-BD59-A6C34878D82A}">
                    <a16:rowId xmlns:a16="http://schemas.microsoft.com/office/drawing/2014/main" val="799171651"/>
                  </a:ext>
                </a:extLst>
              </a:tr>
              <a:tr h="312830">
                <a:tc>
                  <a:txBody>
                    <a:bodyPr/>
                    <a:lstStyle/>
                    <a:p>
                      <a:r>
                        <a:rPr lang="en-US" sz="1400" dirty="0">
                          <a:latin typeface="Arial" panose="020B0604020202020204" pitchFamily="34" charset="0"/>
                          <a:cs typeface="Arial" panose="020B0604020202020204" pitchFamily="34" charset="0"/>
                        </a:rPr>
                        <a:t>Preschool Budgets: Federal Preschool, State Preschool, State EIDT Preschool</a:t>
                      </a:r>
                    </a:p>
                  </a:txBody>
                  <a:tcPr/>
                </a:tc>
                <a:tc>
                  <a:txBody>
                    <a:bodyPr/>
                    <a:lstStyle/>
                    <a:p>
                      <a:pPr algn="ctr"/>
                      <a:r>
                        <a:rPr lang="en-US" sz="1400" dirty="0">
                          <a:hlinkClick r:id="rId11" action="ppaction://hlinksldjump"/>
                        </a:rPr>
                        <a:t>12</a:t>
                      </a:r>
                      <a:endParaRPr lang="en-US" sz="1400" dirty="0"/>
                    </a:p>
                  </a:txBody>
                  <a:tcPr/>
                </a:tc>
                <a:extLst>
                  <a:ext uri="{0D108BD9-81ED-4DB2-BD59-A6C34878D82A}">
                    <a16:rowId xmlns:a16="http://schemas.microsoft.com/office/drawing/2014/main" val="3251145618"/>
                  </a:ext>
                </a:extLst>
              </a:tr>
              <a:tr h="312830">
                <a:tc>
                  <a:txBody>
                    <a:bodyPr/>
                    <a:lstStyle/>
                    <a:p>
                      <a:r>
                        <a:rPr lang="en-US" sz="1400" dirty="0">
                          <a:latin typeface="Arial" panose="020B0604020202020204" pitchFamily="34" charset="0"/>
                          <a:cs typeface="Arial" panose="020B0604020202020204" pitchFamily="34" charset="0"/>
                        </a:rPr>
                        <a:t>Budgeting Tips</a:t>
                      </a:r>
                    </a:p>
                  </a:txBody>
                  <a:tcPr/>
                </a:tc>
                <a:tc>
                  <a:txBody>
                    <a:bodyPr/>
                    <a:lstStyle/>
                    <a:p>
                      <a:pPr algn="ctr"/>
                      <a:r>
                        <a:rPr lang="en-US" sz="1400" dirty="0">
                          <a:hlinkClick r:id="rId12" action="ppaction://hlinksldjump"/>
                        </a:rPr>
                        <a:t>13</a:t>
                      </a:r>
                      <a:endParaRPr lang="en-US" sz="1400" dirty="0"/>
                    </a:p>
                  </a:txBody>
                  <a:tcPr/>
                </a:tc>
                <a:extLst>
                  <a:ext uri="{0D108BD9-81ED-4DB2-BD59-A6C34878D82A}">
                    <a16:rowId xmlns:a16="http://schemas.microsoft.com/office/drawing/2014/main" val="709731959"/>
                  </a:ext>
                </a:extLst>
              </a:tr>
              <a:tr h="312830">
                <a:tc>
                  <a:txBody>
                    <a:bodyPr/>
                    <a:lstStyle/>
                    <a:p>
                      <a:r>
                        <a:rPr lang="en-US" sz="1400" dirty="0">
                          <a:latin typeface="Arial" panose="020B0604020202020204" pitchFamily="34" charset="0"/>
                          <a:cs typeface="Arial" panose="020B0604020202020204" pitchFamily="34" charset="0"/>
                        </a:rPr>
                        <a:t>Excess Cost</a:t>
                      </a:r>
                    </a:p>
                  </a:txBody>
                  <a:tcPr/>
                </a:tc>
                <a:tc>
                  <a:txBody>
                    <a:bodyPr/>
                    <a:lstStyle/>
                    <a:p>
                      <a:pPr algn="ctr"/>
                      <a:r>
                        <a:rPr lang="en-US" sz="1400" dirty="0">
                          <a:hlinkClick r:id="rId13" action="ppaction://hlinksldjump"/>
                        </a:rPr>
                        <a:t>14</a:t>
                      </a:r>
                      <a:endParaRPr lang="en-US" sz="1400" dirty="0"/>
                    </a:p>
                  </a:txBody>
                  <a:tcPr/>
                </a:tc>
                <a:extLst>
                  <a:ext uri="{0D108BD9-81ED-4DB2-BD59-A6C34878D82A}">
                    <a16:rowId xmlns:a16="http://schemas.microsoft.com/office/drawing/2014/main" val="1701760933"/>
                  </a:ext>
                </a:extLst>
              </a:tr>
              <a:tr h="312830">
                <a:tc>
                  <a:txBody>
                    <a:bodyPr/>
                    <a:lstStyle/>
                    <a:p>
                      <a:r>
                        <a:rPr lang="en-US" sz="1400" dirty="0">
                          <a:latin typeface="Arial" panose="020B0604020202020204" pitchFamily="34" charset="0"/>
                          <a:cs typeface="Arial" panose="020B0604020202020204" pitchFamily="34" charset="0"/>
                        </a:rPr>
                        <a:t>Due Date/Submission</a:t>
                      </a:r>
                    </a:p>
                  </a:txBody>
                  <a:tcPr/>
                </a:tc>
                <a:tc>
                  <a:txBody>
                    <a:bodyPr/>
                    <a:lstStyle/>
                    <a:p>
                      <a:pPr algn="ctr"/>
                      <a:r>
                        <a:rPr lang="en-US" sz="1400" dirty="0">
                          <a:hlinkClick r:id="rId14" action="ppaction://hlinksldjump"/>
                        </a:rPr>
                        <a:t>21</a:t>
                      </a:r>
                      <a:endParaRPr lang="en-US" sz="1400" dirty="0"/>
                    </a:p>
                  </a:txBody>
                  <a:tcPr/>
                </a:tc>
                <a:extLst>
                  <a:ext uri="{0D108BD9-81ED-4DB2-BD59-A6C34878D82A}">
                    <a16:rowId xmlns:a16="http://schemas.microsoft.com/office/drawing/2014/main" val="3452616278"/>
                  </a:ext>
                </a:extLst>
              </a:tr>
              <a:tr h="312830">
                <a:tc>
                  <a:txBody>
                    <a:bodyPr/>
                    <a:lstStyle/>
                    <a:p>
                      <a:r>
                        <a:rPr lang="en-US" sz="1400" dirty="0">
                          <a:latin typeface="Arial" panose="020B0604020202020204" pitchFamily="34" charset="0"/>
                          <a:cs typeface="Arial" panose="020B0604020202020204" pitchFamily="34" charset="0"/>
                        </a:rPr>
                        <a:t>Contact Information </a:t>
                      </a:r>
                    </a:p>
                  </a:txBody>
                  <a:tcPr/>
                </a:tc>
                <a:tc>
                  <a:txBody>
                    <a:bodyPr/>
                    <a:lstStyle/>
                    <a:p>
                      <a:pPr algn="ctr"/>
                      <a:r>
                        <a:rPr lang="en-US" sz="1400" dirty="0">
                          <a:hlinkClick r:id="rId15" action="ppaction://hlinksldjump"/>
                        </a:rPr>
                        <a:t>22</a:t>
                      </a:r>
                      <a:endParaRPr lang="en-US" sz="1400" dirty="0"/>
                    </a:p>
                  </a:txBody>
                  <a:tcPr/>
                </a:tc>
                <a:extLst>
                  <a:ext uri="{0D108BD9-81ED-4DB2-BD59-A6C34878D82A}">
                    <a16:rowId xmlns:a16="http://schemas.microsoft.com/office/drawing/2014/main" val="728194074"/>
                  </a:ext>
                </a:extLst>
              </a:tr>
            </a:tbl>
          </a:graphicData>
        </a:graphic>
      </p:graphicFrame>
    </p:spTree>
    <p:extLst>
      <p:ext uri="{BB962C8B-B14F-4D97-AF65-F5344CB8AC3E}">
        <p14:creationId xmlns:p14="http://schemas.microsoft.com/office/powerpoint/2010/main" val="111953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097280" y="599390"/>
            <a:ext cx="10058400" cy="964227"/>
          </a:xfrm>
        </p:spPr>
        <p:txBody>
          <a:bodyPr>
            <a:normAutofit/>
          </a:bodyPr>
          <a:lstStyle/>
          <a:p>
            <a:r>
              <a:rPr lang="en-US" dirty="0">
                <a:latin typeface="Arial" panose="020B0604020202020204" pitchFamily="34" charset="0"/>
                <a:cs typeface="Arial" panose="020B0604020202020204" pitchFamily="34" charset="0"/>
              </a:rPr>
              <a:t>Tab 1: Excess Cost Enrollment</a:t>
            </a:r>
          </a:p>
        </p:txBody>
      </p:sp>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19</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pic>
        <p:nvPicPr>
          <p:cNvPr id="13" name="Picture 12">
            <a:extLst>
              <a:ext uri="{FF2B5EF4-FFF2-40B4-BE49-F238E27FC236}">
                <a16:creationId xmlns:a16="http://schemas.microsoft.com/office/drawing/2014/main" id="{9CEEBF5D-D694-AEF6-8B6A-CA6ED3E2C89F}"/>
              </a:ext>
            </a:extLst>
          </p:cNvPr>
          <p:cNvPicPr>
            <a:picLocks noChangeAspect="1"/>
          </p:cNvPicPr>
          <p:nvPr/>
        </p:nvPicPr>
        <p:blipFill>
          <a:blip r:embed="rId3"/>
          <a:stretch>
            <a:fillRect/>
          </a:stretch>
        </p:blipFill>
        <p:spPr>
          <a:xfrm>
            <a:off x="1186825" y="1846052"/>
            <a:ext cx="4998719" cy="4220308"/>
          </a:xfrm>
          <a:prstGeom prst="rect">
            <a:avLst/>
          </a:prstGeom>
        </p:spPr>
      </p:pic>
      <p:sp>
        <p:nvSpPr>
          <p:cNvPr id="18" name="Google Shape;121;p17">
            <a:extLst>
              <a:ext uri="{FF2B5EF4-FFF2-40B4-BE49-F238E27FC236}">
                <a16:creationId xmlns:a16="http://schemas.microsoft.com/office/drawing/2014/main" id="{923D0D31-75B9-7857-0610-78D5787369A0}"/>
              </a:ext>
            </a:extLst>
          </p:cNvPr>
          <p:cNvSpPr txBox="1">
            <a:spLocks/>
          </p:cNvSpPr>
          <p:nvPr/>
        </p:nvSpPr>
        <p:spPr>
          <a:xfrm>
            <a:off x="6759019" y="1828801"/>
            <a:ext cx="4351803" cy="1600199"/>
          </a:xfrm>
          <a:prstGeom prst="rect">
            <a:avLst/>
          </a:prstGeom>
          <a:noFill/>
          <a:ln>
            <a:noFill/>
          </a:ln>
        </p:spPr>
        <p:txBody>
          <a:bodyPr spcFirstLastPara="1" vert="horz" wrap="square" lIns="91425" tIns="45700" rIns="91425" bIns="4570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spcBef>
                <a:spcPts val="1000"/>
              </a:spcBef>
              <a:spcAft>
                <a:spcPts val="0"/>
              </a:spcAft>
              <a:buClr>
                <a:schemeClr val="dk1"/>
              </a:buClr>
              <a:buNone/>
            </a:pPr>
            <a:r>
              <a:rPr lang="en-US" sz="1600" dirty="0">
                <a:latin typeface="Arial" panose="020B0604020202020204" pitchFamily="34" charset="0"/>
                <a:cs typeface="Arial" panose="020B0604020202020204" pitchFamily="34" charset="0"/>
              </a:rPr>
              <a:t>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Qtr ADM by Elementary and Secondary and Dec. 1 Child Count by Elementary and Secondary automatically populate when you choose your LEA on the District Data screen. </a:t>
            </a:r>
            <a:endParaRPr lang="en-US" sz="1400" dirty="0">
              <a:latin typeface="Arial" panose="020B0604020202020204" pitchFamily="34" charset="0"/>
              <a:cs typeface="Arial" panose="020B0604020202020204" pitchFamily="34" charset="0"/>
            </a:endParaRPr>
          </a:p>
          <a:p>
            <a:pPr marL="0" indent="0">
              <a:lnSpc>
                <a:spcPct val="110000"/>
              </a:lnSpc>
              <a:spcBef>
                <a:spcPts val="1000"/>
              </a:spcBef>
              <a:spcAft>
                <a:spcPts val="0"/>
              </a:spcAft>
              <a:buClr>
                <a:schemeClr val="dk1"/>
              </a:buClr>
              <a:buNone/>
            </a:pPr>
            <a:endParaRPr lang="en-US" sz="16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38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097280" y="599390"/>
            <a:ext cx="10058400" cy="964227"/>
          </a:xfrm>
        </p:spPr>
        <p:txBody>
          <a:bodyPr>
            <a:normAutofit/>
          </a:bodyPr>
          <a:lstStyle/>
          <a:p>
            <a:r>
              <a:rPr lang="en-US" dirty="0">
                <a:latin typeface="Arial" panose="020B0604020202020204" pitchFamily="34" charset="0"/>
                <a:cs typeface="Arial" panose="020B0604020202020204" pitchFamily="34" charset="0"/>
              </a:rPr>
              <a:t>Tab 2: Excess Cost Reports</a:t>
            </a:r>
          </a:p>
        </p:txBody>
      </p:sp>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20</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18" name="Google Shape;121;p17">
            <a:extLst>
              <a:ext uri="{FF2B5EF4-FFF2-40B4-BE49-F238E27FC236}">
                <a16:creationId xmlns:a16="http://schemas.microsoft.com/office/drawing/2014/main" id="{923D0D31-75B9-7857-0610-78D5787369A0}"/>
              </a:ext>
            </a:extLst>
          </p:cNvPr>
          <p:cNvSpPr txBox="1">
            <a:spLocks/>
          </p:cNvSpPr>
          <p:nvPr/>
        </p:nvSpPr>
        <p:spPr>
          <a:xfrm>
            <a:off x="1171738" y="1895780"/>
            <a:ext cx="5106513" cy="4156228"/>
          </a:xfrm>
          <a:prstGeom prst="rect">
            <a:avLst/>
          </a:prstGeom>
          <a:noFill/>
          <a:ln>
            <a:noFill/>
          </a:ln>
        </p:spPr>
        <p:txBody>
          <a:bodyPr spcFirstLastPara="1" vert="horz" wrap="square" lIns="91425" tIns="45700" rIns="91425" bIns="45700" rtlCol="0" anchor="t" anchorCtr="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Excess Cost Report Pathway</a:t>
            </a:r>
          </a:p>
          <a:p>
            <a:pPr lvl="1">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COGNOS &gt; Team Content &gt; Financial Management System &gt; Fund Accounting Manager &gt; ADE Special Education Department &gt; Special Education Budget and AFR &gt; SPED – Annual Financial Reports (AFR) &gt; SPED - Title VI-B &gt; Excess Cost</a:t>
            </a:r>
          </a:p>
          <a:p>
            <a:pPr lvl="1">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EXCESS Cost Reports (FY 22) in COGNOS</a:t>
            </a:r>
          </a:p>
          <a:p>
            <a:pPr lvl="2">
              <a:lnSpc>
                <a:spcPct val="110000"/>
              </a:lnSpc>
              <a:spcBef>
                <a:spcPts val="1000"/>
              </a:spcBef>
              <a:spcAft>
                <a:spcPts val="0"/>
              </a:spcAft>
              <a:buClr>
                <a:schemeClr val="dk1"/>
              </a:buClr>
              <a:buFont typeface="Arial" panose="020B0604020202020204" pitchFamily="34" charset="0"/>
              <a:buChar char="•"/>
            </a:pPr>
            <a:r>
              <a:rPr lang="en-US" sz="1500" dirty="0">
                <a:latin typeface="Arial" panose="020B0604020202020204" pitchFamily="34" charset="0"/>
                <a:cs typeface="Arial" panose="020B0604020202020204" pitchFamily="34" charset="0"/>
              </a:rPr>
              <a:t>Report 1: Excess Cost Total Expenditures</a:t>
            </a:r>
          </a:p>
          <a:p>
            <a:pPr lvl="2">
              <a:lnSpc>
                <a:spcPct val="110000"/>
              </a:lnSpc>
              <a:spcBef>
                <a:spcPts val="1000"/>
              </a:spcBef>
              <a:spcAft>
                <a:spcPts val="0"/>
              </a:spcAft>
              <a:buClr>
                <a:schemeClr val="dk1"/>
              </a:buClr>
              <a:buFont typeface="Arial" panose="020B0604020202020204" pitchFamily="34" charset="0"/>
              <a:buChar char="•"/>
            </a:pPr>
            <a:r>
              <a:rPr lang="en-US" sz="1500" dirty="0">
                <a:latin typeface="Arial" panose="020B0604020202020204" pitchFamily="34" charset="0"/>
                <a:cs typeface="Arial" panose="020B0604020202020204" pitchFamily="34" charset="0"/>
              </a:rPr>
              <a:t>Report 2: Excess Cost Federal Funds</a:t>
            </a:r>
          </a:p>
          <a:p>
            <a:pPr lvl="2">
              <a:lnSpc>
                <a:spcPct val="110000"/>
              </a:lnSpc>
              <a:spcBef>
                <a:spcPts val="1000"/>
              </a:spcBef>
              <a:spcAft>
                <a:spcPts val="0"/>
              </a:spcAft>
              <a:buClr>
                <a:schemeClr val="dk1"/>
              </a:buClr>
              <a:buFont typeface="Arial" panose="020B0604020202020204" pitchFamily="34" charset="0"/>
              <a:buChar char="•"/>
            </a:pPr>
            <a:r>
              <a:rPr lang="en-US" sz="1500" dirty="0">
                <a:latin typeface="Arial" panose="020B0604020202020204" pitchFamily="34" charset="0"/>
                <a:cs typeface="Arial" panose="020B0604020202020204" pitchFamily="34" charset="0"/>
              </a:rPr>
              <a:t>Report 3: Excess Cost MOE</a:t>
            </a:r>
          </a:p>
          <a:p>
            <a:pPr lvl="2">
              <a:lnSpc>
                <a:spcPct val="110000"/>
              </a:lnSpc>
              <a:spcBef>
                <a:spcPts val="1000"/>
              </a:spcBef>
              <a:spcAft>
                <a:spcPts val="0"/>
              </a:spcAft>
              <a:buClr>
                <a:schemeClr val="dk1"/>
              </a:buClr>
              <a:buFont typeface="Arial" panose="020B0604020202020204" pitchFamily="34" charset="0"/>
              <a:buChar char="•"/>
            </a:pPr>
            <a:r>
              <a:rPr lang="en-US" sz="1500" dirty="0">
                <a:latin typeface="Arial" panose="020B0604020202020204" pitchFamily="34" charset="0"/>
                <a:cs typeface="Arial" panose="020B0604020202020204" pitchFamily="34" charset="0"/>
              </a:rPr>
              <a:t>Report 4: Excess Cost/State Title I A and Title III A &amp; B</a:t>
            </a:r>
          </a:p>
          <a:p>
            <a:pPr marL="384048" lvl="2" indent="0">
              <a:lnSpc>
                <a:spcPct val="110000"/>
              </a:lnSpc>
              <a:spcBef>
                <a:spcPts val="1000"/>
              </a:spcBef>
              <a:spcAft>
                <a:spcPts val="0"/>
              </a:spcAft>
              <a:buClr>
                <a:schemeClr val="dk1"/>
              </a:buClr>
              <a:buNone/>
            </a:pPr>
            <a:r>
              <a:rPr lang="en-US" sz="1500" dirty="0">
                <a:latin typeface="Arial" panose="020B0604020202020204" pitchFamily="34" charset="0"/>
                <a:cs typeface="Arial" panose="020B0604020202020204" pitchFamily="34" charset="0"/>
              </a:rPr>
              <a:t> </a:t>
            </a:r>
          </a:p>
          <a:p>
            <a:pPr lvl="3">
              <a:lnSpc>
                <a:spcPct val="110000"/>
              </a:lnSpc>
              <a:spcBef>
                <a:spcPts val="1000"/>
              </a:spcBef>
              <a:spcAft>
                <a:spcPts val="0"/>
              </a:spcAft>
              <a:buClr>
                <a:schemeClr val="dk1"/>
              </a:buClr>
              <a:buFont typeface="Wingdings" panose="05000000000000000000" pitchFamily="2" charset="2"/>
              <a:buChar char="Ø"/>
            </a:pPr>
            <a:r>
              <a:rPr lang="en-US" sz="1300" dirty="0">
                <a:latin typeface="Arial" panose="020B0604020202020204" pitchFamily="34" charset="0"/>
                <a:cs typeface="Arial" panose="020B0604020202020204" pitchFamily="34" charset="0"/>
              </a:rPr>
              <a:t>Both of the Report 4s pull the same financial information.</a:t>
            </a:r>
          </a:p>
          <a:p>
            <a:pPr>
              <a:lnSpc>
                <a:spcPct val="110000"/>
              </a:lnSpc>
              <a:spcBef>
                <a:spcPts val="1000"/>
              </a:spcBef>
              <a:spcAft>
                <a:spcPts val="0"/>
              </a:spcAft>
              <a:buClr>
                <a:schemeClr val="dk1"/>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EAF699-C4DF-6090-BC86-58388BCF610F}"/>
              </a:ext>
            </a:extLst>
          </p:cNvPr>
          <p:cNvPicPr>
            <a:picLocks noChangeAspect="1"/>
          </p:cNvPicPr>
          <p:nvPr/>
        </p:nvPicPr>
        <p:blipFill>
          <a:blip r:embed="rId3"/>
          <a:stretch>
            <a:fillRect/>
          </a:stretch>
        </p:blipFill>
        <p:spPr>
          <a:xfrm>
            <a:off x="6428314" y="1984085"/>
            <a:ext cx="4984990" cy="3417473"/>
          </a:xfrm>
          <a:prstGeom prst="rect">
            <a:avLst/>
          </a:prstGeom>
        </p:spPr>
      </p:pic>
    </p:spTree>
    <p:extLst>
      <p:ext uri="{BB962C8B-B14F-4D97-AF65-F5344CB8AC3E}">
        <p14:creationId xmlns:p14="http://schemas.microsoft.com/office/powerpoint/2010/main" val="380260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097280" y="599390"/>
            <a:ext cx="10058400" cy="964227"/>
          </a:xfrm>
        </p:spPr>
        <p:txBody>
          <a:bodyPr>
            <a:normAutofit/>
          </a:bodyPr>
          <a:lstStyle/>
          <a:p>
            <a:r>
              <a:rPr lang="en-US" dirty="0">
                <a:latin typeface="Arial" panose="020B0604020202020204" pitchFamily="34" charset="0"/>
                <a:cs typeface="Arial" panose="020B0604020202020204" pitchFamily="34" charset="0"/>
              </a:rPr>
              <a:t>Due Date</a:t>
            </a:r>
          </a:p>
        </p:txBody>
      </p:sp>
      <p:sp>
        <p:nvSpPr>
          <p:cNvPr id="7" name="Footer Placeholder 6">
            <a:extLst>
              <a:ext uri="{FF2B5EF4-FFF2-40B4-BE49-F238E27FC236}">
                <a16:creationId xmlns:a16="http://schemas.microsoft.com/office/drawing/2014/main" id="{147656F9-F4FF-1247-173D-D34E10403468}"/>
              </a:ext>
            </a:extLst>
          </p:cNvPr>
          <p:cNvSpPr>
            <a:spLocks noGrp="1"/>
          </p:cNvSpPr>
          <p:nvPr>
            <p:ph type="ftr" sz="quarter" idx="11"/>
          </p:nvPr>
        </p:nvSpPr>
        <p:spPr/>
        <p:txBody>
          <a:bodyPr/>
          <a:lstStyle/>
          <a:p>
            <a:r>
              <a:rPr lang="en-US" dirty="0"/>
              <a:t>21</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18" name="Google Shape;121;p17">
            <a:extLst>
              <a:ext uri="{FF2B5EF4-FFF2-40B4-BE49-F238E27FC236}">
                <a16:creationId xmlns:a16="http://schemas.microsoft.com/office/drawing/2014/main" id="{923D0D31-75B9-7857-0610-78D5787369A0}"/>
              </a:ext>
            </a:extLst>
          </p:cNvPr>
          <p:cNvSpPr txBox="1">
            <a:spLocks/>
          </p:cNvSpPr>
          <p:nvPr/>
        </p:nvSpPr>
        <p:spPr>
          <a:xfrm>
            <a:off x="1171738" y="1895780"/>
            <a:ext cx="9735074" cy="2704500"/>
          </a:xfrm>
          <a:prstGeom prst="rect">
            <a:avLst/>
          </a:prstGeom>
          <a:noFill/>
          <a:ln>
            <a:noFill/>
          </a:ln>
        </p:spPr>
        <p:txBody>
          <a:bodyPr spcFirstLastPara="1" vert="horz" wrap="square" lIns="91425" tIns="45700" rIns="91425" bIns="4570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spcBef>
                <a:spcPts val="1000"/>
              </a:spcBef>
              <a:spcAft>
                <a:spcPts val="0"/>
              </a:spcAft>
              <a:buClr>
                <a:schemeClr val="dk1"/>
              </a:buClr>
              <a:buNone/>
            </a:pPr>
            <a:r>
              <a:rPr lang="en-US" sz="1600" dirty="0">
                <a:latin typeface="Arial" panose="020B0604020202020204" pitchFamily="34" charset="0"/>
                <a:cs typeface="Arial" panose="020B0604020202020204" pitchFamily="34" charset="0"/>
              </a:rPr>
              <a:t>June 1 Application Part 1 Requires School Board approval.</a:t>
            </a:r>
          </a:p>
          <a:p>
            <a:pPr lvl="1">
              <a:lnSpc>
                <a:spcPct val="110000"/>
              </a:lnSpc>
              <a:spcBef>
                <a:spcPts val="1000"/>
              </a:spcBef>
              <a:spcAft>
                <a:spcPts val="0"/>
              </a:spcAft>
              <a:buClr>
                <a:schemeClr val="dk1"/>
              </a:buClr>
              <a:buFont typeface="Arial" panose="020B0604020202020204" pitchFamily="34" charset="0"/>
              <a:buChar char="•"/>
            </a:pPr>
            <a:r>
              <a:rPr lang="en-US" sz="1600" dirty="0">
                <a:latin typeface="Arial" panose="020B0604020202020204" pitchFamily="34" charset="0"/>
                <a:cs typeface="Arial" panose="020B0604020202020204" pitchFamily="34" charset="0"/>
              </a:rPr>
              <a:t>Only send the signature sheets and the contact information, along with the June 1 IDEA Part B Part 2 to DESE – Office of Special Education</a:t>
            </a:r>
          </a:p>
          <a:p>
            <a:pPr marL="0">
              <a:lnSpc>
                <a:spcPct val="110000"/>
              </a:lnSpc>
              <a:spcBef>
                <a:spcPts val="1000"/>
              </a:spcBef>
              <a:spcAft>
                <a:spcPts val="0"/>
              </a:spcAft>
              <a:buClr>
                <a:schemeClr val="dk1"/>
              </a:buClr>
              <a:buNone/>
            </a:pPr>
            <a:r>
              <a:rPr lang="en-US" sz="1800" dirty="0">
                <a:latin typeface="Arial" panose="020B0604020202020204" pitchFamily="34" charset="0"/>
                <a:cs typeface="Arial" panose="020B0604020202020204" pitchFamily="34" charset="0"/>
              </a:rPr>
              <a:t>June 1 Application Part 1 and Part 2 are due June 1, 2023.</a:t>
            </a:r>
          </a:p>
          <a:p>
            <a:pPr marL="0">
              <a:lnSpc>
                <a:spcPct val="110000"/>
              </a:lnSpc>
              <a:spcBef>
                <a:spcPts val="1000"/>
              </a:spcBef>
              <a:spcAft>
                <a:spcPts val="0"/>
              </a:spcAft>
              <a:buClr>
                <a:schemeClr val="dk1"/>
              </a:buClr>
              <a:buNone/>
            </a:pPr>
            <a:r>
              <a:rPr lang="en-US" sz="1800" dirty="0">
                <a:latin typeface="Arial" panose="020B0604020202020204" pitchFamily="34" charset="0"/>
                <a:cs typeface="Arial" panose="020B0604020202020204" pitchFamily="34" charset="0"/>
              </a:rPr>
              <a:t>Email applications to: </a:t>
            </a:r>
            <a:r>
              <a:rPr lang="en-US" sz="1800" dirty="0">
                <a:latin typeface="Arial" panose="020B0604020202020204" pitchFamily="34" charset="0"/>
                <a:cs typeface="Arial" panose="020B0604020202020204" pitchFamily="34" charset="0"/>
                <a:hlinkClick r:id="rId3"/>
              </a:rPr>
              <a:t>spendfinance.indistar@ade.arkansas.gov</a:t>
            </a:r>
            <a:endParaRPr lang="en-US" sz="1800" dirty="0">
              <a:latin typeface="Arial" panose="020B0604020202020204" pitchFamily="34" charset="0"/>
              <a:cs typeface="Arial" panose="020B0604020202020204" pitchFamily="34" charset="0"/>
            </a:endParaRPr>
          </a:p>
          <a:p>
            <a:pPr marL="0">
              <a:lnSpc>
                <a:spcPct val="110000"/>
              </a:lnSpc>
              <a:spcBef>
                <a:spcPts val="1000"/>
              </a:spcBef>
              <a:spcAft>
                <a:spcPts val="0"/>
              </a:spcAft>
              <a:buClr>
                <a:schemeClr val="dk1"/>
              </a:buClr>
              <a:buNone/>
            </a:pPr>
            <a:r>
              <a:rPr lang="en-US" sz="1800" dirty="0">
                <a:latin typeface="Arial" panose="020B0604020202020204" pitchFamily="34" charset="0"/>
                <a:cs typeface="Arial" panose="020B0604020202020204" pitchFamily="34" charset="0"/>
              </a:rPr>
              <a:t>Include in subject area: LEA #, Name of District: June 1 Application</a:t>
            </a:r>
          </a:p>
          <a:p>
            <a:pPr marL="0">
              <a:lnSpc>
                <a:spcPct val="110000"/>
              </a:lnSpc>
              <a:spcBef>
                <a:spcPts val="1000"/>
              </a:spcBef>
              <a:spcAft>
                <a:spcPts val="0"/>
              </a:spcAft>
              <a:buClr>
                <a:schemeClr val="dk1"/>
              </a:buClr>
              <a:buNone/>
            </a:pPr>
            <a:endParaRPr lang="en-US" sz="1800" dirty="0">
              <a:latin typeface="Arial" panose="020B0604020202020204" pitchFamily="34" charset="0"/>
              <a:cs typeface="Arial" panose="020B0604020202020204" pitchFamily="34" charset="0"/>
            </a:endParaRPr>
          </a:p>
          <a:p>
            <a:pPr lvl="1">
              <a:lnSpc>
                <a:spcPct val="110000"/>
              </a:lnSpc>
              <a:spcBef>
                <a:spcPts val="1000"/>
              </a:spcBef>
              <a:spcAft>
                <a:spcPts val="0"/>
              </a:spcAft>
              <a:buClr>
                <a:schemeClr val="dk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nSpc>
                <a:spcPct val="110000"/>
              </a:lnSpc>
              <a:spcBef>
                <a:spcPts val="1000"/>
              </a:spcBef>
              <a:spcAft>
                <a:spcPts val="0"/>
              </a:spcAft>
              <a:buClr>
                <a:schemeClr val="dk1"/>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79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9" y="483506"/>
            <a:ext cx="10182061" cy="1047896"/>
          </a:xfrm>
        </p:spPr>
        <p:txBody>
          <a:bodyPr>
            <a:normAutofit/>
          </a:bodyPr>
          <a:lstStyle/>
          <a:p>
            <a:r>
              <a:rPr lang="en-US" dirty="0">
                <a:latin typeface="Arial" panose="020B0604020202020204" pitchFamily="34" charset="0"/>
                <a:cs typeface="Arial" panose="020B0604020202020204" pitchFamily="34" charset="0"/>
              </a:rPr>
              <a:t>Contact Information</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graphicFrame>
        <p:nvGraphicFramePr>
          <p:cNvPr id="3" name="Table 3">
            <a:extLst>
              <a:ext uri="{FF2B5EF4-FFF2-40B4-BE49-F238E27FC236}">
                <a16:creationId xmlns:a16="http://schemas.microsoft.com/office/drawing/2014/main" id="{3EEB9B5B-B47A-41DA-6216-E92CC16D7BEE}"/>
              </a:ext>
            </a:extLst>
          </p:cNvPr>
          <p:cNvGraphicFramePr>
            <a:graphicFrameLocks noGrp="1"/>
          </p:cNvGraphicFramePr>
          <p:nvPr>
            <p:extLst>
              <p:ext uri="{D42A27DB-BD31-4B8C-83A1-F6EECF244321}">
                <p14:modId xmlns:p14="http://schemas.microsoft.com/office/powerpoint/2010/main" val="2171822325"/>
              </p:ext>
            </p:extLst>
          </p:nvPr>
        </p:nvGraphicFramePr>
        <p:xfrm>
          <a:off x="1177977" y="2446228"/>
          <a:ext cx="7293155" cy="2225040"/>
        </p:xfrm>
        <a:graphic>
          <a:graphicData uri="http://schemas.openxmlformats.org/drawingml/2006/table">
            <a:tbl>
              <a:tblPr firstRow="1" bandRow="1">
                <a:tableStyleId>{5C22544A-7EE6-4342-B048-85BDC9FD1C3A}</a:tableStyleId>
              </a:tblPr>
              <a:tblGrid>
                <a:gridCol w="1867139">
                  <a:extLst>
                    <a:ext uri="{9D8B030D-6E8A-4147-A177-3AD203B41FA5}">
                      <a16:colId xmlns:a16="http://schemas.microsoft.com/office/drawing/2014/main" val="3759652966"/>
                    </a:ext>
                  </a:extLst>
                </a:gridCol>
                <a:gridCol w="1570008">
                  <a:extLst>
                    <a:ext uri="{9D8B030D-6E8A-4147-A177-3AD203B41FA5}">
                      <a16:colId xmlns:a16="http://schemas.microsoft.com/office/drawing/2014/main" val="865863278"/>
                    </a:ext>
                  </a:extLst>
                </a:gridCol>
                <a:gridCol w="3856008">
                  <a:extLst>
                    <a:ext uri="{9D8B030D-6E8A-4147-A177-3AD203B41FA5}">
                      <a16:colId xmlns:a16="http://schemas.microsoft.com/office/drawing/2014/main" val="549012214"/>
                    </a:ext>
                  </a:extLst>
                </a:gridCol>
              </a:tblGrid>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Phone</a:t>
                      </a:r>
                    </a:p>
                  </a:txBody>
                  <a:tcPr/>
                </a:tc>
                <a:tc>
                  <a:txBody>
                    <a:bodyPr/>
                    <a:lstStyle/>
                    <a:p>
                      <a:r>
                        <a:rPr lang="en-US" sz="1800" dirty="0">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975381313"/>
                  </a:ext>
                </a:extLst>
              </a:tr>
              <a:tr h="370840">
                <a:tc>
                  <a:txBody>
                    <a:bodyPr/>
                    <a:lstStyle/>
                    <a:p>
                      <a:r>
                        <a:rPr lang="en-US" sz="1400" dirty="0">
                          <a:latin typeface="Arial" panose="020B0604020202020204" pitchFamily="34" charset="0"/>
                          <a:cs typeface="Arial" panose="020B0604020202020204" pitchFamily="34" charset="0"/>
                        </a:rPr>
                        <a:t>Mikki Eubank</a:t>
                      </a:r>
                    </a:p>
                  </a:txBody>
                  <a:tcPr/>
                </a:tc>
                <a:tc>
                  <a:txBody>
                    <a:bodyPr/>
                    <a:lstStyle/>
                    <a:p>
                      <a:r>
                        <a:rPr lang="en-US" sz="1400" dirty="0">
                          <a:latin typeface="Arial" panose="020B0604020202020204" pitchFamily="34" charset="0"/>
                          <a:cs typeface="Arial" panose="020B0604020202020204" pitchFamily="34" charset="0"/>
                        </a:rPr>
                        <a:t>501-682-4293</a:t>
                      </a:r>
                    </a:p>
                  </a:txBody>
                  <a:tcPr/>
                </a:tc>
                <a:tc>
                  <a:txBody>
                    <a:bodyPr/>
                    <a:lstStyle/>
                    <a:p>
                      <a:r>
                        <a:rPr lang="en-US" sz="1400" dirty="0">
                          <a:latin typeface="Arial" panose="020B0604020202020204" pitchFamily="34" charset="0"/>
                          <a:cs typeface="Arial" panose="020B0604020202020204" pitchFamily="34" charset="0"/>
                        </a:rPr>
                        <a:t>mikki.eubank@ade.arkansas.gov </a:t>
                      </a:r>
                    </a:p>
                  </a:txBody>
                  <a:tcPr/>
                </a:tc>
                <a:extLst>
                  <a:ext uri="{0D108BD9-81ED-4DB2-BD59-A6C34878D82A}">
                    <a16:rowId xmlns:a16="http://schemas.microsoft.com/office/drawing/2014/main" val="1129480801"/>
                  </a:ext>
                </a:extLst>
              </a:tr>
              <a:tr h="370840">
                <a:tc>
                  <a:txBody>
                    <a:bodyPr/>
                    <a:lstStyle/>
                    <a:p>
                      <a:r>
                        <a:rPr lang="en-US" sz="1400" dirty="0">
                          <a:latin typeface="Arial" panose="020B0604020202020204" pitchFamily="34" charset="0"/>
                          <a:cs typeface="Arial" panose="020B0604020202020204" pitchFamily="34" charset="0"/>
                        </a:rPr>
                        <a:t>Kim Vogt</a:t>
                      </a:r>
                    </a:p>
                  </a:txBody>
                  <a:tcPr/>
                </a:tc>
                <a:tc>
                  <a:txBody>
                    <a:bodyPr/>
                    <a:lstStyle/>
                    <a:p>
                      <a:r>
                        <a:rPr lang="en-US" sz="1400" dirty="0">
                          <a:latin typeface="Arial" panose="020B0604020202020204" pitchFamily="34" charset="0"/>
                          <a:cs typeface="Arial" panose="020B0604020202020204" pitchFamily="34" charset="0"/>
                        </a:rPr>
                        <a:t>501-682-4295 </a:t>
                      </a:r>
                    </a:p>
                  </a:txBody>
                  <a:tcPr/>
                </a:tc>
                <a:tc>
                  <a:txBody>
                    <a:bodyPr/>
                    <a:lstStyle/>
                    <a:p>
                      <a:r>
                        <a:rPr lang="en-US" sz="1400" dirty="0">
                          <a:latin typeface="Arial" panose="020B0604020202020204" pitchFamily="34" charset="0"/>
                          <a:cs typeface="Arial" panose="020B0604020202020204" pitchFamily="34" charset="0"/>
                        </a:rPr>
                        <a:t>kim.vogt@ade.arkansas.gov </a:t>
                      </a:r>
                    </a:p>
                  </a:txBody>
                  <a:tcPr/>
                </a:tc>
                <a:extLst>
                  <a:ext uri="{0D108BD9-81ED-4DB2-BD59-A6C34878D82A}">
                    <a16:rowId xmlns:a16="http://schemas.microsoft.com/office/drawing/2014/main" val="1922852789"/>
                  </a:ext>
                </a:extLst>
              </a:tr>
              <a:tr h="370840">
                <a:tc>
                  <a:txBody>
                    <a:bodyPr/>
                    <a:lstStyle/>
                    <a:p>
                      <a:r>
                        <a:rPr lang="en-US" sz="1400" dirty="0">
                          <a:latin typeface="Arial" panose="020B0604020202020204" pitchFamily="34" charset="0"/>
                          <a:cs typeface="Arial" panose="020B0604020202020204" pitchFamily="34" charset="0"/>
                        </a:rPr>
                        <a:t>Heather O’Shields</a:t>
                      </a:r>
                    </a:p>
                  </a:txBody>
                  <a:tcPr/>
                </a:tc>
                <a:tc>
                  <a:txBody>
                    <a:bodyPr/>
                    <a:lstStyle/>
                    <a:p>
                      <a:r>
                        <a:rPr lang="en-US" sz="1400" dirty="0">
                          <a:latin typeface="Arial" panose="020B0604020202020204" pitchFamily="34" charset="0"/>
                          <a:cs typeface="Arial" panose="020B0604020202020204" pitchFamily="34" charset="0"/>
                        </a:rPr>
                        <a:t>501-683-5869</a:t>
                      </a:r>
                    </a:p>
                  </a:txBody>
                  <a:tcPr/>
                </a:tc>
                <a:tc>
                  <a:txBody>
                    <a:bodyPr/>
                    <a:lstStyle/>
                    <a:p>
                      <a:r>
                        <a:rPr lang="en-US" sz="1400" dirty="0">
                          <a:solidFill>
                            <a:schemeClr val="tx1"/>
                          </a:solidFill>
                          <a:latin typeface="Arial" panose="020B0604020202020204" pitchFamily="34" charset="0"/>
                          <a:cs typeface="Arial" panose="020B0604020202020204" pitchFamily="34" charset="0"/>
                        </a:rPr>
                        <a:t>heather.oshields@ade.arkansas.gov</a:t>
                      </a:r>
                    </a:p>
                  </a:txBody>
                  <a:tcPr/>
                </a:tc>
                <a:extLst>
                  <a:ext uri="{0D108BD9-81ED-4DB2-BD59-A6C34878D82A}">
                    <a16:rowId xmlns:a16="http://schemas.microsoft.com/office/drawing/2014/main" val="2668939444"/>
                  </a:ext>
                </a:extLst>
              </a:tr>
              <a:tr h="370840">
                <a:tc>
                  <a:txBody>
                    <a:bodyPr/>
                    <a:lstStyle/>
                    <a:p>
                      <a:r>
                        <a:rPr lang="en-US" sz="1400" dirty="0">
                          <a:latin typeface="Arial" panose="020B0604020202020204" pitchFamily="34" charset="0"/>
                          <a:cs typeface="Arial" panose="020B0604020202020204" pitchFamily="34" charset="0"/>
                        </a:rPr>
                        <a:t>Patricia Siribouth </a:t>
                      </a:r>
                    </a:p>
                  </a:txBody>
                  <a:tcPr/>
                </a:tc>
                <a:tc>
                  <a:txBody>
                    <a:bodyPr/>
                    <a:lstStyle/>
                    <a:p>
                      <a:r>
                        <a:rPr lang="en-US" sz="1400" dirty="0">
                          <a:latin typeface="Arial" panose="020B0604020202020204" pitchFamily="34" charset="0"/>
                          <a:cs typeface="Arial" panose="020B0604020202020204" pitchFamily="34" charset="0"/>
                        </a:rPr>
                        <a:t>501-683-3449</a:t>
                      </a:r>
                    </a:p>
                  </a:txBody>
                  <a:tcPr/>
                </a:tc>
                <a:tc>
                  <a:txBody>
                    <a:bodyPr/>
                    <a:lstStyle/>
                    <a:p>
                      <a:r>
                        <a:rPr lang="en-US" sz="1400" dirty="0">
                          <a:latin typeface="Arial" panose="020B0604020202020204" pitchFamily="34" charset="0"/>
                          <a:cs typeface="Arial" panose="020B0604020202020204" pitchFamily="34" charset="0"/>
                        </a:rPr>
                        <a:t>patricia.siribouth@ade.arkansas.gov</a:t>
                      </a:r>
                    </a:p>
                  </a:txBody>
                  <a:tcPr/>
                </a:tc>
                <a:extLst>
                  <a:ext uri="{0D108BD9-81ED-4DB2-BD59-A6C34878D82A}">
                    <a16:rowId xmlns:a16="http://schemas.microsoft.com/office/drawing/2014/main" val="1368237901"/>
                  </a:ext>
                </a:extLst>
              </a:tr>
              <a:tr h="370840">
                <a:tc>
                  <a:txBody>
                    <a:bodyPr/>
                    <a:lstStyle/>
                    <a:p>
                      <a:r>
                        <a:rPr lang="en-US" sz="1400" dirty="0">
                          <a:latin typeface="Arial" panose="020B0604020202020204" pitchFamily="34" charset="0"/>
                          <a:cs typeface="Arial" panose="020B0604020202020204" pitchFamily="34" charset="0"/>
                        </a:rPr>
                        <a:t>Josh Hart</a:t>
                      </a:r>
                    </a:p>
                  </a:txBody>
                  <a:tcPr/>
                </a:tc>
                <a:tc>
                  <a:txBody>
                    <a:bodyPr/>
                    <a:lstStyle/>
                    <a:p>
                      <a:r>
                        <a:rPr lang="en-US" sz="1400" dirty="0">
                          <a:latin typeface="Arial" panose="020B0604020202020204" pitchFamily="34" charset="0"/>
                          <a:cs typeface="Arial" panose="020B0604020202020204" pitchFamily="34" charset="0"/>
                        </a:rPr>
                        <a:t>501-682-4294</a:t>
                      </a:r>
                    </a:p>
                  </a:txBody>
                  <a:tcPr/>
                </a:tc>
                <a:tc>
                  <a:txBody>
                    <a:bodyPr/>
                    <a:lstStyle/>
                    <a:p>
                      <a:r>
                        <a:rPr lang="en-US" sz="1400" dirty="0">
                          <a:latin typeface="Arial" panose="020B0604020202020204" pitchFamily="34" charset="0"/>
                          <a:cs typeface="Arial" panose="020B0604020202020204" pitchFamily="34" charset="0"/>
                        </a:rPr>
                        <a:t>josh.hart@ade.arkansas.gov</a:t>
                      </a:r>
                    </a:p>
                  </a:txBody>
                  <a:tcPr/>
                </a:tc>
                <a:extLst>
                  <a:ext uri="{0D108BD9-81ED-4DB2-BD59-A6C34878D82A}">
                    <a16:rowId xmlns:a16="http://schemas.microsoft.com/office/drawing/2014/main" val="899349650"/>
                  </a:ext>
                </a:extLst>
              </a:tr>
            </a:tbl>
          </a:graphicData>
        </a:graphic>
      </p:graphicFrame>
      <p:sp>
        <p:nvSpPr>
          <p:cNvPr id="8" name="Footer Placeholder 7">
            <a:extLst>
              <a:ext uri="{FF2B5EF4-FFF2-40B4-BE49-F238E27FC236}">
                <a16:creationId xmlns:a16="http://schemas.microsoft.com/office/drawing/2014/main" id="{0B011D71-3ED1-CDE7-7A75-85C0A72C24F8}"/>
              </a:ext>
            </a:extLst>
          </p:cNvPr>
          <p:cNvSpPr>
            <a:spLocks noGrp="1"/>
          </p:cNvSpPr>
          <p:nvPr>
            <p:ph type="ftr" sz="quarter" idx="11"/>
          </p:nvPr>
        </p:nvSpPr>
        <p:spPr/>
        <p:txBody>
          <a:bodyPr/>
          <a:lstStyle/>
          <a:p>
            <a:r>
              <a:rPr lang="en-US" dirty="0"/>
              <a:t>22</a:t>
            </a:r>
          </a:p>
        </p:txBody>
      </p:sp>
      <p:sp>
        <p:nvSpPr>
          <p:cNvPr id="7" name="TextBox 6">
            <a:extLst>
              <a:ext uri="{FF2B5EF4-FFF2-40B4-BE49-F238E27FC236}">
                <a16:creationId xmlns:a16="http://schemas.microsoft.com/office/drawing/2014/main" id="{D9FDADBB-0F35-6833-846B-DF9E734EEB09}"/>
              </a:ext>
            </a:extLst>
          </p:cNvPr>
          <p:cNvSpPr txBox="1"/>
          <p:nvPr/>
        </p:nvSpPr>
        <p:spPr>
          <a:xfrm>
            <a:off x="3048733" y="3244334"/>
            <a:ext cx="609746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14044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689DD-013E-CEA4-73BE-4975C364567A}"/>
              </a:ext>
            </a:extLst>
          </p:cNvPr>
          <p:cNvSpPr/>
          <p:nvPr/>
        </p:nvSpPr>
        <p:spPr>
          <a:xfrm>
            <a:off x="3008991" y="2424564"/>
            <a:ext cx="6383896" cy="2364509"/>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C4DEA-2C8D-528C-B0BA-8DC22D440530}"/>
              </a:ext>
            </a:extLst>
          </p:cNvPr>
          <p:cNvSpPr>
            <a:spLocks noGrp="1"/>
          </p:cNvSpPr>
          <p:nvPr>
            <p:ph type="title"/>
          </p:nvPr>
        </p:nvSpPr>
        <p:spPr>
          <a:xfrm>
            <a:off x="1171739" y="194239"/>
            <a:ext cx="10058400" cy="1450757"/>
          </a:xfrm>
        </p:spPr>
        <p:txBody>
          <a:bodyPr/>
          <a:lstStyle/>
          <a:p>
            <a:r>
              <a:rPr lang="en-US" dirty="0">
                <a:latin typeface="Arial" panose="020B0604020202020204" pitchFamily="34" charset="0"/>
                <a:cs typeface="Arial" panose="020B0604020202020204" pitchFamily="34" charset="0"/>
              </a:rPr>
              <a:t>Part 1: Intent and Assurance Forms</a:t>
            </a:r>
          </a:p>
        </p:txBody>
      </p:sp>
      <p:sp>
        <p:nvSpPr>
          <p:cNvPr id="3" name="Content Placeholder 2">
            <a:extLst>
              <a:ext uri="{FF2B5EF4-FFF2-40B4-BE49-F238E27FC236}">
                <a16:creationId xmlns:a16="http://schemas.microsoft.com/office/drawing/2014/main" id="{E3F39FEF-4412-25DD-0A65-19FC34A189FE}"/>
              </a:ext>
            </a:extLst>
          </p:cNvPr>
          <p:cNvSpPr>
            <a:spLocks noGrp="1"/>
          </p:cNvSpPr>
          <p:nvPr>
            <p:ph idx="1"/>
          </p:nvPr>
        </p:nvSpPr>
        <p:spPr>
          <a:xfrm>
            <a:off x="2904051" y="2523240"/>
            <a:ext cx="6383897" cy="2329103"/>
          </a:xfrm>
        </p:spPr>
        <p:txBody>
          <a:bodyPr>
            <a:normAutofit/>
          </a:bodyPr>
          <a:lstStyle/>
          <a:p>
            <a:pPr algn="ct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Spring School Board Meetings</a:t>
            </a:r>
          </a:p>
          <a:p>
            <a:endParaRPr lang="en-US" sz="2400" b="1"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The June 1 deadline will require a </a:t>
            </a:r>
            <a:r>
              <a:rPr lang="en-US" b="1" i="1" u="sng" dirty="0">
                <a:latin typeface="Arial" panose="020B0604020202020204" pitchFamily="34" charset="0"/>
                <a:cs typeface="Arial" panose="020B0604020202020204" pitchFamily="34" charset="0"/>
              </a:rPr>
              <a:t>spring</a:t>
            </a:r>
            <a:r>
              <a:rPr lang="en-US" sz="1800" dirty="0">
                <a:latin typeface="Arial" panose="020B0604020202020204" pitchFamily="34" charset="0"/>
                <a:cs typeface="Arial" panose="020B0604020202020204" pitchFamily="34" charset="0"/>
              </a:rPr>
              <a:t> School Board meeting for approval of the application and signature on the forms.</a:t>
            </a:r>
          </a:p>
        </p:txBody>
      </p:sp>
      <p:pic>
        <p:nvPicPr>
          <p:cNvPr id="4" name="Picture 3">
            <a:extLst>
              <a:ext uri="{FF2B5EF4-FFF2-40B4-BE49-F238E27FC236}">
                <a16:creationId xmlns:a16="http://schemas.microsoft.com/office/drawing/2014/main" id="{37482B00-C82E-3FA1-A4DA-49894765B991}"/>
              </a:ext>
            </a:extLst>
          </p:cNvPr>
          <p:cNvPicPr>
            <a:picLocks noChangeAspect="1"/>
          </p:cNvPicPr>
          <p:nvPr/>
        </p:nvPicPr>
        <p:blipFill>
          <a:blip r:embed="rId2"/>
          <a:stretch>
            <a:fillRect/>
          </a:stretch>
        </p:blipFill>
        <p:spPr>
          <a:xfrm>
            <a:off x="0" y="-35300"/>
            <a:ext cx="1171739" cy="1047896"/>
          </a:xfrm>
          <a:prstGeom prst="rect">
            <a:avLst/>
          </a:prstGeom>
        </p:spPr>
      </p:pic>
      <p:sp>
        <p:nvSpPr>
          <p:cNvPr id="6" name="Footer Placeholder 5">
            <a:extLst>
              <a:ext uri="{FF2B5EF4-FFF2-40B4-BE49-F238E27FC236}">
                <a16:creationId xmlns:a16="http://schemas.microsoft.com/office/drawing/2014/main" id="{D8ED42A5-FA1E-6C06-6A00-37A46B0EBB48}"/>
              </a:ext>
            </a:extLst>
          </p:cNvPr>
          <p:cNvSpPr>
            <a:spLocks noGrp="1"/>
          </p:cNvSpPr>
          <p:nvPr>
            <p:ph type="ftr" sz="quarter" idx="11"/>
          </p:nvPr>
        </p:nvSpPr>
        <p:spPr/>
        <p:txBody>
          <a:bodyPr/>
          <a:lstStyle/>
          <a:p>
            <a:r>
              <a:rPr lang="en-US" dirty="0"/>
              <a:t>2</a:t>
            </a:r>
          </a:p>
        </p:txBody>
      </p:sp>
    </p:spTree>
    <p:extLst>
      <p:ext uri="{BB962C8B-B14F-4D97-AF65-F5344CB8AC3E}">
        <p14:creationId xmlns:p14="http://schemas.microsoft.com/office/powerpoint/2010/main" val="204073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4DEA-2C8D-528C-B0BA-8DC22D440530}"/>
              </a:ext>
            </a:extLst>
          </p:cNvPr>
          <p:cNvSpPr>
            <a:spLocks noGrp="1"/>
          </p:cNvSpPr>
          <p:nvPr>
            <p:ph type="title"/>
          </p:nvPr>
        </p:nvSpPr>
        <p:spPr>
          <a:xfrm>
            <a:off x="1171738" y="395670"/>
            <a:ext cx="10058400" cy="1047896"/>
          </a:xfrm>
        </p:spPr>
        <p:txBody>
          <a:bodyPr/>
          <a:lstStyle/>
          <a:p>
            <a:r>
              <a:rPr lang="en-US" dirty="0">
                <a:latin typeface="Arial" panose="020B0604020202020204" pitchFamily="34" charset="0"/>
                <a:cs typeface="Arial" panose="020B0604020202020204" pitchFamily="34" charset="0"/>
              </a:rPr>
              <a:t>Intent and Assurance Forms</a:t>
            </a:r>
          </a:p>
        </p:txBody>
      </p:sp>
      <p:pic>
        <p:nvPicPr>
          <p:cNvPr id="4" name="Picture 3">
            <a:extLst>
              <a:ext uri="{FF2B5EF4-FFF2-40B4-BE49-F238E27FC236}">
                <a16:creationId xmlns:a16="http://schemas.microsoft.com/office/drawing/2014/main" id="{37482B00-C82E-3FA1-A4DA-49894765B991}"/>
              </a:ext>
            </a:extLst>
          </p:cNvPr>
          <p:cNvPicPr>
            <a:picLocks noChangeAspect="1"/>
          </p:cNvPicPr>
          <p:nvPr/>
        </p:nvPicPr>
        <p:blipFill>
          <a:blip r:embed="rId2"/>
          <a:stretch>
            <a:fillRect/>
          </a:stretch>
        </p:blipFill>
        <p:spPr>
          <a:xfrm>
            <a:off x="0" y="-35300"/>
            <a:ext cx="1171739" cy="1047896"/>
          </a:xfrm>
          <a:prstGeom prst="rect">
            <a:avLst/>
          </a:prstGeom>
        </p:spPr>
      </p:pic>
      <p:sp>
        <p:nvSpPr>
          <p:cNvPr id="11" name="Rectangle 10">
            <a:extLst>
              <a:ext uri="{FF2B5EF4-FFF2-40B4-BE49-F238E27FC236}">
                <a16:creationId xmlns:a16="http://schemas.microsoft.com/office/drawing/2014/main" id="{43D9A18D-9CB9-8BA7-E2A8-5D2A05E8B80F}"/>
              </a:ext>
            </a:extLst>
          </p:cNvPr>
          <p:cNvSpPr/>
          <p:nvPr/>
        </p:nvSpPr>
        <p:spPr>
          <a:xfrm>
            <a:off x="3456317" y="5490666"/>
            <a:ext cx="5135592" cy="483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15001D7-A760-7640-A5CC-AD2C5B6CFEF6}"/>
              </a:ext>
            </a:extLst>
          </p:cNvPr>
          <p:cNvSpPr txBox="1"/>
          <p:nvPr/>
        </p:nvSpPr>
        <p:spPr>
          <a:xfrm>
            <a:off x="3456317" y="5490666"/>
            <a:ext cx="5066581"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Ensure the appropriate signatures are obtained.</a:t>
            </a:r>
          </a:p>
        </p:txBody>
      </p:sp>
      <p:sp>
        <p:nvSpPr>
          <p:cNvPr id="14" name="Footer Placeholder 13">
            <a:extLst>
              <a:ext uri="{FF2B5EF4-FFF2-40B4-BE49-F238E27FC236}">
                <a16:creationId xmlns:a16="http://schemas.microsoft.com/office/drawing/2014/main" id="{276B1A9C-53E5-01E0-DBD2-887DDB5E605A}"/>
              </a:ext>
            </a:extLst>
          </p:cNvPr>
          <p:cNvSpPr>
            <a:spLocks noGrp="1"/>
          </p:cNvSpPr>
          <p:nvPr>
            <p:ph type="ftr" sz="quarter" idx="11"/>
          </p:nvPr>
        </p:nvSpPr>
        <p:spPr/>
        <p:txBody>
          <a:bodyPr/>
          <a:lstStyle/>
          <a:p>
            <a:r>
              <a:rPr lang="en-US" dirty="0"/>
              <a:t>3</a:t>
            </a:r>
          </a:p>
        </p:txBody>
      </p:sp>
      <p:pic>
        <p:nvPicPr>
          <p:cNvPr id="20" name="Picture 19">
            <a:extLst>
              <a:ext uri="{FF2B5EF4-FFF2-40B4-BE49-F238E27FC236}">
                <a16:creationId xmlns:a16="http://schemas.microsoft.com/office/drawing/2014/main" id="{04D68026-72CE-24BC-5A11-6070A1AE0F49}"/>
              </a:ext>
            </a:extLst>
          </p:cNvPr>
          <p:cNvPicPr>
            <a:picLocks noChangeAspect="1"/>
          </p:cNvPicPr>
          <p:nvPr/>
        </p:nvPicPr>
        <p:blipFill>
          <a:blip r:embed="rId3"/>
          <a:stretch>
            <a:fillRect/>
          </a:stretch>
        </p:blipFill>
        <p:spPr>
          <a:xfrm>
            <a:off x="1718286" y="1851618"/>
            <a:ext cx="2803352" cy="3510951"/>
          </a:xfrm>
          <a:prstGeom prst="rect">
            <a:avLst/>
          </a:prstGeom>
          <a:solidFill>
            <a:srgbClr val="000000">
              <a:shade val="95000"/>
            </a:srgbClr>
          </a:solidFill>
          <a:ln w="3175" cap="sq">
            <a:solidFill>
              <a:srgbClr val="000000"/>
            </a:solidFill>
            <a:miter lim="800000"/>
          </a:ln>
          <a:effectLst/>
        </p:spPr>
      </p:pic>
      <p:pic>
        <p:nvPicPr>
          <p:cNvPr id="22" name="Picture 21">
            <a:extLst>
              <a:ext uri="{FF2B5EF4-FFF2-40B4-BE49-F238E27FC236}">
                <a16:creationId xmlns:a16="http://schemas.microsoft.com/office/drawing/2014/main" id="{49708AE1-777C-EC7E-9C61-2025D8CEDB5D}"/>
              </a:ext>
            </a:extLst>
          </p:cNvPr>
          <p:cNvPicPr>
            <a:picLocks noChangeAspect="1"/>
          </p:cNvPicPr>
          <p:nvPr/>
        </p:nvPicPr>
        <p:blipFill>
          <a:blip r:embed="rId4"/>
          <a:stretch>
            <a:fillRect/>
          </a:stretch>
        </p:blipFill>
        <p:spPr>
          <a:xfrm>
            <a:off x="7677513" y="1847012"/>
            <a:ext cx="2727193" cy="3497922"/>
          </a:xfrm>
          <a:prstGeom prst="rect">
            <a:avLst/>
          </a:prstGeom>
          <a:ln w="3175" cap="sq">
            <a:solidFill>
              <a:srgbClr val="000000"/>
            </a:solidFill>
            <a:prstDash val="solid"/>
            <a:miter lim="800000"/>
          </a:ln>
          <a:effectLst/>
        </p:spPr>
      </p:pic>
      <p:pic>
        <p:nvPicPr>
          <p:cNvPr id="24" name="Picture 23">
            <a:extLst>
              <a:ext uri="{FF2B5EF4-FFF2-40B4-BE49-F238E27FC236}">
                <a16:creationId xmlns:a16="http://schemas.microsoft.com/office/drawing/2014/main" id="{820AAC63-7F0E-84BF-8B86-2C7E5D7BE5C5}"/>
              </a:ext>
            </a:extLst>
          </p:cNvPr>
          <p:cNvPicPr>
            <a:picLocks noChangeAspect="1"/>
          </p:cNvPicPr>
          <p:nvPr/>
        </p:nvPicPr>
        <p:blipFill>
          <a:blip r:embed="rId5"/>
          <a:stretch>
            <a:fillRect/>
          </a:stretch>
        </p:blipFill>
        <p:spPr>
          <a:xfrm>
            <a:off x="4751082" y="1847012"/>
            <a:ext cx="2727192" cy="3515557"/>
          </a:xfrm>
          <a:prstGeom prst="rect">
            <a:avLst/>
          </a:prstGeom>
          <a:ln w="3175">
            <a:solidFill>
              <a:schemeClr val="tx1"/>
            </a:solidFill>
          </a:ln>
        </p:spPr>
      </p:pic>
    </p:spTree>
    <p:extLst>
      <p:ext uri="{BB962C8B-B14F-4D97-AF65-F5344CB8AC3E}">
        <p14:creationId xmlns:p14="http://schemas.microsoft.com/office/powerpoint/2010/main" val="22760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4DEA-2C8D-528C-B0BA-8DC22D440530}"/>
              </a:ext>
            </a:extLst>
          </p:cNvPr>
          <p:cNvSpPr>
            <a:spLocks noGrp="1"/>
          </p:cNvSpPr>
          <p:nvPr>
            <p:ph type="title"/>
          </p:nvPr>
        </p:nvSpPr>
        <p:spPr>
          <a:xfrm>
            <a:off x="1171738" y="395670"/>
            <a:ext cx="10058400" cy="1047896"/>
          </a:xfrm>
        </p:spPr>
        <p:txBody>
          <a:bodyPr/>
          <a:lstStyle/>
          <a:p>
            <a:r>
              <a:rPr lang="en-US" dirty="0">
                <a:latin typeface="Arial" panose="020B0604020202020204" pitchFamily="34" charset="0"/>
                <a:cs typeface="Arial" panose="020B0604020202020204" pitchFamily="34" charset="0"/>
              </a:rPr>
              <a:t>District Contact Information</a:t>
            </a:r>
          </a:p>
        </p:txBody>
      </p:sp>
      <p:pic>
        <p:nvPicPr>
          <p:cNvPr id="4" name="Picture 3">
            <a:extLst>
              <a:ext uri="{FF2B5EF4-FFF2-40B4-BE49-F238E27FC236}">
                <a16:creationId xmlns:a16="http://schemas.microsoft.com/office/drawing/2014/main" id="{37482B00-C82E-3FA1-A4DA-49894765B991}"/>
              </a:ext>
            </a:extLst>
          </p:cNvPr>
          <p:cNvPicPr>
            <a:picLocks noChangeAspect="1"/>
          </p:cNvPicPr>
          <p:nvPr/>
        </p:nvPicPr>
        <p:blipFill>
          <a:blip r:embed="rId2"/>
          <a:stretch>
            <a:fillRect/>
          </a:stretch>
        </p:blipFill>
        <p:spPr>
          <a:xfrm>
            <a:off x="0" y="-35300"/>
            <a:ext cx="1171739" cy="1047896"/>
          </a:xfrm>
          <a:prstGeom prst="rect">
            <a:avLst/>
          </a:prstGeom>
        </p:spPr>
      </p:pic>
      <p:sp>
        <p:nvSpPr>
          <p:cNvPr id="11" name="Rectangle 10">
            <a:extLst>
              <a:ext uri="{FF2B5EF4-FFF2-40B4-BE49-F238E27FC236}">
                <a16:creationId xmlns:a16="http://schemas.microsoft.com/office/drawing/2014/main" id="{43D9A18D-9CB9-8BA7-E2A8-5D2A05E8B80F}"/>
              </a:ext>
            </a:extLst>
          </p:cNvPr>
          <p:cNvSpPr/>
          <p:nvPr/>
        </p:nvSpPr>
        <p:spPr>
          <a:xfrm>
            <a:off x="4950690" y="2180502"/>
            <a:ext cx="6069572" cy="1672978"/>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BE78D5C-BB4C-41D4-FF45-F94B62CA1DFC}"/>
              </a:ext>
            </a:extLst>
          </p:cNvPr>
          <p:cNvSpPr txBox="1"/>
          <p:nvPr/>
        </p:nvSpPr>
        <p:spPr>
          <a:xfrm>
            <a:off x="4950690" y="2355272"/>
            <a:ext cx="596541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Please ensure we have the appropriate </a:t>
            </a:r>
            <a:r>
              <a:rPr lang="en-US" sz="2000" b="1" i="1" u="sng" dirty="0">
                <a:latin typeface="Arial" panose="020B0604020202020204" pitchFamily="34" charset="0"/>
                <a:cs typeface="Arial" panose="020B0604020202020204" pitchFamily="34" charset="0"/>
              </a:rPr>
              <a:t>summer</a:t>
            </a:r>
            <a:r>
              <a:rPr lang="en-US" sz="2000" dirty="0">
                <a:latin typeface="Arial" panose="020B0604020202020204" pitchFamily="34" charset="0"/>
                <a:cs typeface="Arial" panose="020B0604020202020204" pitchFamily="34" charset="0"/>
              </a:rPr>
              <a:t> contact information.  This will be critical for SPED Finance to contact district staff for corrections during the months of June and July.</a:t>
            </a:r>
          </a:p>
        </p:txBody>
      </p:sp>
      <p:sp>
        <p:nvSpPr>
          <p:cNvPr id="6" name="Footer Placeholder 5">
            <a:extLst>
              <a:ext uri="{FF2B5EF4-FFF2-40B4-BE49-F238E27FC236}">
                <a16:creationId xmlns:a16="http://schemas.microsoft.com/office/drawing/2014/main" id="{B08245F4-DC07-662E-3742-69942A98D425}"/>
              </a:ext>
            </a:extLst>
          </p:cNvPr>
          <p:cNvSpPr>
            <a:spLocks noGrp="1"/>
          </p:cNvSpPr>
          <p:nvPr>
            <p:ph type="ftr" sz="quarter" idx="11"/>
          </p:nvPr>
        </p:nvSpPr>
        <p:spPr/>
        <p:txBody>
          <a:bodyPr/>
          <a:lstStyle/>
          <a:p>
            <a:r>
              <a:rPr lang="en-US" dirty="0"/>
              <a:t>4</a:t>
            </a:r>
          </a:p>
        </p:txBody>
      </p:sp>
      <p:pic>
        <p:nvPicPr>
          <p:cNvPr id="17" name="Picture 16">
            <a:extLst>
              <a:ext uri="{FF2B5EF4-FFF2-40B4-BE49-F238E27FC236}">
                <a16:creationId xmlns:a16="http://schemas.microsoft.com/office/drawing/2014/main" id="{BD1D4F4D-0AF9-F8C6-161E-FE26BC7DA5F9}"/>
              </a:ext>
            </a:extLst>
          </p:cNvPr>
          <p:cNvPicPr>
            <a:picLocks noChangeAspect="1"/>
          </p:cNvPicPr>
          <p:nvPr/>
        </p:nvPicPr>
        <p:blipFill>
          <a:blip r:embed="rId3"/>
          <a:stretch>
            <a:fillRect/>
          </a:stretch>
        </p:blipFill>
        <p:spPr>
          <a:xfrm>
            <a:off x="958859" y="1874536"/>
            <a:ext cx="3338426" cy="4086004"/>
          </a:xfrm>
          <a:prstGeom prst="rect">
            <a:avLst/>
          </a:prstGeom>
          <a:ln w="3175">
            <a:solidFill>
              <a:schemeClr val="tx1"/>
            </a:solidFill>
          </a:ln>
        </p:spPr>
      </p:pic>
    </p:spTree>
    <p:extLst>
      <p:ext uri="{BB962C8B-B14F-4D97-AF65-F5344CB8AC3E}">
        <p14:creationId xmlns:p14="http://schemas.microsoft.com/office/powerpoint/2010/main" val="86099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649562-16F7-7FED-FAF0-3EA0D6B990C3}"/>
              </a:ext>
            </a:extLst>
          </p:cNvPr>
          <p:cNvSpPr/>
          <p:nvPr/>
        </p:nvSpPr>
        <p:spPr>
          <a:xfrm>
            <a:off x="3835209" y="2807074"/>
            <a:ext cx="4521582" cy="307963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2689DD-013E-CEA4-73BE-4975C364567A}"/>
              </a:ext>
            </a:extLst>
          </p:cNvPr>
          <p:cNvSpPr/>
          <p:nvPr/>
        </p:nvSpPr>
        <p:spPr>
          <a:xfrm>
            <a:off x="1097280" y="1888408"/>
            <a:ext cx="10161847" cy="5130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C4DEA-2C8D-528C-B0BA-8DC22D44053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Part II: School Age Application Forms</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(Excel Forms)</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482B00-C82E-3FA1-A4DA-49894765B991}"/>
              </a:ext>
            </a:extLst>
          </p:cNvPr>
          <p:cNvPicPr>
            <a:picLocks noChangeAspect="1"/>
          </p:cNvPicPr>
          <p:nvPr/>
        </p:nvPicPr>
        <p:blipFill>
          <a:blip r:embed="rId2"/>
          <a:stretch>
            <a:fillRect/>
          </a:stretch>
        </p:blipFill>
        <p:spPr>
          <a:xfrm>
            <a:off x="0" y="-35300"/>
            <a:ext cx="1171739" cy="1047896"/>
          </a:xfrm>
          <a:prstGeom prst="rect">
            <a:avLst/>
          </a:prstGeom>
        </p:spPr>
      </p:pic>
      <p:sp>
        <p:nvSpPr>
          <p:cNvPr id="14" name="TextBox 13">
            <a:extLst>
              <a:ext uri="{FF2B5EF4-FFF2-40B4-BE49-F238E27FC236}">
                <a16:creationId xmlns:a16="http://schemas.microsoft.com/office/drawing/2014/main" id="{F5CA0ABD-0D98-8D67-13EA-86D09D020079}"/>
              </a:ext>
            </a:extLst>
          </p:cNvPr>
          <p:cNvSpPr txBox="1"/>
          <p:nvPr/>
        </p:nvSpPr>
        <p:spPr>
          <a:xfrm>
            <a:off x="1097280" y="1967345"/>
            <a:ext cx="102819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Part II contains the following Excel documents and are available on the Special Education website:</a:t>
            </a:r>
          </a:p>
        </p:txBody>
      </p:sp>
      <p:sp>
        <p:nvSpPr>
          <p:cNvPr id="17" name="TextBox 16">
            <a:extLst>
              <a:ext uri="{FF2B5EF4-FFF2-40B4-BE49-F238E27FC236}">
                <a16:creationId xmlns:a16="http://schemas.microsoft.com/office/drawing/2014/main" id="{E6A93E21-8244-8DE0-1965-440704A06583}"/>
              </a:ext>
            </a:extLst>
          </p:cNvPr>
          <p:cNvSpPr txBox="1"/>
          <p:nvPr/>
        </p:nvSpPr>
        <p:spPr>
          <a:xfrm>
            <a:off x="3935371" y="2915728"/>
            <a:ext cx="438221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District Data</a:t>
            </a:r>
          </a:p>
          <a:p>
            <a:pPr marL="285750" indent="-285750">
              <a:buFont typeface="Arial" panose="020B0604020202020204" pitchFamily="34" charset="0"/>
              <a:buChar char="•"/>
            </a:pPr>
            <a:r>
              <a:rPr lang="en-US" dirty="0"/>
              <a:t>Private School Proportionate Share form</a:t>
            </a:r>
          </a:p>
          <a:p>
            <a:pPr marL="285750" indent="-285750">
              <a:buFont typeface="Arial" panose="020B0604020202020204" pitchFamily="34" charset="0"/>
              <a:buChar char="•"/>
            </a:pPr>
            <a:r>
              <a:rPr lang="en-US" dirty="0"/>
              <a:t>CCEIS/CEIS form</a:t>
            </a:r>
          </a:p>
          <a:p>
            <a:pPr marL="285750" indent="-285750">
              <a:buFont typeface="Arial" panose="020B0604020202020204" pitchFamily="34" charset="0"/>
              <a:buChar char="•"/>
            </a:pPr>
            <a:r>
              <a:rPr lang="en-US" dirty="0"/>
              <a:t>Maintenance of Effort form</a:t>
            </a:r>
          </a:p>
          <a:p>
            <a:pPr marL="285750" indent="-285750">
              <a:buFont typeface="Arial" panose="020B0604020202020204" pitchFamily="34" charset="0"/>
              <a:buChar char="•"/>
            </a:pPr>
            <a:r>
              <a:rPr lang="en-US" dirty="0"/>
              <a:t>IDEA Part B School Age Budget (SOF 6702)</a:t>
            </a:r>
          </a:p>
          <a:p>
            <a:pPr marL="285750" indent="-285750">
              <a:buFont typeface="Arial" panose="020B0604020202020204" pitchFamily="34" charset="0"/>
              <a:buChar char="•"/>
            </a:pPr>
            <a:r>
              <a:rPr lang="en-US" dirty="0"/>
              <a:t>Federal Preschool Budget (SOF 6710)</a:t>
            </a:r>
          </a:p>
          <a:p>
            <a:pPr marL="285750" indent="-285750">
              <a:buFont typeface="Arial" panose="020B0604020202020204" pitchFamily="34" charset="0"/>
              <a:buChar char="•"/>
            </a:pPr>
            <a:r>
              <a:rPr lang="en-US" dirty="0"/>
              <a:t>State Preschool Budget (SOF 2260)</a:t>
            </a:r>
          </a:p>
          <a:p>
            <a:pPr marL="285750" indent="-285750">
              <a:buFont typeface="Arial" panose="020B0604020202020204" pitchFamily="34" charset="0"/>
              <a:buChar char="•"/>
            </a:pPr>
            <a:r>
              <a:rPr lang="en-US" dirty="0"/>
              <a:t>State EIDT Preschool Budget (SOF 2262)</a:t>
            </a:r>
          </a:p>
          <a:p>
            <a:pPr marL="285750" indent="-285750">
              <a:buFont typeface="Arial" panose="020B0604020202020204" pitchFamily="34" charset="0"/>
              <a:buChar char="•"/>
            </a:pPr>
            <a:r>
              <a:rPr lang="en-US" dirty="0"/>
              <a:t>#1 Excess Cost Enrollment</a:t>
            </a:r>
          </a:p>
          <a:p>
            <a:pPr marL="285750" indent="-285750">
              <a:buFont typeface="Arial" panose="020B0604020202020204" pitchFamily="34" charset="0"/>
              <a:buChar char="•"/>
            </a:pPr>
            <a:r>
              <a:rPr lang="en-US" dirty="0"/>
              <a:t>#2 Excess Cost Summary Report</a:t>
            </a:r>
          </a:p>
        </p:txBody>
      </p:sp>
      <p:sp>
        <p:nvSpPr>
          <p:cNvPr id="19" name="Footer Placeholder 18">
            <a:extLst>
              <a:ext uri="{FF2B5EF4-FFF2-40B4-BE49-F238E27FC236}">
                <a16:creationId xmlns:a16="http://schemas.microsoft.com/office/drawing/2014/main" id="{6D49253C-4628-AC23-407D-6C374E21B081}"/>
              </a:ext>
            </a:extLst>
          </p:cNvPr>
          <p:cNvSpPr>
            <a:spLocks noGrp="1"/>
          </p:cNvSpPr>
          <p:nvPr>
            <p:ph type="ftr" sz="quarter" idx="11"/>
          </p:nvPr>
        </p:nvSpPr>
        <p:spPr/>
        <p:txBody>
          <a:bodyPr/>
          <a:lstStyle/>
          <a:p>
            <a:r>
              <a:rPr lang="en-US" dirty="0"/>
              <a:t>5</a:t>
            </a:r>
          </a:p>
        </p:txBody>
      </p:sp>
    </p:spTree>
    <p:extLst>
      <p:ext uri="{BB962C8B-B14F-4D97-AF65-F5344CB8AC3E}">
        <p14:creationId xmlns:p14="http://schemas.microsoft.com/office/powerpoint/2010/main" val="285258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5"/>
            <a:ext cx="10182061" cy="1325563"/>
          </a:xfrm>
        </p:spPr>
        <p:txBody>
          <a:bodyPr/>
          <a:lstStyle/>
          <a:p>
            <a:r>
              <a:rPr lang="en-US" dirty="0">
                <a:latin typeface="Arial" panose="020B0604020202020204" pitchFamily="34" charset="0"/>
                <a:cs typeface="Arial" panose="020B0604020202020204" pitchFamily="34" charset="0"/>
              </a:rPr>
              <a:t>District Data</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19DE8F8B-AB35-D425-8204-F38D1ED20DC7}"/>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75CCFD3-9B60-274E-5D06-29CD5E50E043}"/>
              </a:ext>
            </a:extLst>
          </p:cNvPr>
          <p:cNvSpPr txBox="1"/>
          <p:nvPr/>
        </p:nvSpPr>
        <p:spPr>
          <a:xfrm>
            <a:off x="5684808" y="2413337"/>
            <a:ext cx="5503653" cy="267765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Blue Arrow: </a:t>
            </a:r>
            <a:r>
              <a:rPr lang="en-US" sz="1400" dirty="0">
                <a:latin typeface="Arial" panose="020B0604020202020204" pitchFamily="34" charset="0"/>
                <a:cs typeface="Arial" panose="020B0604020202020204" pitchFamily="34" charset="0"/>
              </a:rPr>
              <a:t>the district data tab.  This is the where all the needed data for your district’s June 1 application will be located.  </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Red Arrow:</a:t>
            </a:r>
            <a:r>
              <a:rPr lang="en-US" sz="1400" dirty="0">
                <a:latin typeface="Arial" panose="020B0604020202020204" pitchFamily="34" charset="0"/>
                <a:cs typeface="Arial" panose="020B0604020202020204" pitchFamily="34" charset="0"/>
              </a:rPr>
              <a:t> Drop down box to choose your LEA.  Districts are in numerical order.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All your district’s fiscal data needed for the June 1 application will auto-populate.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data needed for the remaining tabs throughout the June 1 application will auto-populate from this information.</a:t>
            </a:r>
          </a:p>
          <a:p>
            <a:endParaRPr lang="en-US" sz="1400" dirty="0"/>
          </a:p>
        </p:txBody>
      </p:sp>
      <p:sp>
        <p:nvSpPr>
          <p:cNvPr id="4" name="Footer Placeholder 3">
            <a:extLst>
              <a:ext uri="{FF2B5EF4-FFF2-40B4-BE49-F238E27FC236}">
                <a16:creationId xmlns:a16="http://schemas.microsoft.com/office/drawing/2014/main" id="{DFC22C64-4A4A-712E-5E15-8AD5E8B20C89}"/>
              </a:ext>
            </a:extLst>
          </p:cNvPr>
          <p:cNvSpPr>
            <a:spLocks noGrp="1"/>
          </p:cNvSpPr>
          <p:nvPr>
            <p:ph type="ftr" sz="quarter" idx="11"/>
          </p:nvPr>
        </p:nvSpPr>
        <p:spPr/>
        <p:txBody>
          <a:bodyPr/>
          <a:lstStyle/>
          <a:p>
            <a:r>
              <a:rPr lang="en-US" dirty="0"/>
              <a:t>6</a:t>
            </a:r>
          </a:p>
        </p:txBody>
      </p:sp>
      <p:pic>
        <p:nvPicPr>
          <p:cNvPr id="7" name="Picture 6">
            <a:extLst>
              <a:ext uri="{FF2B5EF4-FFF2-40B4-BE49-F238E27FC236}">
                <a16:creationId xmlns:a16="http://schemas.microsoft.com/office/drawing/2014/main" id="{D580809D-14BF-B6B5-7395-16E6F9EE2CC1}"/>
              </a:ext>
            </a:extLst>
          </p:cNvPr>
          <p:cNvPicPr>
            <a:picLocks noChangeAspect="1"/>
          </p:cNvPicPr>
          <p:nvPr/>
        </p:nvPicPr>
        <p:blipFill>
          <a:blip r:embed="rId3"/>
          <a:stretch>
            <a:fillRect/>
          </a:stretch>
        </p:blipFill>
        <p:spPr>
          <a:xfrm>
            <a:off x="1394691" y="1764145"/>
            <a:ext cx="4199940" cy="4433454"/>
          </a:xfrm>
          <a:prstGeom prst="rect">
            <a:avLst/>
          </a:prstGeom>
        </p:spPr>
      </p:pic>
    </p:spTree>
    <p:extLst>
      <p:ext uri="{BB962C8B-B14F-4D97-AF65-F5344CB8AC3E}">
        <p14:creationId xmlns:p14="http://schemas.microsoft.com/office/powerpoint/2010/main" val="240037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6"/>
            <a:ext cx="10182061" cy="859826"/>
          </a:xfrm>
        </p:spPr>
        <p:txBody>
          <a:bodyPr>
            <a:normAutofit/>
          </a:bodyPr>
          <a:lstStyle/>
          <a:p>
            <a:r>
              <a:rPr lang="en-US" sz="4000" dirty="0">
                <a:latin typeface="Arial" panose="020B0604020202020204" pitchFamily="34" charset="0"/>
                <a:cs typeface="Arial" panose="020B0604020202020204" pitchFamily="34" charset="0"/>
              </a:rPr>
              <a:t>Private School Proportionate Share Set Aside</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19DE8F8B-AB35-D425-8204-F38D1ED20DC7}"/>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75CCFD3-9B60-274E-5D06-29CD5E50E043}"/>
              </a:ext>
            </a:extLst>
          </p:cNvPr>
          <p:cNvSpPr txBox="1"/>
          <p:nvPr/>
        </p:nvSpPr>
        <p:spPr>
          <a:xfrm>
            <a:off x="6096000" y="3136612"/>
            <a:ext cx="5503653"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All needed data will auto-populate on this page based on the December 1, 2022 child count and your answers to your Private School Survey completed in December 2022.</a:t>
            </a:r>
          </a:p>
          <a:p>
            <a:endParaRPr lang="en-US" sz="1400" dirty="0"/>
          </a:p>
        </p:txBody>
      </p:sp>
      <p:pic>
        <p:nvPicPr>
          <p:cNvPr id="1026" name="Picture 2">
            <a:extLst>
              <a:ext uri="{FF2B5EF4-FFF2-40B4-BE49-F238E27FC236}">
                <a16:creationId xmlns:a16="http://schemas.microsoft.com/office/drawing/2014/main" id="{7E9EEEBC-B13F-7026-90D3-F6963DA7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20" y="1898795"/>
            <a:ext cx="4477721" cy="408305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64D24D51-8B72-8F17-AB05-95712299E932}"/>
              </a:ext>
            </a:extLst>
          </p:cNvPr>
          <p:cNvSpPr>
            <a:spLocks noGrp="1"/>
          </p:cNvSpPr>
          <p:nvPr>
            <p:ph type="ftr" sz="quarter" idx="11"/>
          </p:nvPr>
        </p:nvSpPr>
        <p:spPr/>
        <p:txBody>
          <a:bodyPr/>
          <a:lstStyle/>
          <a:p>
            <a:r>
              <a:rPr lang="en-US" dirty="0"/>
              <a:t>7</a:t>
            </a:r>
          </a:p>
        </p:txBody>
      </p:sp>
    </p:spTree>
    <p:extLst>
      <p:ext uri="{BB962C8B-B14F-4D97-AF65-F5344CB8AC3E}">
        <p14:creationId xmlns:p14="http://schemas.microsoft.com/office/powerpoint/2010/main" val="158333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5100-6BF3-9E12-4BC1-6864CC9CC58C}"/>
              </a:ext>
            </a:extLst>
          </p:cNvPr>
          <p:cNvSpPr>
            <a:spLocks noGrp="1"/>
          </p:cNvSpPr>
          <p:nvPr>
            <p:ph type="title"/>
          </p:nvPr>
        </p:nvSpPr>
        <p:spPr>
          <a:xfrm>
            <a:off x="1171738" y="365125"/>
            <a:ext cx="10182061" cy="1325563"/>
          </a:xfrm>
        </p:spPr>
        <p:txBody>
          <a:bodyPr>
            <a:normAutofit/>
          </a:bodyPr>
          <a:lstStyle/>
          <a:p>
            <a:r>
              <a:rPr lang="en-US" dirty="0">
                <a:latin typeface="Arial" panose="020B0604020202020204" pitchFamily="34" charset="0"/>
                <a:cs typeface="Arial" panose="020B0604020202020204" pitchFamily="34" charset="0"/>
              </a:rPr>
              <a:t>CCEIS/CEIS</a:t>
            </a:r>
          </a:p>
        </p:txBody>
      </p:sp>
      <p:pic>
        <p:nvPicPr>
          <p:cNvPr id="5" name="Picture 4">
            <a:extLst>
              <a:ext uri="{FF2B5EF4-FFF2-40B4-BE49-F238E27FC236}">
                <a16:creationId xmlns:a16="http://schemas.microsoft.com/office/drawing/2014/main" id="{4F0B8619-22CB-D3E9-00D2-201D4462917F}"/>
              </a:ext>
            </a:extLst>
          </p:cNvPr>
          <p:cNvPicPr>
            <a:picLocks noChangeAspect="1"/>
          </p:cNvPicPr>
          <p:nvPr/>
        </p:nvPicPr>
        <p:blipFill>
          <a:blip r:embed="rId2"/>
          <a:stretch>
            <a:fillRect/>
          </a:stretch>
        </p:blipFill>
        <p:spPr>
          <a:xfrm>
            <a:off x="0" y="0"/>
            <a:ext cx="1171739" cy="1047896"/>
          </a:xfrm>
          <a:prstGeom prst="rect">
            <a:avLst/>
          </a:prstGeom>
        </p:spPr>
      </p:pic>
      <p:sp>
        <p:nvSpPr>
          <p:cNvPr id="6" name="TextBox 5">
            <a:extLst>
              <a:ext uri="{FF2B5EF4-FFF2-40B4-BE49-F238E27FC236}">
                <a16:creationId xmlns:a16="http://schemas.microsoft.com/office/drawing/2014/main" id="{4FC7F9C3-8D62-4A74-738E-B702F572848D}"/>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19DE8F8B-AB35-D425-8204-F38D1ED20DC7}"/>
              </a:ext>
            </a:extLst>
          </p:cNvPr>
          <p:cNvSpPr txBox="1"/>
          <p:nvPr/>
        </p:nvSpPr>
        <p:spPr>
          <a:xfrm>
            <a:off x="3047281" y="3244334"/>
            <a:ext cx="6094562"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75CCFD3-9B60-274E-5D06-29CD5E50E043}"/>
              </a:ext>
            </a:extLst>
          </p:cNvPr>
          <p:cNvSpPr txBox="1"/>
          <p:nvPr/>
        </p:nvSpPr>
        <p:spPr>
          <a:xfrm>
            <a:off x="6094562" y="2055813"/>
            <a:ext cx="5503653" cy="3754874"/>
          </a:xfrm>
          <a:prstGeom prst="rect">
            <a:avLst/>
          </a:prstGeom>
          <a:noFill/>
        </p:spPr>
        <p:txBody>
          <a:bodyPr wrap="square" rtlCol="0">
            <a:spAutoFit/>
          </a:bodyPr>
          <a:lstStyle/>
          <a:p>
            <a:pPr rtl="0">
              <a:spcBef>
                <a:spcPts val="0"/>
              </a:spcBef>
              <a:spcAft>
                <a:spcPts val="0"/>
              </a:spcAft>
            </a:pPr>
            <a:r>
              <a:rPr lang="en-US" sz="1400" b="1" i="0" dirty="0">
                <a:solidFill>
                  <a:srgbClr val="000000"/>
                </a:solidFill>
                <a:effectLst/>
                <a:latin typeface="Arial" panose="020B0604020202020204" pitchFamily="34" charset="0"/>
                <a:cs typeface="Arial" panose="020B0604020202020204" pitchFamily="34" charset="0"/>
              </a:rPr>
              <a:t>Red Arrow: </a:t>
            </a:r>
            <a:r>
              <a:rPr lang="en-US" sz="1400" b="1" i="0"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a:solidFill>
                  <a:srgbClr val="000000"/>
                </a:solidFill>
                <a:effectLst/>
                <a:latin typeface="Arial" panose="020B0604020202020204" pitchFamily="34" charset="0"/>
                <a:cs typeface="Arial" panose="020B0604020202020204" pitchFamily="34" charset="0"/>
              </a:rPr>
              <a:t>Automatically populates required/not required based on whether the LEA is required to set aside 15% of the IDEA Part B allocation for CCEIS activities.</a:t>
            </a:r>
            <a:endParaRPr lang="en-US" sz="1400" b="0" dirty="0">
              <a:effectLst/>
              <a:latin typeface="Arial" panose="020B0604020202020204" pitchFamily="34" charset="0"/>
              <a:cs typeface="Arial" panose="020B0604020202020204" pitchFamily="34" charset="0"/>
            </a:endParaRPr>
          </a:p>
          <a:p>
            <a:pPr rtl="0">
              <a:spcBef>
                <a:spcPts val="0"/>
              </a:spcBef>
              <a:spcAft>
                <a:spcPts val="0"/>
              </a:spcAft>
            </a:pPr>
            <a:br>
              <a:rPr lang="en-US" sz="1400" b="0" dirty="0">
                <a:effectLst/>
                <a:latin typeface="Arial" panose="020B0604020202020204" pitchFamily="34" charset="0"/>
                <a:cs typeface="Arial" panose="020B0604020202020204" pitchFamily="34" charset="0"/>
              </a:rPr>
            </a:br>
            <a:r>
              <a:rPr lang="en-US" sz="1400" b="1" i="0" dirty="0">
                <a:solidFill>
                  <a:srgbClr val="000000"/>
                </a:solidFill>
                <a:effectLst/>
                <a:latin typeface="Arial" panose="020B0604020202020204" pitchFamily="34" charset="0"/>
                <a:cs typeface="Arial" panose="020B0604020202020204" pitchFamily="34" charset="0"/>
              </a:rPr>
              <a:t>Blue Arrow: </a:t>
            </a:r>
            <a:r>
              <a:rPr lang="en-US" sz="1400" i="0" dirty="0">
                <a:solidFill>
                  <a:srgbClr val="000000"/>
                </a:solidFill>
                <a:effectLst/>
                <a:latin typeface="Arial" panose="020B0604020202020204" pitchFamily="34" charset="0"/>
                <a:cs typeface="Arial" panose="020B0604020202020204" pitchFamily="34" charset="0"/>
              </a:rPr>
              <a:t>If required will a</a:t>
            </a:r>
            <a:r>
              <a:rPr lang="en-US" sz="1400" i="0" u="none" strike="noStrike" dirty="0">
                <a:solidFill>
                  <a:srgbClr val="000000"/>
                </a:solidFill>
                <a:effectLst/>
                <a:latin typeface="Arial" panose="020B0604020202020204" pitchFamily="34" charset="0"/>
                <a:cs typeface="Arial" panose="020B0604020202020204" pitchFamily="34" charset="0"/>
              </a:rPr>
              <a:t>utomatically </a:t>
            </a:r>
            <a:r>
              <a:rPr lang="en-US" sz="1400" b="0" i="0" u="none" strike="noStrike" dirty="0">
                <a:solidFill>
                  <a:srgbClr val="000000"/>
                </a:solidFill>
                <a:effectLst/>
                <a:latin typeface="Arial" panose="020B0604020202020204" pitchFamily="34" charset="0"/>
                <a:cs typeface="Arial" panose="020B0604020202020204" pitchFamily="34" charset="0"/>
              </a:rPr>
              <a:t>populate the required 15% set aside for CCEIS activities.</a:t>
            </a:r>
            <a:endParaRPr lang="en-US" sz="1400" b="0" dirty="0">
              <a:effectLst/>
              <a:latin typeface="Arial" panose="020B0604020202020204" pitchFamily="34" charset="0"/>
              <a:cs typeface="Arial" panose="020B0604020202020204" pitchFamily="34" charset="0"/>
            </a:endParaRPr>
          </a:p>
          <a:p>
            <a:pPr rtl="0">
              <a:spcBef>
                <a:spcPts val="0"/>
              </a:spcBef>
              <a:spcAft>
                <a:spcPts val="0"/>
              </a:spcAft>
            </a:pPr>
            <a:br>
              <a:rPr lang="en-US" sz="1400" b="0" dirty="0">
                <a:effectLst/>
                <a:latin typeface="Arial" panose="020B0604020202020204" pitchFamily="34" charset="0"/>
                <a:cs typeface="Arial" panose="020B0604020202020204" pitchFamily="34" charset="0"/>
              </a:rPr>
            </a:br>
            <a:r>
              <a:rPr lang="en-US" sz="1400" b="1" i="0" dirty="0">
                <a:solidFill>
                  <a:srgbClr val="000000"/>
                </a:solidFill>
                <a:effectLst/>
                <a:latin typeface="Arial" panose="020B0604020202020204" pitchFamily="34" charset="0"/>
                <a:cs typeface="Arial" panose="020B0604020202020204" pitchFamily="34" charset="0"/>
              </a:rPr>
              <a:t>Green Arrow: </a:t>
            </a:r>
            <a:r>
              <a:rPr lang="en-US" sz="1400" b="0" i="0" u="none" strike="noStrike" dirty="0">
                <a:solidFill>
                  <a:srgbClr val="000000"/>
                </a:solidFill>
                <a:effectLst/>
                <a:latin typeface="Arial" panose="020B0604020202020204" pitchFamily="34" charset="0"/>
                <a:cs typeface="Arial" panose="020B0604020202020204" pitchFamily="34" charset="0"/>
              </a:rPr>
              <a:t>Drop down box where LEAs identify if they will/will not participate in voluntary CEIS activities. Choices are:</a:t>
            </a:r>
            <a:endParaRPr lang="en-US" sz="1400" b="0" dirty="0">
              <a:effectLst/>
              <a:latin typeface="Arial" panose="020B0604020202020204" pitchFamily="34" charset="0"/>
              <a:cs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Arial" panose="020B0604020202020204" pitchFamily="34" charset="0"/>
                <a:cs typeface="Arial" panose="020B0604020202020204" pitchFamily="34" charset="0"/>
              </a:rPr>
              <a:t>Will</a:t>
            </a:r>
            <a:r>
              <a:rPr lang="en-US" sz="1400" b="0" i="0" u="none" strike="noStrike" dirty="0">
                <a:solidFill>
                  <a:srgbClr val="000000"/>
                </a:solidFill>
                <a:effectLst/>
                <a:latin typeface="Arial" panose="020B0604020202020204" pitchFamily="34" charset="0"/>
                <a:cs typeface="Arial" panose="020B0604020202020204" pitchFamily="34" charset="0"/>
              </a:rPr>
              <a:t> set aside up to 15% for CEIS activities.</a:t>
            </a:r>
          </a:p>
          <a:p>
            <a:pPr marL="457200"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Arial" panose="020B0604020202020204" pitchFamily="34" charset="0"/>
                <a:cs typeface="Arial" panose="020B0604020202020204" pitchFamily="34" charset="0"/>
              </a:rPr>
              <a:t>Will Not </a:t>
            </a:r>
            <a:r>
              <a:rPr lang="en-US" sz="1400" b="0" i="0" u="none" strike="noStrike" dirty="0">
                <a:solidFill>
                  <a:srgbClr val="000000"/>
                </a:solidFill>
                <a:effectLst/>
                <a:latin typeface="Arial" panose="020B0604020202020204" pitchFamily="34" charset="0"/>
                <a:cs typeface="Arial" panose="020B0604020202020204" pitchFamily="34" charset="0"/>
              </a:rPr>
              <a:t>set aside up to 15% for CEIS activities.</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Arial" panose="020B0604020202020204" pitchFamily="34" charset="0"/>
                <a:cs typeface="Arial" panose="020B0604020202020204" pitchFamily="34" charset="0"/>
              </a:rPr>
              <a:t>Not Applicable </a:t>
            </a:r>
            <a:r>
              <a:rPr lang="en-US" sz="1400" b="0" i="0" u="none" strike="noStrike" dirty="0">
                <a:solidFill>
                  <a:srgbClr val="000000"/>
                </a:solidFill>
                <a:effectLst/>
                <a:latin typeface="Arial" panose="020B0604020202020204" pitchFamily="34" charset="0"/>
                <a:cs typeface="Arial" panose="020B0604020202020204" pitchFamily="34" charset="0"/>
              </a:rPr>
              <a:t>chosen by CCEIS required districts as they are not allowed to set aside additional funds for CEIS activities. </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0"/>
              </a:spcAft>
            </a:pPr>
            <a:br>
              <a:rPr lang="en-US" sz="1400" b="0" dirty="0">
                <a:effectLst/>
                <a:latin typeface="Arial" panose="020B0604020202020204" pitchFamily="34" charset="0"/>
                <a:cs typeface="Arial" panose="020B0604020202020204" pitchFamily="34" charset="0"/>
              </a:rPr>
            </a:br>
            <a:r>
              <a:rPr lang="en-US" sz="1400" b="1" i="0" dirty="0">
                <a:solidFill>
                  <a:srgbClr val="000000"/>
                </a:solidFill>
                <a:effectLst/>
                <a:latin typeface="Arial" panose="020B0604020202020204" pitchFamily="34" charset="0"/>
                <a:cs typeface="Arial" panose="020B0604020202020204" pitchFamily="34" charset="0"/>
              </a:rPr>
              <a:t>Pink Arrow: </a:t>
            </a:r>
            <a:r>
              <a:rPr lang="en-US" sz="1400" b="0" i="0" u="none" strike="noStrike" dirty="0">
                <a:solidFill>
                  <a:srgbClr val="000000"/>
                </a:solidFill>
                <a:effectLst/>
                <a:latin typeface="Arial" panose="020B0604020202020204" pitchFamily="34" charset="0"/>
                <a:cs typeface="Arial" panose="020B0604020202020204" pitchFamily="34" charset="0"/>
              </a:rPr>
              <a:t>Automatically populates the maximum amount an LEA can set aside for voluntary CEIS activities</a:t>
            </a:r>
            <a:r>
              <a:rPr lang="en-US" sz="1200" b="0" i="0" u="none" strike="noStrike" dirty="0">
                <a:solidFill>
                  <a:srgbClr val="000000"/>
                </a:solidFill>
                <a:effectLst/>
                <a:latin typeface="Arial" panose="020B0604020202020204" pitchFamily="34" charset="0"/>
                <a:cs typeface="Arial" panose="020B0604020202020204" pitchFamily="34" charset="0"/>
              </a:rPr>
              <a:t>.</a:t>
            </a:r>
            <a:endParaRPr lang="en-US" sz="1200" b="0" dirty="0">
              <a:effectLst/>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6F9799B3-37B6-92DA-B6B1-2093D7BE36F1}"/>
              </a:ext>
            </a:extLst>
          </p:cNvPr>
          <p:cNvSpPr>
            <a:spLocks noGrp="1"/>
          </p:cNvSpPr>
          <p:nvPr>
            <p:ph type="ftr" sz="quarter" idx="11"/>
          </p:nvPr>
        </p:nvSpPr>
        <p:spPr/>
        <p:txBody>
          <a:bodyPr/>
          <a:lstStyle/>
          <a:p>
            <a:r>
              <a:rPr lang="en-US" dirty="0"/>
              <a:t>8</a:t>
            </a:r>
          </a:p>
        </p:txBody>
      </p:sp>
      <p:pic>
        <p:nvPicPr>
          <p:cNvPr id="4" name="Picture 3">
            <a:extLst>
              <a:ext uri="{FF2B5EF4-FFF2-40B4-BE49-F238E27FC236}">
                <a16:creationId xmlns:a16="http://schemas.microsoft.com/office/drawing/2014/main" id="{4F19DCBE-01E8-2332-F9A0-88383E9AB9C1}"/>
              </a:ext>
            </a:extLst>
          </p:cNvPr>
          <p:cNvPicPr>
            <a:picLocks noChangeAspect="1"/>
          </p:cNvPicPr>
          <p:nvPr/>
        </p:nvPicPr>
        <p:blipFill>
          <a:blip r:embed="rId3"/>
          <a:stretch>
            <a:fillRect/>
          </a:stretch>
        </p:blipFill>
        <p:spPr>
          <a:xfrm>
            <a:off x="1171738" y="2268049"/>
            <a:ext cx="4657725" cy="2867025"/>
          </a:xfrm>
          <a:prstGeom prst="rect">
            <a:avLst/>
          </a:prstGeom>
        </p:spPr>
      </p:pic>
    </p:spTree>
    <p:extLst>
      <p:ext uri="{BB962C8B-B14F-4D97-AF65-F5344CB8AC3E}">
        <p14:creationId xmlns:p14="http://schemas.microsoft.com/office/powerpoint/2010/main" val="3379157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688</TotalTime>
  <Words>1882</Words>
  <Application>Microsoft Office PowerPoint</Application>
  <PresentationFormat>Widescreen</PresentationFormat>
  <Paragraphs>216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Noto Sans Symbols</vt:lpstr>
      <vt:lpstr>Wingdings</vt:lpstr>
      <vt:lpstr>Retrospect</vt:lpstr>
      <vt:lpstr>Special Education Finance June 1 Application</vt:lpstr>
      <vt:lpstr>Table of contents</vt:lpstr>
      <vt:lpstr>Part 1: Intent and Assurance Forms</vt:lpstr>
      <vt:lpstr>Intent and Assurance Forms</vt:lpstr>
      <vt:lpstr>District Contact Information</vt:lpstr>
      <vt:lpstr>Part II: School Age Application Forms (Excel Forms)</vt:lpstr>
      <vt:lpstr>District Data</vt:lpstr>
      <vt:lpstr>Private School Proportionate Share Set Aside</vt:lpstr>
      <vt:lpstr>CCEIS/CEIS</vt:lpstr>
      <vt:lpstr>Maintenance of Effort</vt:lpstr>
      <vt:lpstr>Maintenance of Effort</vt:lpstr>
      <vt:lpstr>IDEA Part B (6702) School Age (611)</vt:lpstr>
      <vt:lpstr>Preschool Budgets 6710 Federal Preschool (619), 2260 State Preschool, 2262 State EIDT</vt:lpstr>
      <vt:lpstr>Budgeting Tips</vt:lpstr>
      <vt:lpstr>Federal Definition of Excess Cost</vt:lpstr>
      <vt:lpstr>Excess Cost Intent</vt:lpstr>
      <vt:lpstr>Excess Cost Intent</vt:lpstr>
      <vt:lpstr>Excess Cost Calculation</vt:lpstr>
      <vt:lpstr>Excess Cost vs. MOE</vt:lpstr>
      <vt:lpstr>Tab 1: Excess Cost Enrollment</vt:lpstr>
      <vt:lpstr>Tab 2: Excess Cost Reports</vt:lpstr>
      <vt:lpstr>Due Date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Finance June 1 Application</dc:title>
  <dc:creator>Heather OShields (ADE)</dc:creator>
  <cp:lastModifiedBy>Heather OShields (ADE)</cp:lastModifiedBy>
  <cp:revision>5</cp:revision>
  <dcterms:created xsi:type="dcterms:W3CDTF">2023-02-09T21:29:15Z</dcterms:created>
  <dcterms:modified xsi:type="dcterms:W3CDTF">2023-02-27T18:31:02Z</dcterms:modified>
</cp:coreProperties>
</file>