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0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9" r:id="rId11"/>
    <p:sldId id="278"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ki Eubank (ADE)" initials="ME(" lastIdx="0" clrIdx="0">
    <p:extLst>
      <p:ext uri="{19B8F6BF-5375-455C-9EA6-DF929625EA0E}">
        <p15:presenceInfo xmlns:p15="http://schemas.microsoft.com/office/powerpoint/2012/main" userId="S-1-5-21-2258110698-522341403-3667143834-5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5907"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F6BF940D-1AC0-4B1F-AACC-44599D110A9A}" type="datetimeFigureOut">
              <a:rPr lang="en-US" smtClean="0"/>
              <a:t>7/2/2025</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C3A6F60C-9B99-48B2-8F3B-974F91D38B6F}" type="slidenum">
              <a:rPr lang="en-US" smtClean="0"/>
              <a:t>‹#›</a:t>
            </a:fld>
            <a:endParaRPr lang="en-US" dirty="0"/>
          </a:p>
        </p:txBody>
      </p:sp>
    </p:spTree>
    <p:extLst>
      <p:ext uri="{BB962C8B-B14F-4D97-AF65-F5344CB8AC3E}">
        <p14:creationId xmlns:p14="http://schemas.microsoft.com/office/powerpoint/2010/main" val="413946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DDD08-A25B-41DD-A95E-2D037096DFEB}"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389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9828A-B70B-4CBD-B78F-4B796065565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66157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9828A-B70B-4CBD-B78F-4B796065565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472353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9828A-B70B-4CBD-B78F-4B796065565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859862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9828A-B70B-4CBD-B78F-4B796065565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575886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9828A-B70B-4CBD-B78F-4B796065565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02235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AD526-2F6D-410C-BA33-67CB11A15701}"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173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43084-EC23-464D-9E6B-A66D4BF9A95E}"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209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798A5-B225-46C3-AA48-C262FB4B883D}"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810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FD902-940C-4A1C-9AA9-AFF2F2333623}"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0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E88BD2-141C-4237-ABE9-BD495C0FF005}"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307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6AE4D-23F4-4764-8A29-647854F96758}" type="datetime1">
              <a:rPr lang="en-US" smtClean="0"/>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557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F166C-5B90-450E-925C-F2A72D04D139}" type="datetime1">
              <a:rPr lang="en-US" smtClean="0"/>
              <a:t>7/2/2025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03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2C826-1396-437D-BEF5-D8EF571BD723}" type="datetime1">
              <a:rPr lang="en-US" smtClean="0"/>
              <a:t>7/2/2025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91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B9AF4-6996-40DD-92A7-95CEAF89C77A}"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560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E5CA68-4A47-4FE0-8830-F617DA91F04C}"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01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E9828A-B70B-4CBD-B78F-4B7960655653}" type="datetime1">
              <a:rPr lang="en-US" smtClean="0"/>
              <a:t>7/2/2025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093359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Josh.Hart@ade.Arkansas.gov" TargetMode="External"/><Relationship Id="rId2" Type="http://schemas.openxmlformats.org/officeDocument/2006/relationships/hyperlink" Target="mailto:Mikki.Eubank@ade.arkansas.gov" TargetMode="External"/><Relationship Id="rId1" Type="http://schemas.openxmlformats.org/officeDocument/2006/relationships/slideLayout" Target="../slideLayouts/slideLayout7.xml"/><Relationship Id="rId4" Type="http://schemas.openxmlformats.org/officeDocument/2006/relationships/hyperlink" Target="https://arksped.ade.arkansas.gov/Applications/RPA/RPA_SignIn.aspx?ReturnUrl=%2fApplications%2fRPA%2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rksped.ade.arkansas.gov/Applications/RPA/RPA_SignIn.aspx?ReturnUrl=%2fApplications%2fRPA%2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1911411"/>
          </a:xfrm>
        </p:spPr>
        <p:txBody>
          <a:bodyPr>
            <a:normAutofit fontScale="90000"/>
          </a:bodyPr>
          <a:lstStyle/>
          <a:p>
            <a:pPr algn="ctr"/>
            <a:r>
              <a:rPr lang="en-US" sz="4800" b="1" dirty="0"/>
              <a:t>SPECIAL EDUCATION</a:t>
            </a:r>
            <a:br>
              <a:rPr lang="en-US" sz="4800" b="1" dirty="0"/>
            </a:br>
            <a:r>
              <a:rPr lang="en-US" sz="4800" b="1" dirty="0"/>
              <a:t>RESIDENTIAL PLACEMENT</a:t>
            </a:r>
            <a:br>
              <a:rPr lang="en-US" sz="4800" b="1" dirty="0"/>
            </a:br>
            <a:r>
              <a:rPr lang="en-US" sz="4800" b="1" dirty="0"/>
              <a:t>Registry for Facilities</a:t>
            </a:r>
          </a:p>
        </p:txBody>
      </p:sp>
      <p:sp>
        <p:nvSpPr>
          <p:cNvPr id="3" name="Subtitle 2"/>
          <p:cNvSpPr>
            <a:spLocks noGrp="1"/>
          </p:cNvSpPr>
          <p:nvPr>
            <p:ph type="subTitle" idx="1"/>
          </p:nvPr>
        </p:nvSpPr>
        <p:spPr>
          <a:xfrm>
            <a:off x="1069848" y="4105342"/>
            <a:ext cx="7315200" cy="1286465"/>
          </a:xfrm>
        </p:spPr>
        <p:txBody>
          <a:bodyPr>
            <a:noAutofit/>
          </a:bodyPr>
          <a:lstStyle/>
          <a:p>
            <a:pPr algn="ctr"/>
            <a:r>
              <a:rPr lang="en-US" sz="3600" b="1" dirty="0"/>
              <a:t>USER’S GUIDE</a:t>
            </a:r>
          </a:p>
          <a:p>
            <a:pPr algn="ctr"/>
            <a:r>
              <a:rPr lang="en-US" sz="3600" b="1" dirty="0"/>
              <a:t>FY 2025-26</a:t>
            </a:r>
          </a:p>
        </p:txBody>
      </p:sp>
    </p:spTree>
    <p:extLst>
      <p:ext uri="{BB962C8B-B14F-4D97-AF65-F5344CB8AC3E}">
        <p14:creationId xmlns:p14="http://schemas.microsoft.com/office/powerpoint/2010/main" val="48505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
        <p:nvSpPr>
          <p:cNvPr id="5" name="Rectangle 4"/>
          <p:cNvSpPr/>
          <p:nvPr/>
        </p:nvSpPr>
        <p:spPr>
          <a:xfrm>
            <a:off x="550190" y="441702"/>
            <a:ext cx="9229241" cy="1477328"/>
          </a:xfrm>
          <a:prstGeom prst="rect">
            <a:avLst/>
          </a:prstGeom>
        </p:spPr>
        <p:txBody>
          <a:bodyPr wrap="square">
            <a:spAutoFit/>
          </a:bodyPr>
          <a:lstStyle/>
          <a:p>
            <a:pPr lvl="0"/>
            <a:r>
              <a:rPr lang="en-US" b="1" dirty="0">
                <a:solidFill>
                  <a:prstClr val="black"/>
                </a:solidFill>
                <a:latin typeface="Georgia" panose="02040502050405020303" pitchFamily="18" charset="0"/>
              </a:rPr>
              <a:t>Figure 3: This initial screen list the student entries. The RPR (regular) </a:t>
            </a:r>
          </a:p>
          <a:p>
            <a:pPr lvl="0"/>
            <a:r>
              <a:rPr lang="en-US" b="1" dirty="0">
                <a:solidFill>
                  <a:prstClr val="black"/>
                </a:solidFill>
                <a:latin typeface="Georgia" panose="02040502050405020303" pitchFamily="18" charset="0"/>
              </a:rPr>
              <a:t>contains functions for adding new students, viewing all students in system, the total number days for the year and each quarter, a student search option, and an edit option to edit student detail information. The student information on this screen can be ordered by last name, first name and SSN.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82685" y="2447801"/>
            <a:ext cx="6827004" cy="2847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57200" y="3091912"/>
            <a:ext cx="2487478" cy="550190"/>
          </a:xfrm>
          <a:prstGeom prst="rect">
            <a:avLst/>
          </a:prstGeom>
        </p:spPr>
        <p:txBody>
          <a:bodyPr wrap="square">
            <a:spAutoFit/>
          </a:bodyPr>
          <a:lstStyle/>
          <a:p>
            <a:r>
              <a:rPr lang="en-US" sz="1100" b="1" dirty="0">
                <a:latin typeface="Georgia" panose="02040502050405020303" pitchFamily="18" charset="0"/>
              </a:rPr>
              <a:t>Figure 3:RPR (Regular) Screen</a:t>
            </a:r>
          </a:p>
          <a:p>
            <a:r>
              <a:rPr lang="en-US" b="1" dirty="0">
                <a:latin typeface="Georgia" panose="02040502050405020303" pitchFamily="18" charset="0"/>
              </a:rPr>
              <a:t> </a:t>
            </a:r>
            <a:endParaRPr lang="en-US" dirty="0">
              <a:latin typeface="Georgia" panose="02040502050405020303" pitchFamily="18" charset="0"/>
            </a:endParaRPr>
          </a:p>
        </p:txBody>
      </p:sp>
      <p:sp>
        <p:nvSpPr>
          <p:cNvPr id="9" name="TextBox 8"/>
          <p:cNvSpPr txBox="1"/>
          <p:nvPr/>
        </p:nvSpPr>
        <p:spPr>
          <a:xfrm flipV="1">
            <a:off x="9105254" y="2812942"/>
            <a:ext cx="480448"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9020013" y="2664777"/>
            <a:ext cx="689675" cy="230832"/>
          </a:xfrm>
          <a:prstGeom prst="rect">
            <a:avLst/>
          </a:prstGeom>
          <a:solidFill>
            <a:schemeClr val="bg1"/>
          </a:solidFill>
        </p:spPr>
        <p:txBody>
          <a:bodyPr wrap="square" rtlCol="0">
            <a:spAutoFit/>
          </a:bodyPr>
          <a:lstStyle/>
          <a:p>
            <a:r>
              <a:rPr lang="en-US" sz="900" dirty="0"/>
              <a:t>2025-26</a:t>
            </a:r>
          </a:p>
        </p:txBody>
      </p:sp>
    </p:spTree>
    <p:extLst>
      <p:ext uri="{BB962C8B-B14F-4D97-AF65-F5344CB8AC3E}">
        <p14:creationId xmlns:p14="http://schemas.microsoft.com/office/powerpoint/2010/main" val="299887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
        <p:nvSpPr>
          <p:cNvPr id="4" name="Content Placeholder 4"/>
          <p:cNvSpPr txBox="1">
            <a:spLocks/>
          </p:cNvSpPr>
          <p:nvPr/>
        </p:nvSpPr>
        <p:spPr>
          <a:xfrm>
            <a:off x="178230" y="1263111"/>
            <a:ext cx="11627363" cy="4982413"/>
          </a:xfrm>
          <a:prstGeom prst="rect">
            <a:avLst/>
          </a:prstGeom>
          <a:ln w="76200">
            <a:solidFill>
              <a:srgbClr val="FFFF00"/>
            </a:solidFill>
          </a:ln>
        </p:spPr>
        <p:txBody>
          <a:bodyPr>
            <a:normAutofit fontScale="70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US" b="1" dirty="0"/>
              <a:t>Adding Student Information – </a:t>
            </a:r>
            <a:r>
              <a:rPr lang="en-US" b="1" u="sng" dirty="0"/>
              <a:t>Please read carefully</a:t>
            </a:r>
          </a:p>
          <a:p>
            <a:pPr marL="0" indent="0">
              <a:buFont typeface="Wingdings 2" pitchFamily="18" charset="2"/>
              <a:buNone/>
            </a:pPr>
            <a:r>
              <a:rPr lang="en-US" dirty="0"/>
              <a:t> </a:t>
            </a:r>
            <a:r>
              <a:rPr lang="en-US" sz="1400" b="1" dirty="0">
                <a:latin typeface="Georgia" panose="02040502050405020303" pitchFamily="18" charset="0"/>
              </a:rPr>
              <a:t>After locating the Residential Placement Registry (Regular) screen, click on ‘</a:t>
            </a:r>
            <a:r>
              <a:rPr lang="en-US" sz="1400" b="1" u="sng" dirty="0">
                <a:latin typeface="Georgia" panose="02040502050405020303" pitchFamily="18" charset="0"/>
              </a:rPr>
              <a:t>Add Student’</a:t>
            </a:r>
            <a:r>
              <a:rPr lang="en-US" sz="1400" b="1" dirty="0">
                <a:latin typeface="Georgia" panose="02040502050405020303" pitchFamily="18" charset="0"/>
              </a:rPr>
              <a:t> option to begin entering information for students. </a:t>
            </a:r>
          </a:p>
          <a:p>
            <a:pPr marL="0" indent="0">
              <a:buFont typeface="Wingdings 2" pitchFamily="18" charset="2"/>
              <a:buNone/>
            </a:pPr>
            <a:r>
              <a:rPr lang="en-US" sz="1400" b="1" dirty="0">
                <a:latin typeface="Georgia" panose="02040502050405020303" pitchFamily="18" charset="0"/>
              </a:rPr>
              <a:t> Figure 4 shows the screen for entering detailed information such as the student demographics, disability, last educational setting, </a:t>
            </a:r>
          </a:p>
          <a:p>
            <a:pPr marL="0" indent="0">
              <a:buFont typeface="Wingdings 2" pitchFamily="18" charset="2"/>
              <a:buNone/>
            </a:pPr>
            <a:r>
              <a:rPr lang="en-US" sz="1400" b="1" dirty="0">
                <a:latin typeface="Georgia" panose="02040502050405020303" pitchFamily="18" charset="0"/>
              </a:rPr>
              <a:t> active or inactive status, and instruction days.</a:t>
            </a:r>
          </a:p>
          <a:p>
            <a:pPr marL="0" indent="0" algn="ctr">
              <a:buFont typeface="Wingdings 2" pitchFamily="18" charset="2"/>
              <a:buNone/>
            </a:pPr>
            <a:r>
              <a:rPr lang="en-US" sz="1400" dirty="0">
                <a:latin typeface="Georgia" panose="02040502050405020303" pitchFamily="18" charset="0"/>
              </a:rPr>
              <a:t>   </a:t>
            </a:r>
            <a:r>
              <a:rPr lang="en-US" sz="1100" dirty="0">
                <a:latin typeface="Georgia" panose="02040502050405020303" pitchFamily="18" charset="0"/>
              </a:rPr>
              <a:t> </a:t>
            </a:r>
            <a:r>
              <a:rPr lang="en-US" sz="2100" b="1" u="sng" dirty="0">
                <a:solidFill>
                  <a:srgbClr val="FF0000"/>
                </a:solidFill>
                <a:latin typeface="Georgia" panose="02040502050405020303" pitchFamily="18" charset="0"/>
              </a:rPr>
              <a:t>PLEASE DOUBLE CHECK  SS #, NAME, DOB BEFORE ENTERING.</a:t>
            </a:r>
          </a:p>
          <a:p>
            <a:pPr marL="0" indent="0" algn="ctr">
              <a:buFont typeface="Wingdings 2" pitchFamily="18" charset="2"/>
              <a:buNone/>
            </a:pPr>
            <a:endParaRPr lang="en-US" sz="2100" b="1" u="sng" dirty="0">
              <a:solidFill>
                <a:srgbClr val="FF0000"/>
              </a:solidFill>
              <a:latin typeface="Georgia" panose="02040502050405020303" pitchFamily="18" charset="0"/>
            </a:endParaRPr>
          </a:p>
          <a:p>
            <a:pPr marL="0" indent="0">
              <a:buFont typeface="Wingdings 2" pitchFamily="18" charset="2"/>
              <a:buNone/>
            </a:pPr>
            <a:r>
              <a:rPr lang="en-US" sz="1400" b="1" dirty="0">
                <a:latin typeface="Georgia" panose="02040502050405020303" pitchFamily="18" charset="0"/>
              </a:rPr>
              <a:t>Only the information marked with the </a:t>
            </a:r>
            <a:r>
              <a:rPr lang="en-US" sz="1400" b="1" dirty="0">
                <a:solidFill>
                  <a:srgbClr val="FF0000"/>
                </a:solidFill>
                <a:latin typeface="Georgia" panose="02040502050405020303" pitchFamily="18" charset="0"/>
              </a:rPr>
              <a:t>red asterisk * </a:t>
            </a:r>
            <a:r>
              <a:rPr lang="en-US" sz="1400" b="1" dirty="0">
                <a:latin typeface="Georgia" panose="02040502050405020303" pitchFamily="18" charset="0"/>
              </a:rPr>
              <a:t>(upper section) is required for the system to “Save” a record for the student.</a:t>
            </a:r>
          </a:p>
          <a:p>
            <a:pPr marL="0" indent="0">
              <a:buFont typeface="Wingdings 2" pitchFamily="18" charset="2"/>
              <a:buNone/>
            </a:pPr>
            <a:r>
              <a:rPr lang="en-US" sz="1400" b="1" dirty="0">
                <a:highlight>
                  <a:srgbClr val="FFFF00"/>
                </a:highlight>
                <a:latin typeface="Georgia" panose="02040502050405020303" pitchFamily="18" charset="0"/>
              </a:rPr>
              <a:t> </a:t>
            </a:r>
            <a:r>
              <a:rPr lang="en-US" sz="1400" b="1" u="sng" dirty="0">
                <a:highlight>
                  <a:srgbClr val="FFFF00"/>
                </a:highlight>
                <a:latin typeface="Georgia" panose="02040502050405020303" pitchFamily="18" charset="0"/>
              </a:rPr>
              <a:t>Do not add </a:t>
            </a:r>
            <a:r>
              <a:rPr lang="en-US" sz="1400" b="1" dirty="0">
                <a:highlight>
                  <a:srgbClr val="FFFF00"/>
                </a:highlight>
                <a:latin typeface="Georgia" panose="02040502050405020303" pitchFamily="18" charset="0"/>
              </a:rPr>
              <a:t>discharge status </a:t>
            </a:r>
            <a:r>
              <a:rPr lang="en-US" sz="1400" b="1" u="sng" dirty="0">
                <a:highlight>
                  <a:srgbClr val="FFFF00"/>
                </a:highlight>
                <a:latin typeface="Georgia" panose="02040502050405020303" pitchFamily="18" charset="0"/>
              </a:rPr>
              <a:t>information</a:t>
            </a:r>
            <a:r>
              <a:rPr lang="en-US" sz="1400" b="1" dirty="0">
                <a:highlight>
                  <a:srgbClr val="FFFF00"/>
                </a:highlight>
                <a:latin typeface="Georgia" panose="02040502050405020303" pitchFamily="18" charset="0"/>
              </a:rPr>
              <a:t> for student until instructional dates have been finalized (see discharged student section).  </a:t>
            </a:r>
          </a:p>
          <a:p>
            <a:pPr marL="0" indent="0">
              <a:buFont typeface="Wingdings 2" pitchFamily="18" charset="2"/>
              <a:buNone/>
            </a:pPr>
            <a:r>
              <a:rPr lang="en-US" sz="1400" b="1" dirty="0">
                <a:latin typeface="Georgia" panose="02040502050405020303" pitchFamily="18" charset="0"/>
              </a:rPr>
              <a:t>A detail description of each field can be found on page 14 of this user guide.  After the initial “Save” of the information per student, the only information that will need to be</a:t>
            </a:r>
          </a:p>
          <a:p>
            <a:pPr marL="0" indent="0">
              <a:buFont typeface="Wingdings 2" pitchFamily="18" charset="2"/>
              <a:buNone/>
            </a:pPr>
            <a:r>
              <a:rPr lang="en-US" sz="1400" b="1" dirty="0">
                <a:latin typeface="Georgia" panose="02040502050405020303" pitchFamily="18" charset="0"/>
              </a:rPr>
              <a:t> maintained is the instructional days for each quarter. </a:t>
            </a:r>
          </a:p>
          <a:p>
            <a:pPr marL="0" indent="0">
              <a:buFont typeface="Wingdings 2" pitchFamily="18" charset="2"/>
              <a:buNone/>
            </a:pPr>
            <a:endParaRPr lang="en-US" sz="1100" dirty="0">
              <a:latin typeface="Georgia" panose="02040502050405020303" pitchFamily="18" charset="0"/>
            </a:endParaRPr>
          </a:p>
          <a:p>
            <a:pPr marL="0" indent="0" algn="ctr">
              <a:buFont typeface="Wingdings 2" pitchFamily="18" charset="2"/>
              <a:buNone/>
            </a:pPr>
            <a:r>
              <a:rPr lang="en-US" sz="5200" b="1" u="sng" dirty="0">
                <a:highlight>
                  <a:srgbClr val="FFFF00"/>
                </a:highlight>
                <a:latin typeface="Georgia" panose="02040502050405020303" pitchFamily="18" charset="0"/>
              </a:rPr>
              <a:t>PLEASE BE CAUTIOUS</a:t>
            </a:r>
          </a:p>
          <a:p>
            <a:pPr marL="0" indent="0" algn="ctr">
              <a:buFont typeface="Wingdings 2" pitchFamily="18" charset="2"/>
              <a:buNone/>
            </a:pPr>
            <a:r>
              <a:rPr lang="en-US" sz="2400" b="1" dirty="0">
                <a:latin typeface="Grandview" panose="020B0604020202020204" pitchFamily="34" charset="0"/>
              </a:rPr>
              <a:t>When entering the student information. </a:t>
            </a:r>
          </a:p>
          <a:p>
            <a:pPr marL="0" indent="0" algn="ctr">
              <a:buFont typeface="Wingdings 2" pitchFamily="18" charset="2"/>
              <a:buNone/>
            </a:pPr>
            <a:r>
              <a:rPr lang="en-US" sz="3800" b="1" dirty="0">
                <a:solidFill>
                  <a:srgbClr val="FF0000"/>
                </a:solidFill>
                <a:latin typeface="Grandview" panose="020B0604020202020204" pitchFamily="34" charset="0"/>
              </a:rPr>
              <a:t>Corrections can not be made once the “SAVE” button has been clicked</a:t>
            </a:r>
            <a:r>
              <a:rPr lang="en-US" sz="3800" b="1" dirty="0">
                <a:latin typeface="Grandview" panose="020B0604020202020204" pitchFamily="34" charset="0"/>
              </a:rPr>
              <a:t>.   </a:t>
            </a:r>
            <a:r>
              <a:rPr lang="en-US" sz="2400" b="1" dirty="0">
                <a:latin typeface="Grandview" panose="020B0604020202020204" pitchFamily="34" charset="0"/>
              </a:rPr>
              <a:t>You will be required to contact the Special Education Finance Administrator at 501-682-4293 and ask for technical assistance concerning the RPR application.</a:t>
            </a:r>
          </a:p>
        </p:txBody>
      </p:sp>
      <p:sp>
        <p:nvSpPr>
          <p:cNvPr id="6" name="TextBox 5">
            <a:extLst>
              <a:ext uri="{FF2B5EF4-FFF2-40B4-BE49-F238E27FC236}">
                <a16:creationId xmlns:a16="http://schemas.microsoft.com/office/drawing/2014/main" id="{15609001-E3A9-DA08-5C7E-1E800C704ADA}"/>
              </a:ext>
            </a:extLst>
          </p:cNvPr>
          <p:cNvSpPr txBox="1"/>
          <p:nvPr/>
        </p:nvSpPr>
        <p:spPr>
          <a:xfrm>
            <a:off x="1100379" y="92991"/>
            <a:ext cx="8803037" cy="646331"/>
          </a:xfrm>
          <a:prstGeom prst="rect">
            <a:avLst/>
          </a:prstGeom>
          <a:noFill/>
        </p:spPr>
        <p:txBody>
          <a:bodyPr wrap="square" rtlCol="0">
            <a:spAutoFit/>
          </a:bodyPr>
          <a:lstStyle/>
          <a:p>
            <a:pPr algn="ctr"/>
            <a:r>
              <a:rPr lang="en-US" sz="3600" b="1" dirty="0"/>
              <a:t>*****IMPORTANT*****</a:t>
            </a:r>
          </a:p>
        </p:txBody>
      </p:sp>
      <p:sp>
        <p:nvSpPr>
          <p:cNvPr id="5" name="Arrow: Right 4">
            <a:extLst>
              <a:ext uri="{FF2B5EF4-FFF2-40B4-BE49-F238E27FC236}">
                <a16:creationId xmlns:a16="http://schemas.microsoft.com/office/drawing/2014/main" id="{B323B4CC-B452-696A-BA62-3BFBC94A096E}"/>
              </a:ext>
            </a:extLst>
          </p:cNvPr>
          <p:cNvSpPr/>
          <p:nvPr/>
        </p:nvSpPr>
        <p:spPr>
          <a:xfrm>
            <a:off x="1742536" y="4226943"/>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B605F25D-28E9-BFA1-1F2F-FA49A6BC44D9}"/>
              </a:ext>
            </a:extLst>
          </p:cNvPr>
          <p:cNvSpPr/>
          <p:nvPr/>
        </p:nvSpPr>
        <p:spPr>
          <a:xfrm>
            <a:off x="9274002" y="4226943"/>
            <a:ext cx="978408" cy="484632"/>
          </a:xfrm>
          <a:prstGeom prst="lef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86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
        <p:nvSpPr>
          <p:cNvPr id="12" name="TextBox 11"/>
          <p:cNvSpPr txBox="1"/>
          <p:nvPr/>
        </p:nvSpPr>
        <p:spPr>
          <a:xfrm>
            <a:off x="7842738" y="4466492"/>
            <a:ext cx="1938047" cy="253916"/>
          </a:xfrm>
          <a:prstGeom prst="rect">
            <a:avLst/>
          </a:prstGeom>
          <a:solidFill>
            <a:schemeClr val="bg1"/>
          </a:solidFill>
        </p:spPr>
        <p:txBody>
          <a:bodyPr wrap="square" rtlCol="0">
            <a:spAutoFit/>
          </a:bodyPr>
          <a:lstStyle/>
          <a:p>
            <a:endParaRPr lang="en-US" sz="1050" b="1" dirty="0"/>
          </a:p>
        </p:txBody>
      </p:sp>
      <p:sp>
        <p:nvSpPr>
          <p:cNvPr id="6" name="TextBox 5"/>
          <p:cNvSpPr txBox="1"/>
          <p:nvPr/>
        </p:nvSpPr>
        <p:spPr>
          <a:xfrm>
            <a:off x="596684" y="1131377"/>
            <a:ext cx="92214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Figure: 4</a:t>
            </a:r>
          </a:p>
        </p:txBody>
      </p:sp>
      <p:pic>
        <p:nvPicPr>
          <p:cNvPr id="8" name="Picture 7"/>
          <p:cNvPicPr/>
          <p:nvPr/>
        </p:nvPicPr>
        <p:blipFill>
          <a:blip r:embed="rId2"/>
          <a:stretch>
            <a:fillRect/>
          </a:stretch>
        </p:blipFill>
        <p:spPr>
          <a:xfrm>
            <a:off x="1309607" y="464949"/>
            <a:ext cx="7758193" cy="5758975"/>
          </a:xfrm>
          <a:prstGeom prst="rect">
            <a:avLst/>
          </a:prstGeom>
        </p:spPr>
      </p:pic>
      <p:sp>
        <p:nvSpPr>
          <p:cNvPr id="4" name="Left Arrow 3"/>
          <p:cNvSpPr/>
          <p:nvPr/>
        </p:nvSpPr>
        <p:spPr>
          <a:xfrm>
            <a:off x="9067800" y="2541722"/>
            <a:ext cx="533400" cy="278970"/>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80785" y="2402236"/>
            <a:ext cx="1990178" cy="600164"/>
          </a:xfrm>
          <a:prstGeom prst="rect">
            <a:avLst/>
          </a:prstGeom>
          <a:solidFill>
            <a:srgbClr val="FFFF00"/>
          </a:solidFill>
          <a:ln w="76200">
            <a:solidFill>
              <a:schemeClr val="tx1"/>
            </a:solidFill>
          </a:ln>
        </p:spPr>
        <p:txBody>
          <a:bodyPr wrap="square" rtlCol="0">
            <a:spAutoFit/>
          </a:bodyPr>
          <a:lstStyle/>
          <a:p>
            <a:r>
              <a:rPr lang="en-US" sz="1100" b="1" dirty="0"/>
              <a:t>Please note the new drop down box referring to AR Resident.</a:t>
            </a:r>
          </a:p>
        </p:txBody>
      </p:sp>
    </p:spTree>
    <p:extLst>
      <p:ext uri="{BB962C8B-B14F-4D97-AF65-F5344CB8AC3E}">
        <p14:creationId xmlns:p14="http://schemas.microsoft.com/office/powerpoint/2010/main" val="307560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4" name="Content Placeholder 4"/>
          <p:cNvSpPr txBox="1">
            <a:spLocks/>
          </p:cNvSpPr>
          <p:nvPr/>
        </p:nvSpPr>
        <p:spPr>
          <a:xfrm>
            <a:off x="472966" y="403598"/>
            <a:ext cx="8406173" cy="523415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50000"/>
              </a:lnSpc>
              <a:spcBef>
                <a:spcPts val="0"/>
              </a:spcBef>
              <a:buFont typeface="Wingdings 2" pitchFamily="18" charset="2"/>
              <a:buNone/>
            </a:pPr>
            <a:r>
              <a:rPr lang="en-US" sz="1400" b="1" i="1" dirty="0">
                <a:solidFill>
                  <a:srgbClr val="333333"/>
                </a:solidFill>
                <a:latin typeface="Georgia" panose="02040502050405020303" pitchFamily="18" charset="0"/>
              </a:rPr>
              <a:t>Adding Student Information (continues)</a:t>
            </a:r>
          </a:p>
          <a:p>
            <a:pPr marL="0" indent="0">
              <a:spcBef>
                <a:spcPts val="0"/>
              </a:spcBef>
              <a:spcAft>
                <a:spcPts val="1000"/>
              </a:spcAft>
              <a:buFont typeface="Wingdings 2" pitchFamily="18" charset="2"/>
              <a:buNone/>
            </a:pPr>
            <a:r>
              <a:rPr lang="en-US" sz="1100" b="1" dirty="0">
                <a:solidFill>
                  <a:srgbClr val="4F81BD"/>
                </a:solidFill>
                <a:latin typeface="Georgia" panose="02040502050405020303" pitchFamily="18" charset="0"/>
                <a:ea typeface="Times New Roman"/>
              </a:rPr>
              <a:t>Figure 5: Instructional Days Section</a:t>
            </a: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spcBef>
                <a:spcPts val="0"/>
              </a:spcBef>
              <a:spcAft>
                <a:spcPts val="1000"/>
              </a:spcAft>
              <a:buFont typeface="Wingdings 2" pitchFamily="18" charset="2"/>
              <a:buNone/>
            </a:pPr>
            <a:endParaRPr lang="en-US" sz="1100" b="1" dirty="0">
              <a:solidFill>
                <a:srgbClr val="4F81BD"/>
              </a:solidFill>
              <a:latin typeface="Georgia" panose="02040502050405020303" pitchFamily="18" charset="0"/>
              <a:ea typeface="Times New Roman"/>
            </a:endParaRPr>
          </a:p>
          <a:p>
            <a:pPr marL="0" indent="0">
              <a:lnSpc>
                <a:spcPct val="150000"/>
              </a:lnSpc>
              <a:spcBef>
                <a:spcPts val="0"/>
              </a:spcBef>
              <a:buFont typeface="Wingdings 2" pitchFamily="18" charset="2"/>
              <a:buNone/>
            </a:pPr>
            <a:r>
              <a:rPr lang="en-US" sz="1200" b="1" dirty="0">
                <a:latin typeface="Georgia" panose="02040502050405020303" pitchFamily="18" charset="0"/>
              </a:rPr>
              <a:t>The instructional days section has add and delete functions.  Enter the “instructional start date” and “instructional end date” (last date of instruction or end of quarter date) for the instruction date interval. Then click the “Add” button, the date interval record will appear in the instruction date grid, therefore allowing the system to capture the information during the “Save” of the student record. If an existing date interval is not needed, click the delete button just before the date interval. </a:t>
            </a:r>
            <a:r>
              <a:rPr lang="en-US" sz="1200" b="1" dirty="0">
                <a:latin typeface="Georgia" panose="02040502050405020303" pitchFamily="18" charset="0"/>
                <a:ea typeface="Times New Roman"/>
              </a:rPr>
              <a:t>The system will accept entry of just the “instructional start date”, in those cases where the end date is not yet known.  The system will not include this interval in the calculation of total instructional days if there is not an end date.  Another entry can be made when the end date is known (last date of instruction before discharge or last date for quarter). Add as many date intervals as needed in order to be accurate on the exact number of instructional days. For example, in Figure 5, the student enrolled in the facility on ‘08/20/2012’ but end date was not yet known. On ‘09/12/2012’ the student discharged. Another entry was made with the student’s start date ‘08/20/2012’ and the end date ‘09/12/2012’ of instruction.</a:t>
            </a:r>
          </a:p>
          <a:p>
            <a:pPr marL="0" indent="0">
              <a:lnSpc>
                <a:spcPct val="150000"/>
              </a:lnSpc>
              <a:spcBef>
                <a:spcPts val="0"/>
              </a:spcBef>
              <a:buFont typeface="Wingdings 2" pitchFamily="18" charset="2"/>
              <a:buNone/>
            </a:pPr>
            <a:r>
              <a:rPr lang="en-US" sz="1200" b="1" dirty="0">
                <a:latin typeface="Georgia" panose="02040502050405020303" pitchFamily="18" charset="0"/>
                <a:ea typeface="Times New Roman"/>
              </a:rPr>
              <a:t> </a:t>
            </a:r>
          </a:p>
          <a:p>
            <a:pPr marL="0" indent="0">
              <a:spcBef>
                <a:spcPts val="0"/>
              </a:spcBef>
              <a:buFont typeface="Wingdings 2" pitchFamily="18" charset="2"/>
              <a:buNone/>
            </a:pPr>
            <a:r>
              <a:rPr lang="en-US" sz="1200" dirty="0">
                <a:latin typeface="Georgia" panose="02040502050405020303" pitchFamily="18" charset="0"/>
                <a:ea typeface="Times New Roman"/>
              </a:rPr>
              <a:t> </a:t>
            </a:r>
          </a:p>
          <a:p>
            <a:endParaRPr lang="en-US" sz="1400" dirty="0">
              <a:latin typeface="Georgia" panose="02040502050405020303"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99989" y="996382"/>
            <a:ext cx="6148552" cy="221978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96381" y="1236017"/>
            <a:ext cx="681070" cy="11981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896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14</a:t>
            </a:fld>
            <a:endParaRPr lang="en-US" dirty="0"/>
          </a:p>
        </p:txBody>
      </p:sp>
      <p:sp>
        <p:nvSpPr>
          <p:cNvPr id="4" name="Content Placeholder 4"/>
          <p:cNvSpPr txBox="1">
            <a:spLocks/>
          </p:cNvSpPr>
          <p:nvPr/>
        </p:nvSpPr>
        <p:spPr>
          <a:xfrm>
            <a:off x="123986" y="131737"/>
            <a:ext cx="11353311" cy="596426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1400" b="1" i="1" dirty="0"/>
              <a:t>Adding Student Information (continues)</a:t>
            </a:r>
            <a:endParaRPr lang="en-US" sz="1400" b="1" dirty="0"/>
          </a:p>
          <a:p>
            <a:pPr marL="0" indent="0">
              <a:buFont typeface="Wingdings 2" pitchFamily="18" charset="2"/>
              <a:buNone/>
            </a:pPr>
            <a:r>
              <a:rPr lang="en-US" dirty="0">
                <a:latin typeface="Georgia" panose="02040502050405020303" pitchFamily="18" charset="0"/>
              </a:rPr>
              <a:t> </a:t>
            </a:r>
            <a:r>
              <a:rPr lang="en-US" sz="1200" dirty="0">
                <a:latin typeface="Georgia" panose="02040502050405020303" pitchFamily="18" charset="0"/>
              </a:rPr>
              <a:t>Exclude all absentee dates. If student misses a day of instruction for any reason, make another entry with the student’s start date, skipping </a:t>
            </a:r>
          </a:p>
          <a:p>
            <a:pPr marL="0" indent="0">
              <a:buFont typeface="Wingdings 2" pitchFamily="18" charset="2"/>
              <a:buNone/>
            </a:pPr>
            <a:r>
              <a:rPr lang="en-US" sz="1200" dirty="0">
                <a:latin typeface="Georgia" panose="02040502050405020303" pitchFamily="18" charset="0"/>
              </a:rPr>
              <a:t>the missed date. The example in Figure 7 demonstrates this instance. On ‘09/17/2012’ the student was absent.</a:t>
            </a:r>
          </a:p>
          <a:p>
            <a:pPr marL="0" indent="0">
              <a:buFont typeface="Wingdings 2" pitchFamily="18" charset="2"/>
              <a:buNone/>
            </a:pPr>
            <a:r>
              <a:rPr lang="en-US" sz="1200" dirty="0">
                <a:latin typeface="Georgia" panose="02040502050405020303" pitchFamily="18" charset="0"/>
              </a:rPr>
              <a:t> Another entry with start date ‘09/18/2012’ was made at that time.  Later a final quarter entry was made using that same start date and the</a:t>
            </a:r>
          </a:p>
          <a:p>
            <a:pPr marL="0" indent="0">
              <a:buFont typeface="Wingdings 2" pitchFamily="18" charset="2"/>
              <a:buNone/>
            </a:pPr>
            <a:r>
              <a:rPr lang="en-US" sz="1200" dirty="0">
                <a:latin typeface="Georgia" panose="02040502050405020303" pitchFamily="18" charset="0"/>
              </a:rPr>
              <a:t> end date for the quarter. </a:t>
            </a:r>
          </a:p>
          <a:p>
            <a:pPr marL="0" indent="0">
              <a:buFont typeface="Wingdings 2" pitchFamily="18" charset="2"/>
              <a:buNone/>
            </a:pPr>
            <a:r>
              <a:rPr lang="en-US" sz="1200" dirty="0">
                <a:latin typeface="Georgia" panose="02040502050405020303" pitchFamily="18" charset="0"/>
              </a:rPr>
              <a:t> </a:t>
            </a:r>
          </a:p>
          <a:p>
            <a:pPr marL="0" indent="0">
              <a:buFont typeface="Wingdings 2" pitchFamily="18" charset="2"/>
              <a:buNone/>
            </a:pPr>
            <a:r>
              <a:rPr lang="en-US" sz="1200" u="sng" dirty="0">
                <a:latin typeface="Georgia" panose="02040502050405020303" pitchFamily="18" charset="0"/>
              </a:rPr>
              <a:t>The “Save” button must be selected after the completion of adding a record and all edits, including the adding/deleting of instructional dates, for </a:t>
            </a:r>
          </a:p>
          <a:p>
            <a:pPr marL="0" indent="0">
              <a:buFont typeface="Wingdings 2" pitchFamily="18" charset="2"/>
              <a:buNone/>
            </a:pPr>
            <a:r>
              <a:rPr lang="en-US" sz="1200" u="sng" dirty="0">
                <a:latin typeface="Georgia" panose="02040502050405020303" pitchFamily="18" charset="0"/>
              </a:rPr>
              <a:t>changes to be saved in system.  </a:t>
            </a:r>
            <a:r>
              <a:rPr lang="en-US" sz="1200" dirty="0">
                <a:latin typeface="Georgia" panose="02040502050405020303" pitchFamily="18" charset="0"/>
              </a:rPr>
              <a:t>Make sure you see the </a:t>
            </a:r>
            <a:r>
              <a:rPr lang="en-US" sz="1200" dirty="0">
                <a:solidFill>
                  <a:srgbClr val="FF0000"/>
                </a:solidFill>
                <a:latin typeface="Georgia" panose="02040502050405020303" pitchFamily="18" charset="0"/>
              </a:rPr>
              <a:t>“</a:t>
            </a:r>
            <a:r>
              <a:rPr lang="en-US" sz="1200" b="1" dirty="0">
                <a:solidFill>
                  <a:srgbClr val="FF0000"/>
                </a:solidFill>
                <a:latin typeface="Georgia" panose="02040502050405020303" pitchFamily="18" charset="0"/>
              </a:rPr>
              <a:t>Successfully data has been saved</a:t>
            </a:r>
            <a:r>
              <a:rPr lang="en-US" sz="1200" dirty="0">
                <a:solidFill>
                  <a:srgbClr val="FF0000"/>
                </a:solidFill>
                <a:latin typeface="Georgia" panose="02040502050405020303" pitchFamily="18" charset="0"/>
              </a:rPr>
              <a:t>” </a:t>
            </a:r>
            <a:r>
              <a:rPr lang="en-US" sz="1200" dirty="0">
                <a:latin typeface="Georgia" panose="02040502050405020303" pitchFamily="18" charset="0"/>
              </a:rPr>
              <a:t>message for verification of save.</a:t>
            </a:r>
          </a:p>
          <a:p>
            <a:pPr marL="0" indent="0">
              <a:buFont typeface="Wingdings 2" pitchFamily="18" charset="2"/>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232" y="2952426"/>
            <a:ext cx="6853134" cy="297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75655" y="2704454"/>
            <a:ext cx="1247614" cy="369332"/>
          </a:xfrm>
          <a:prstGeom prst="rect">
            <a:avLst/>
          </a:prstGeom>
          <a:noFill/>
        </p:spPr>
        <p:txBody>
          <a:bodyPr wrap="square" rtlCol="0">
            <a:spAutoFit/>
          </a:bodyPr>
          <a:lstStyle/>
          <a:p>
            <a:r>
              <a:rPr lang="en-US" dirty="0"/>
              <a:t>Figure 6</a:t>
            </a:r>
          </a:p>
        </p:txBody>
      </p:sp>
    </p:spTree>
    <p:extLst>
      <p:ext uri="{BB962C8B-B14F-4D97-AF65-F5344CB8AC3E}">
        <p14:creationId xmlns:p14="http://schemas.microsoft.com/office/powerpoint/2010/main" val="94750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55" y="204629"/>
            <a:ext cx="10524930" cy="577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376" y="3657600"/>
            <a:ext cx="1348353" cy="369332"/>
          </a:xfrm>
          <a:prstGeom prst="rect">
            <a:avLst/>
          </a:prstGeom>
          <a:noFill/>
        </p:spPr>
        <p:txBody>
          <a:bodyPr wrap="square" rtlCol="0">
            <a:spAutoFit/>
          </a:bodyPr>
          <a:lstStyle/>
          <a:p>
            <a:r>
              <a:rPr lang="en-US" dirty="0"/>
              <a:t>Figure 7</a:t>
            </a:r>
          </a:p>
        </p:txBody>
      </p:sp>
    </p:spTree>
    <p:extLst>
      <p:ext uri="{BB962C8B-B14F-4D97-AF65-F5344CB8AC3E}">
        <p14:creationId xmlns:p14="http://schemas.microsoft.com/office/powerpoint/2010/main" val="162089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46" y="176015"/>
            <a:ext cx="10761709" cy="602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17</a:t>
            </a:fld>
            <a:endParaRPr lang="en-US" dirty="0"/>
          </a:p>
        </p:txBody>
      </p:sp>
      <p:sp>
        <p:nvSpPr>
          <p:cNvPr id="4" name="Content Placeholder 4"/>
          <p:cNvSpPr txBox="1">
            <a:spLocks/>
          </p:cNvSpPr>
          <p:nvPr/>
        </p:nvSpPr>
        <p:spPr>
          <a:xfrm>
            <a:off x="381000" y="239636"/>
            <a:ext cx="11562956" cy="593256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50000"/>
              </a:lnSpc>
              <a:spcBef>
                <a:spcPts val="0"/>
              </a:spcBef>
              <a:buFont typeface="Wingdings 2" pitchFamily="18" charset="2"/>
              <a:buNone/>
            </a:pPr>
            <a:r>
              <a:rPr lang="en-US" sz="2800" b="1" i="1" dirty="0">
                <a:solidFill>
                  <a:srgbClr val="333333"/>
                </a:solidFill>
                <a:latin typeface="Arial"/>
              </a:rPr>
              <a:t> </a:t>
            </a:r>
            <a:r>
              <a:rPr lang="en-US" sz="1500" b="1" i="1" dirty="0">
                <a:solidFill>
                  <a:srgbClr val="333333"/>
                </a:solidFill>
                <a:latin typeface="Georgia" panose="02040502050405020303" pitchFamily="18" charset="0"/>
              </a:rPr>
              <a:t>Editing Student Information</a:t>
            </a:r>
            <a:endParaRPr lang="en-US" sz="1500" b="1" dirty="0">
              <a:latin typeface="Georgia" panose="02040502050405020303" pitchFamily="18" charset="0"/>
            </a:endParaRPr>
          </a:p>
          <a:p>
            <a:pPr marL="0" indent="0">
              <a:lnSpc>
                <a:spcPct val="150000"/>
              </a:lnSpc>
              <a:spcBef>
                <a:spcPts val="0"/>
              </a:spcBef>
              <a:buFont typeface="Wingdings 2" pitchFamily="18" charset="2"/>
              <a:buNone/>
            </a:pPr>
            <a:r>
              <a:rPr lang="en-US" sz="1400" dirty="0">
                <a:latin typeface="Georgia" panose="02040502050405020303" pitchFamily="18" charset="0"/>
                <a:ea typeface="Times New Roman"/>
              </a:rPr>
              <a:t>To edit a student’s record already entered and saved, click on  (the </a:t>
            </a:r>
            <a:r>
              <a:rPr lang="en-US" sz="1400" i="1" dirty="0">
                <a:latin typeface="Georgia" panose="02040502050405020303" pitchFamily="18" charset="0"/>
                <a:ea typeface="Times New Roman"/>
              </a:rPr>
              <a:t>EDIT</a:t>
            </a:r>
            <a:r>
              <a:rPr lang="en-US" sz="1400" dirty="0">
                <a:latin typeface="Georgia" panose="02040502050405020303" pitchFamily="18" charset="0"/>
                <a:ea typeface="Times New Roman"/>
              </a:rPr>
              <a:t> icon) from the RPR (Regular) screen.</a:t>
            </a:r>
          </a:p>
          <a:p>
            <a:pPr marL="0" indent="0">
              <a:lnSpc>
                <a:spcPct val="150000"/>
              </a:lnSpc>
              <a:spcBef>
                <a:spcPts val="0"/>
              </a:spcBef>
              <a:buFont typeface="Wingdings 2" pitchFamily="18" charset="2"/>
              <a:buNone/>
            </a:pPr>
            <a:r>
              <a:rPr lang="en-US" sz="1400" dirty="0">
                <a:latin typeface="Georgia" panose="02040502050405020303" pitchFamily="18" charset="0"/>
                <a:ea typeface="Times New Roman"/>
              </a:rPr>
              <a:t>This provides access to the student’s detail information screen. After modifications to the record, always save the changes</a:t>
            </a:r>
          </a:p>
          <a:p>
            <a:pPr marL="0" indent="0">
              <a:lnSpc>
                <a:spcPct val="150000"/>
              </a:lnSpc>
              <a:spcBef>
                <a:spcPts val="0"/>
              </a:spcBef>
              <a:buFont typeface="Wingdings 2" pitchFamily="18" charset="2"/>
              <a:buNone/>
            </a:pPr>
            <a:r>
              <a:rPr lang="en-US" sz="1400" dirty="0">
                <a:latin typeface="Georgia" panose="02040502050405020303" pitchFamily="18" charset="0"/>
                <a:ea typeface="Times New Roman"/>
              </a:rPr>
              <a:t>before exiting the screen.  If you select the “</a:t>
            </a:r>
            <a:r>
              <a:rPr lang="en-US" sz="1400" i="1" dirty="0">
                <a:latin typeface="Georgia" panose="02040502050405020303" pitchFamily="18" charset="0"/>
                <a:ea typeface="Times New Roman"/>
              </a:rPr>
              <a:t>EDIT” </a:t>
            </a:r>
            <a:r>
              <a:rPr lang="en-US" sz="1400" dirty="0">
                <a:latin typeface="Georgia" panose="02040502050405020303" pitchFamily="18" charset="0"/>
                <a:ea typeface="Times New Roman"/>
              </a:rPr>
              <a:t> icon and decide not to edit the information, just exit, to leave the </a:t>
            </a:r>
          </a:p>
          <a:p>
            <a:pPr marL="0" indent="0">
              <a:lnSpc>
                <a:spcPct val="150000"/>
              </a:lnSpc>
              <a:spcBef>
                <a:spcPts val="0"/>
              </a:spcBef>
              <a:buFont typeface="Wingdings 2" pitchFamily="18" charset="2"/>
              <a:buNone/>
            </a:pPr>
            <a:r>
              <a:rPr lang="en-US" sz="1400" dirty="0">
                <a:latin typeface="Georgia" panose="02040502050405020303" pitchFamily="18" charset="0"/>
                <a:ea typeface="Times New Roman"/>
              </a:rPr>
              <a:t>student detail information screen.</a:t>
            </a:r>
          </a:p>
          <a:p>
            <a:pPr marL="0" indent="0" algn="ctr">
              <a:lnSpc>
                <a:spcPct val="150000"/>
              </a:lnSpc>
              <a:spcBef>
                <a:spcPts val="0"/>
              </a:spcBef>
              <a:buFont typeface="Wingdings 2" pitchFamily="18" charset="2"/>
              <a:buNone/>
            </a:pPr>
            <a:r>
              <a:rPr lang="en-US" sz="1400" dirty="0">
                <a:latin typeface="Georgia" panose="02040502050405020303" pitchFamily="18" charset="0"/>
                <a:ea typeface="Times New Roman"/>
              </a:rPr>
              <a:t> </a:t>
            </a:r>
            <a:r>
              <a:rPr lang="en-US" sz="3200" b="1" u="sng" dirty="0">
                <a:solidFill>
                  <a:srgbClr val="FF0000"/>
                </a:solidFill>
                <a:highlight>
                  <a:srgbClr val="FFFF00"/>
                </a:highlight>
                <a:latin typeface="Georgia" panose="02040502050405020303" pitchFamily="18" charset="0"/>
                <a:ea typeface="Times New Roman"/>
              </a:rPr>
              <a:t>Discharged students cannot be edited. </a:t>
            </a:r>
          </a:p>
          <a:p>
            <a:pPr marL="0" indent="0" algn="ctr">
              <a:lnSpc>
                <a:spcPct val="150000"/>
              </a:lnSpc>
              <a:spcBef>
                <a:spcPts val="0"/>
              </a:spcBef>
              <a:buFont typeface="Wingdings 2" pitchFamily="18" charset="2"/>
              <a:buNone/>
            </a:pPr>
            <a:r>
              <a:rPr lang="en-US" sz="1400" dirty="0">
                <a:latin typeface="Georgia" panose="02040502050405020303" pitchFamily="18" charset="0"/>
                <a:ea typeface="Times New Roman"/>
              </a:rPr>
              <a:t>Please refer to the discharged student's section for more information.</a:t>
            </a:r>
          </a:p>
          <a:p>
            <a:pPr marL="0" indent="0">
              <a:lnSpc>
                <a:spcPct val="150000"/>
              </a:lnSpc>
              <a:spcBef>
                <a:spcPts val="0"/>
              </a:spcBef>
              <a:buFont typeface="Wingdings 2" pitchFamily="18" charset="2"/>
              <a:buNone/>
            </a:pPr>
            <a:r>
              <a:rPr lang="en-US" sz="1400" dirty="0">
                <a:latin typeface="Georgia" panose="02040502050405020303" pitchFamily="18" charset="0"/>
              </a:rPr>
              <a:t>							</a:t>
            </a:r>
          </a:p>
          <a:p>
            <a:pPr marL="0" indent="0">
              <a:lnSpc>
                <a:spcPct val="150000"/>
              </a:lnSpc>
              <a:spcBef>
                <a:spcPts val="0"/>
              </a:spcBef>
              <a:buFont typeface="Wingdings 2" pitchFamily="18" charset="2"/>
              <a:buNone/>
            </a:pPr>
            <a:r>
              <a:rPr lang="en-US" sz="1400" dirty="0">
                <a:latin typeface="Georgia" panose="02040502050405020303" pitchFamily="18" charset="0"/>
              </a:rPr>
              <a:t>					</a:t>
            </a:r>
            <a:r>
              <a:rPr lang="en-US" sz="1200" dirty="0"/>
              <a:t> 				</a:t>
            </a:r>
            <a:endParaRPr lang="en-US" sz="1400" dirty="0">
              <a:latin typeface="Georgia" panose="02040502050405020303"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653" y="3006671"/>
            <a:ext cx="6612093" cy="303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7335" y="3006671"/>
            <a:ext cx="1593168" cy="369332"/>
          </a:xfrm>
          <a:prstGeom prst="rect">
            <a:avLst/>
          </a:prstGeom>
          <a:noFill/>
        </p:spPr>
        <p:txBody>
          <a:bodyPr wrap="square" rtlCol="0">
            <a:spAutoFit/>
          </a:bodyPr>
          <a:lstStyle/>
          <a:p>
            <a:r>
              <a:rPr lang="en-US" dirty="0"/>
              <a:t>Figure 8</a:t>
            </a:r>
          </a:p>
        </p:txBody>
      </p:sp>
    </p:spTree>
    <p:extLst>
      <p:ext uri="{BB962C8B-B14F-4D97-AF65-F5344CB8AC3E}">
        <p14:creationId xmlns:p14="http://schemas.microsoft.com/office/powerpoint/2010/main" val="425606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
        <p:nvSpPr>
          <p:cNvPr id="12" name="TextBox 11"/>
          <p:cNvSpPr txBox="1"/>
          <p:nvPr/>
        </p:nvSpPr>
        <p:spPr>
          <a:xfrm flipH="1">
            <a:off x="1180836" y="1750391"/>
            <a:ext cx="471390" cy="460353"/>
          </a:xfrm>
          <a:prstGeom prst="rect">
            <a:avLst/>
          </a:prstGeom>
          <a:noFill/>
        </p:spPr>
        <p:txBody>
          <a:bodyPr wrap="square" rtlCol="0">
            <a:spAutoFit/>
          </a:bodyPr>
          <a:lstStyle/>
          <a:p>
            <a:endParaRPr lang="en-US"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56" y="303024"/>
            <a:ext cx="11061088" cy="456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02" y="4906230"/>
            <a:ext cx="9862908" cy="132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92784" y="4831208"/>
            <a:ext cx="3153104" cy="333576"/>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7353946" y="2564969"/>
            <a:ext cx="1316107" cy="369332"/>
          </a:xfrm>
          <a:prstGeom prst="rect">
            <a:avLst/>
          </a:prstGeom>
          <a:noFill/>
        </p:spPr>
        <p:txBody>
          <a:bodyPr wrap="square" rtlCol="0">
            <a:spAutoFit/>
          </a:bodyPr>
          <a:lstStyle/>
          <a:p>
            <a:r>
              <a:rPr lang="en-US" dirty="0"/>
              <a:t>Figure 9</a:t>
            </a:r>
          </a:p>
        </p:txBody>
      </p:sp>
    </p:spTree>
    <p:extLst>
      <p:ext uri="{BB962C8B-B14F-4D97-AF65-F5344CB8AC3E}">
        <p14:creationId xmlns:p14="http://schemas.microsoft.com/office/powerpoint/2010/main" val="99249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6739"/>
            <a:ext cx="6324600" cy="297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0999" y="3429000"/>
            <a:ext cx="10913417" cy="2031325"/>
          </a:xfrm>
          <a:prstGeom prst="rect">
            <a:avLst/>
          </a:prstGeom>
        </p:spPr>
        <p:txBody>
          <a:bodyPr wrap="square">
            <a:spAutoFit/>
          </a:bodyPr>
          <a:lstStyle/>
          <a:p>
            <a:r>
              <a:rPr lang="en-US" b="1" i="1" dirty="0"/>
              <a:t>Searching for Students</a:t>
            </a:r>
            <a:endParaRPr lang="en-US" b="1" dirty="0"/>
          </a:p>
          <a:p>
            <a:r>
              <a:rPr lang="en-US" dirty="0"/>
              <a:t>The search section of the RPR (Regular) screen can be used to search for students by last name, first name, disability, grade level or active/inactive status.  Just choose from the “search by” option list the search criteria base and add search information. Once a search is performed, the screen will only show students meeting the criteria entered.  Choose the “reset” option to bring the screen back to normal. Information on screen can be ordered by last name, first name and SSN. </a:t>
            </a:r>
          </a:p>
          <a:p>
            <a:endParaRPr lang="en-US" dirty="0"/>
          </a:p>
        </p:txBody>
      </p:sp>
      <p:sp>
        <p:nvSpPr>
          <p:cNvPr id="6" name="TextBox 5"/>
          <p:cNvSpPr txBox="1"/>
          <p:nvPr/>
        </p:nvSpPr>
        <p:spPr>
          <a:xfrm>
            <a:off x="6393051" y="1867546"/>
            <a:ext cx="1371599" cy="369332"/>
          </a:xfrm>
          <a:prstGeom prst="rect">
            <a:avLst/>
          </a:prstGeom>
          <a:noFill/>
        </p:spPr>
        <p:txBody>
          <a:bodyPr wrap="square" rtlCol="0">
            <a:spAutoFit/>
          </a:bodyPr>
          <a:lstStyle/>
          <a:p>
            <a:r>
              <a:rPr lang="en-US" dirty="0"/>
              <a:t>Figure 10</a:t>
            </a:r>
          </a:p>
        </p:txBody>
      </p:sp>
    </p:spTree>
    <p:extLst>
      <p:ext uri="{BB962C8B-B14F-4D97-AF65-F5344CB8AC3E}">
        <p14:creationId xmlns:p14="http://schemas.microsoft.com/office/powerpoint/2010/main" val="428916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291" y="409904"/>
            <a:ext cx="11445766" cy="4585871"/>
          </a:xfrm>
          <a:prstGeom prst="rect">
            <a:avLst/>
          </a:prstGeom>
        </p:spPr>
        <p:txBody>
          <a:bodyPr wrap="square">
            <a:spAutoFit/>
          </a:bodyPr>
          <a:lstStyle/>
          <a:p>
            <a:pPr marL="114300" indent="0" algn="ctr">
              <a:buNone/>
            </a:pPr>
            <a:r>
              <a:rPr lang="en-US" b="1" dirty="0">
                <a:latin typeface="Georgia" panose="02040502050405020303" pitchFamily="18" charset="0"/>
              </a:rPr>
              <a:t>PROGRAM OVERVIEW</a:t>
            </a:r>
          </a:p>
          <a:p>
            <a:endParaRPr lang="en-US" b="1" dirty="0">
              <a:latin typeface="Georgia" panose="02040502050405020303" pitchFamily="18" charset="0"/>
            </a:endParaRPr>
          </a:p>
          <a:p>
            <a:r>
              <a:rPr lang="en-US" sz="1400" dirty="0">
                <a:latin typeface="Georgia" panose="02040502050405020303" pitchFamily="18" charset="0"/>
              </a:rPr>
              <a:t>DESE receives an annual appropriation to reimburse school districts for educational costs for disabled and nondisabled students admitted for short-term and long-term placement in approved residential alcohol/drug abuse and psychiatric facilities.  The facility must be an approved Arkansas residential facility.</a:t>
            </a:r>
          </a:p>
          <a:p>
            <a:endParaRPr lang="en-US" sz="1400" dirty="0">
              <a:latin typeface="Georgia" panose="02040502050405020303" pitchFamily="18" charset="0"/>
            </a:endParaRPr>
          </a:p>
          <a:p>
            <a:r>
              <a:rPr lang="en-US" sz="1400" dirty="0">
                <a:latin typeface="Georgia" panose="02040502050405020303" pitchFamily="18" charset="0"/>
              </a:rPr>
              <a:t>The Residential Placement Registry Web Application was created to help simplify the processing of reimbursements for the educational costs for disabled and nondisabled students in a residential placement facility. The residential facility initiates the process by registering students in their facility into the online Residential Placement Registry system each quarter with the most accurate information. </a:t>
            </a:r>
            <a:r>
              <a:rPr lang="en-US" sz="1400" b="1" u="sng" dirty="0">
                <a:solidFill>
                  <a:srgbClr val="FF0000"/>
                </a:solidFill>
                <a:latin typeface="Georgia" panose="02040502050405020303" pitchFamily="18" charset="0"/>
              </a:rPr>
              <a:t>The responsible school district must verify all information submitted by the facility and work in collaboration with the facility for any corrections. The school district must submit the Superintendent’s Certification to the State with the superintendent’s signature. After the State has verified all submitted claims and cleared all discrepancies, reimbursements will be dispersed to the school districts.</a:t>
            </a:r>
          </a:p>
          <a:p>
            <a:pPr marL="114300" indent="0">
              <a:buNone/>
            </a:pPr>
            <a:r>
              <a:rPr lang="en-US" sz="1400" dirty="0">
                <a:latin typeface="Georgia" panose="02040502050405020303" pitchFamily="18" charset="0"/>
              </a:rPr>
              <a:t> </a:t>
            </a:r>
          </a:p>
          <a:p>
            <a:r>
              <a:rPr lang="en-US" sz="1400" dirty="0">
                <a:latin typeface="Georgia" panose="02040502050405020303" pitchFamily="18" charset="0"/>
              </a:rPr>
              <a:t>The procedures for out-of-state residential facilities will be the same as in previous years. The out-of-state facility will send detailed student information including instructional days to the school district. The school district will manually enter students online into the MYSPED Residential Placement Out-of-State application. Districts with out-of-state residential students will also need to submit the Superintendent’s Certification with the superintendent’s signature.  </a:t>
            </a:r>
          </a:p>
          <a:p>
            <a:r>
              <a:rPr lang="en-US" sz="1400" dirty="0">
                <a:latin typeface="Georgia" panose="02040502050405020303" pitchFamily="18" charset="0"/>
              </a:rPr>
              <a:t> </a:t>
            </a:r>
          </a:p>
          <a:p>
            <a:pPr marL="114300" indent="0">
              <a:buNone/>
            </a:pPr>
            <a:r>
              <a:rPr lang="en-US" sz="1400" b="1" dirty="0">
                <a:latin typeface="Georgia" panose="02040502050405020303" pitchFamily="18" charset="0"/>
              </a:rPr>
              <a:t> 							</a:t>
            </a:r>
            <a:r>
              <a:rPr lang="en-US" b="1" dirty="0">
                <a:latin typeface="Georgia" panose="02040502050405020303" pitchFamily="18" charset="0"/>
              </a:rPr>
              <a:t>						</a:t>
            </a:r>
            <a:endParaRPr lang="en-US" dirty="0">
              <a:latin typeface="Georgia" panose="02040502050405020303" pitchFamily="18" charset="0"/>
            </a:endParaRP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5850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12" y="276045"/>
            <a:ext cx="7810873" cy="35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3737" y="4695093"/>
            <a:ext cx="10912367" cy="1323439"/>
          </a:xfrm>
          <a:prstGeom prst="rect">
            <a:avLst/>
          </a:prstGeom>
          <a:noFill/>
        </p:spPr>
        <p:txBody>
          <a:bodyPr wrap="square" rtlCol="0">
            <a:spAutoFit/>
          </a:bodyPr>
          <a:lstStyle/>
          <a:p>
            <a:r>
              <a:rPr lang="en-US" sz="2000" b="1" dirty="0">
                <a:highlight>
                  <a:srgbClr val="FFFF00"/>
                </a:highlight>
              </a:rPr>
              <a:t>Deleting Student Records</a:t>
            </a:r>
          </a:p>
          <a:p>
            <a:endParaRPr lang="en-US" sz="2000" b="1" dirty="0">
              <a:highlight>
                <a:srgbClr val="FFFF00"/>
              </a:highlight>
            </a:endParaRPr>
          </a:p>
          <a:p>
            <a:r>
              <a:rPr lang="en-US" sz="2000" b="1" dirty="0">
                <a:highlight>
                  <a:srgbClr val="FFFF00"/>
                </a:highlight>
              </a:rPr>
              <a:t>Currently a delete option is not available. Please contact the SPED Finance office  directly if there is any reason a student needs to be deleted.</a:t>
            </a:r>
          </a:p>
        </p:txBody>
      </p:sp>
      <p:sp>
        <p:nvSpPr>
          <p:cNvPr id="6" name="TextBox 5"/>
          <p:cNvSpPr txBox="1"/>
          <p:nvPr/>
        </p:nvSpPr>
        <p:spPr>
          <a:xfrm>
            <a:off x="340964" y="1061634"/>
            <a:ext cx="1332854" cy="369332"/>
          </a:xfrm>
          <a:prstGeom prst="rect">
            <a:avLst/>
          </a:prstGeom>
          <a:noFill/>
        </p:spPr>
        <p:txBody>
          <a:bodyPr wrap="square" rtlCol="0">
            <a:spAutoFit/>
          </a:bodyPr>
          <a:lstStyle/>
          <a:p>
            <a:r>
              <a:rPr lang="en-US" dirty="0"/>
              <a:t>Figure 11</a:t>
            </a:r>
          </a:p>
        </p:txBody>
      </p:sp>
      <p:sp>
        <p:nvSpPr>
          <p:cNvPr id="8" name="TextBox 7"/>
          <p:cNvSpPr txBox="1"/>
          <p:nvPr/>
        </p:nvSpPr>
        <p:spPr>
          <a:xfrm>
            <a:off x="8702298" y="593247"/>
            <a:ext cx="767165" cy="246221"/>
          </a:xfrm>
          <a:prstGeom prst="rect">
            <a:avLst/>
          </a:prstGeom>
          <a:solidFill>
            <a:schemeClr val="bg1"/>
          </a:solidFill>
        </p:spPr>
        <p:txBody>
          <a:bodyPr wrap="square" rtlCol="0">
            <a:spAutoFit/>
          </a:bodyPr>
          <a:lstStyle/>
          <a:p>
            <a:r>
              <a:rPr lang="en-US" sz="1000" b="1" dirty="0"/>
              <a:t>2025-26</a:t>
            </a:r>
          </a:p>
        </p:txBody>
      </p:sp>
    </p:spTree>
    <p:extLst>
      <p:ext uri="{BB962C8B-B14F-4D97-AF65-F5344CB8AC3E}">
        <p14:creationId xmlns:p14="http://schemas.microsoft.com/office/powerpoint/2010/main" val="148306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21</a:t>
            </a:fld>
            <a:endParaRPr lang="en-US" dirty="0"/>
          </a:p>
        </p:txBody>
      </p:sp>
      <p:sp>
        <p:nvSpPr>
          <p:cNvPr id="4" name="Content Placeholder 4"/>
          <p:cNvSpPr txBox="1">
            <a:spLocks/>
          </p:cNvSpPr>
          <p:nvPr/>
        </p:nvSpPr>
        <p:spPr>
          <a:xfrm>
            <a:off x="381000" y="533400"/>
            <a:ext cx="8610600" cy="563880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1600" b="1" i="1" dirty="0">
                <a:latin typeface="Georgia" panose="02040502050405020303" pitchFamily="18" charset="0"/>
              </a:rPr>
              <a:t>View previous Year/Quarter data</a:t>
            </a:r>
            <a:endParaRPr lang="en-US" sz="1600" b="1" dirty="0">
              <a:latin typeface="Georgia" panose="02040502050405020303" pitchFamily="18" charset="0"/>
            </a:endParaRPr>
          </a:p>
          <a:p>
            <a:pPr marL="0" indent="0">
              <a:buFont typeface="Wingdings 2" pitchFamily="18" charset="2"/>
              <a:buNone/>
            </a:pPr>
            <a:r>
              <a:rPr lang="en-US" sz="1800" dirty="0">
                <a:latin typeface="Georgia" panose="02040502050405020303" pitchFamily="18" charset="0"/>
              </a:rPr>
              <a:t>Previous quarter or year information can be viewed by clicking the drop down menu next to “Fiscal Year” in the right corner of the page on the student detail information screen. This is for viewing purposes only.  Editing information in previous years or quarters will not be allowed. </a:t>
            </a:r>
            <a:r>
              <a:rPr lang="en-US" sz="1800" b="1" dirty="0">
                <a:latin typeface="Georgia" panose="02040502050405020303" pitchFamily="18" charset="0"/>
              </a:rPr>
              <a:t>	</a:t>
            </a:r>
            <a:r>
              <a:rPr lang="en-US" sz="1800" b="1" dirty="0"/>
              <a:t>	</a:t>
            </a:r>
            <a:endParaRPr lang="en-US" sz="1800" dirty="0"/>
          </a:p>
          <a:p>
            <a:pPr marL="0" indent="0">
              <a:buFont typeface="Wingdings 2" pitchFamily="18" charset="2"/>
              <a:buNone/>
            </a:pPr>
            <a:endParaRPr lang="en-US" sz="1800" dirty="0"/>
          </a:p>
          <a:p>
            <a:pPr marL="0" indent="0">
              <a:buFont typeface="Wingdings 2" pitchFamily="18" charset="2"/>
              <a:buNone/>
            </a:pPr>
            <a:endParaRPr lang="en-US" sz="1800" dirty="0"/>
          </a:p>
          <a:p>
            <a:pPr marL="0" indent="0">
              <a:buFont typeface="Wingdings 2" pitchFamily="18" charset="2"/>
              <a:buNone/>
            </a:pP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478" y="2076139"/>
            <a:ext cx="6501539" cy="326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13478" y="5201453"/>
            <a:ext cx="7353038" cy="954107"/>
          </a:xfrm>
          <a:prstGeom prst="rect">
            <a:avLst/>
          </a:prstGeom>
        </p:spPr>
        <p:txBody>
          <a:bodyPr wrap="square">
            <a:spAutoFit/>
          </a:bodyPr>
          <a:lstStyle/>
          <a:p>
            <a:pPr>
              <a:lnSpc>
                <a:spcPct val="150000"/>
              </a:lnSpc>
            </a:pPr>
            <a:r>
              <a:rPr lang="en-US" sz="1600" b="1" dirty="0">
                <a:solidFill>
                  <a:srgbClr val="000080"/>
                </a:solidFill>
                <a:latin typeface="Georgia" panose="02040502050405020303" pitchFamily="18" charset="0"/>
                <a:ea typeface="Times New Roman"/>
              </a:rPr>
              <a:t>RPR LATE SUBMISSIONS </a:t>
            </a:r>
            <a:endParaRPr lang="en-US" sz="1600" dirty="0">
              <a:latin typeface="Georgia" panose="02040502050405020303" pitchFamily="18" charset="0"/>
              <a:ea typeface="Times New Roman"/>
            </a:endParaRPr>
          </a:p>
          <a:p>
            <a:r>
              <a:rPr lang="en-US" sz="1600" dirty="0">
                <a:latin typeface="Georgia" panose="02040502050405020303" pitchFamily="18" charset="0"/>
                <a:ea typeface="Times New Roman"/>
              </a:rPr>
              <a:t>Late submissions are information from a previous quarter that was missed during the regular submission period. </a:t>
            </a:r>
            <a:endParaRPr lang="en-US" sz="1600" dirty="0">
              <a:latin typeface="Georgia" panose="02040502050405020303" pitchFamily="18" charset="0"/>
            </a:endParaRPr>
          </a:p>
        </p:txBody>
      </p:sp>
      <p:sp>
        <p:nvSpPr>
          <p:cNvPr id="7" name="TextBox 6"/>
          <p:cNvSpPr txBox="1"/>
          <p:nvPr/>
        </p:nvSpPr>
        <p:spPr>
          <a:xfrm>
            <a:off x="813816" y="2688336"/>
            <a:ext cx="1399662" cy="261610"/>
          </a:xfrm>
          <a:prstGeom prst="rect">
            <a:avLst/>
          </a:prstGeom>
          <a:noFill/>
        </p:spPr>
        <p:txBody>
          <a:bodyPr wrap="square" rtlCol="0">
            <a:spAutoFit/>
          </a:bodyPr>
          <a:lstStyle/>
          <a:p>
            <a:r>
              <a:rPr lang="en-US" sz="1100" dirty="0"/>
              <a:t>Figure 12</a:t>
            </a:r>
          </a:p>
        </p:txBody>
      </p:sp>
      <p:sp>
        <p:nvSpPr>
          <p:cNvPr id="8" name="TextBox 7"/>
          <p:cNvSpPr txBox="1"/>
          <p:nvPr/>
        </p:nvSpPr>
        <p:spPr>
          <a:xfrm>
            <a:off x="7479792" y="2157985"/>
            <a:ext cx="603504" cy="230832"/>
          </a:xfrm>
          <a:prstGeom prst="rect">
            <a:avLst/>
          </a:prstGeom>
          <a:solidFill>
            <a:schemeClr val="bg1"/>
          </a:solidFill>
        </p:spPr>
        <p:txBody>
          <a:bodyPr wrap="square" rtlCol="0">
            <a:spAutoFit/>
          </a:bodyPr>
          <a:lstStyle/>
          <a:p>
            <a:r>
              <a:rPr lang="en-US" sz="900" dirty="0"/>
              <a:t>2024-25</a:t>
            </a:r>
          </a:p>
        </p:txBody>
      </p:sp>
    </p:spTree>
    <p:extLst>
      <p:ext uri="{BB962C8B-B14F-4D97-AF65-F5344CB8AC3E}">
        <p14:creationId xmlns:p14="http://schemas.microsoft.com/office/powerpoint/2010/main" val="428727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dirty="0"/>
          </a:p>
        </p:txBody>
      </p:sp>
      <p:sp>
        <p:nvSpPr>
          <p:cNvPr id="4" name="Rectangle 3"/>
          <p:cNvSpPr/>
          <p:nvPr/>
        </p:nvSpPr>
        <p:spPr>
          <a:xfrm>
            <a:off x="304801" y="381000"/>
            <a:ext cx="2743199" cy="369332"/>
          </a:xfrm>
          <a:prstGeom prst="rect">
            <a:avLst/>
          </a:prstGeom>
        </p:spPr>
        <p:txBody>
          <a:bodyPr wrap="square">
            <a:spAutoFit/>
          </a:bodyPr>
          <a:lstStyle/>
          <a:p>
            <a:r>
              <a:rPr lang="en-US" b="1" dirty="0"/>
              <a:t> </a:t>
            </a:r>
            <a:r>
              <a:rPr lang="en-US" sz="1600" b="1" dirty="0">
                <a:latin typeface="Georgia" panose="02040502050405020303" pitchFamily="18" charset="0"/>
              </a:rPr>
              <a:t>Figure 2: Main Menu</a:t>
            </a:r>
            <a:endParaRPr lang="en-US" sz="1600" dirty="0">
              <a:latin typeface="Georgia" panose="02040502050405020303"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80999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1" y="2438400"/>
            <a:ext cx="3505199" cy="338554"/>
          </a:xfrm>
          <a:prstGeom prst="rect">
            <a:avLst/>
          </a:prstGeom>
        </p:spPr>
        <p:txBody>
          <a:bodyPr wrap="square">
            <a:spAutoFit/>
          </a:bodyPr>
          <a:lstStyle/>
          <a:p>
            <a:r>
              <a:rPr lang="en-US" sz="1600" b="1" dirty="0">
                <a:latin typeface="Georgia" panose="02040502050405020303" pitchFamily="18" charset="0"/>
              </a:rPr>
              <a:t>Export Data to Excel</a:t>
            </a:r>
            <a:endParaRPr lang="en-US" sz="1600" dirty="0">
              <a:latin typeface="Georgia" panose="02040502050405020303" pitchFamily="18" charset="0"/>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77" y="2776954"/>
            <a:ext cx="9625105" cy="147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04801" y="4343400"/>
            <a:ext cx="6857999" cy="1905000"/>
          </a:xfrm>
          <a:prstGeom prst="rect">
            <a:avLst/>
          </a:prstGeom>
          <a:noFill/>
          <a:ln>
            <a:noFill/>
          </a:ln>
        </p:spPr>
      </p:pic>
      <p:sp>
        <p:nvSpPr>
          <p:cNvPr id="9" name="TextBox 8"/>
          <p:cNvSpPr txBox="1"/>
          <p:nvPr/>
        </p:nvSpPr>
        <p:spPr>
          <a:xfrm>
            <a:off x="1092632" y="5215180"/>
            <a:ext cx="1216615" cy="246221"/>
          </a:xfrm>
          <a:prstGeom prst="rect">
            <a:avLst/>
          </a:prstGeom>
          <a:solidFill>
            <a:schemeClr val="bg1"/>
          </a:solidFill>
        </p:spPr>
        <p:txBody>
          <a:bodyPr wrap="square" rtlCol="0">
            <a:spAutoFit/>
          </a:bodyPr>
          <a:lstStyle/>
          <a:p>
            <a:r>
              <a:rPr lang="en-US" sz="1000" dirty="0"/>
              <a:t>2025-26</a:t>
            </a:r>
          </a:p>
        </p:txBody>
      </p:sp>
    </p:spTree>
    <p:extLst>
      <p:ext uri="{BB962C8B-B14F-4D97-AF65-F5344CB8AC3E}">
        <p14:creationId xmlns:p14="http://schemas.microsoft.com/office/powerpoint/2010/main" val="324713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23</a:t>
            </a:fld>
            <a:endParaRPr lang="en-US" dirty="0"/>
          </a:p>
        </p:txBody>
      </p:sp>
      <p:sp>
        <p:nvSpPr>
          <p:cNvPr id="4" name="Content Placeholder 4"/>
          <p:cNvSpPr txBox="1">
            <a:spLocks/>
          </p:cNvSpPr>
          <p:nvPr/>
        </p:nvSpPr>
        <p:spPr>
          <a:xfrm>
            <a:off x="592783" y="441435"/>
            <a:ext cx="10147542" cy="5108028"/>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t>Invoicing Procedures</a:t>
            </a:r>
            <a:endParaRPr lang="en-US" dirty="0"/>
          </a:p>
          <a:p>
            <a:pPr marL="0" indent="0">
              <a:buFont typeface="Wingdings 2" pitchFamily="18" charset="2"/>
              <a:buNone/>
            </a:pPr>
            <a:r>
              <a:rPr lang="en-US" dirty="0"/>
              <a:t>All information must be entered by the announced deadline (see page 4 for “Deadline for facilities to enter student data”) for the current quarter.   A report can be generated for invoicing purposes. </a:t>
            </a:r>
            <a:r>
              <a:rPr lang="en-US" b="1" u="sng" dirty="0">
                <a:highlight>
                  <a:srgbClr val="FFFF00"/>
                </a:highlight>
              </a:rPr>
              <a:t>The facility is responsible for providing the school district with invoice summarizing the total cost using the current rate per day (Currently $60) for students with disabilities and without disabilities</a:t>
            </a:r>
            <a:r>
              <a:rPr lang="en-US" b="1" dirty="0">
                <a:highlight>
                  <a:srgbClr val="FFFF00"/>
                </a:highlight>
              </a:rPr>
              <a:t>. </a:t>
            </a:r>
            <a:r>
              <a:rPr lang="en-US" dirty="0"/>
              <a:t>The export to excel option on the main menu copies data from system. This data can be used to assist with the creation of an invoice.</a:t>
            </a:r>
          </a:p>
          <a:p>
            <a:pPr marL="0" indent="0">
              <a:buFont typeface="Wingdings 2" pitchFamily="18" charset="2"/>
              <a:buNone/>
            </a:pPr>
            <a:r>
              <a:rPr lang="en-US" dirty="0"/>
              <a:t> </a:t>
            </a:r>
          </a:p>
          <a:p>
            <a:pPr marL="0" indent="0">
              <a:buFont typeface="Wingdings 2" pitchFamily="18" charset="2"/>
              <a:buNone/>
            </a:pPr>
            <a:r>
              <a:rPr lang="en-US" dirty="0"/>
              <a:t>If you have any problems please contact the ADE Special Education Unit, Finance office for assistance. Mikki Eubank 501-682-4293 or </a:t>
            </a:r>
            <a:r>
              <a:rPr lang="en-US" u="sng" dirty="0">
                <a:solidFill>
                  <a:srgbClr val="0070C0"/>
                </a:solidFill>
              </a:rPr>
              <a:t>mikki.eubank@ade.arkansas.gov</a:t>
            </a:r>
            <a:r>
              <a:rPr lang="en-US" u="sng" dirty="0"/>
              <a:t>.</a:t>
            </a:r>
          </a:p>
          <a:p>
            <a:pPr marL="0" indent="0">
              <a:buFont typeface="Wingdings 2" pitchFamily="18" charset="2"/>
              <a:buNone/>
            </a:pPr>
            <a:endParaRPr lang="en-US" dirty="0"/>
          </a:p>
          <a:p>
            <a:pPr marL="0" indent="0">
              <a:buFont typeface="Wingdings 2" pitchFamily="18" charset="2"/>
              <a:buNone/>
            </a:pPr>
            <a:r>
              <a:rPr lang="en-US" dirty="0"/>
              <a:t> </a:t>
            </a:r>
          </a:p>
          <a:p>
            <a:endParaRPr lang="en-US" dirty="0"/>
          </a:p>
        </p:txBody>
      </p:sp>
    </p:spTree>
    <p:extLst>
      <p:ext uri="{BB962C8B-B14F-4D97-AF65-F5344CB8AC3E}">
        <p14:creationId xmlns:p14="http://schemas.microsoft.com/office/powerpoint/2010/main" val="263898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70179257"/>
              </p:ext>
            </p:extLst>
          </p:nvPr>
        </p:nvGraphicFramePr>
        <p:xfrm>
          <a:off x="8400422" y="451513"/>
          <a:ext cx="3269802" cy="6035040"/>
        </p:xfrm>
        <a:graphic>
          <a:graphicData uri="http://schemas.openxmlformats.org/drawingml/2006/table">
            <a:tbl>
              <a:tblPr firstRow="1" bandRow="1">
                <a:tableStyleId>{5C22544A-7EE6-4342-B048-85BDC9FD1C3A}</a:tableStyleId>
              </a:tblPr>
              <a:tblGrid>
                <a:gridCol w="1611418">
                  <a:extLst>
                    <a:ext uri="{9D8B030D-6E8A-4147-A177-3AD203B41FA5}">
                      <a16:colId xmlns:a16="http://schemas.microsoft.com/office/drawing/2014/main" val="3139278342"/>
                    </a:ext>
                  </a:extLst>
                </a:gridCol>
                <a:gridCol w="1658384">
                  <a:extLst>
                    <a:ext uri="{9D8B030D-6E8A-4147-A177-3AD203B41FA5}">
                      <a16:colId xmlns:a16="http://schemas.microsoft.com/office/drawing/2014/main" val="3698866372"/>
                    </a:ext>
                  </a:extLst>
                </a:gridCol>
              </a:tblGrid>
              <a:tr h="631588">
                <a:tc>
                  <a:txBody>
                    <a:bodyPr/>
                    <a:lstStyle/>
                    <a:p>
                      <a:pPr algn="ctr"/>
                      <a:r>
                        <a:rPr lang="en-US" dirty="0"/>
                        <a:t>LEA#</a:t>
                      </a:r>
                    </a:p>
                  </a:txBody>
                  <a:tcPr/>
                </a:tc>
                <a:tc>
                  <a:txBody>
                    <a:bodyPr/>
                    <a:lstStyle/>
                    <a:p>
                      <a:pPr algn="ctr"/>
                      <a:r>
                        <a:rPr lang="en-US" dirty="0"/>
                        <a:t>School District</a:t>
                      </a:r>
                    </a:p>
                  </a:txBody>
                  <a:tcPr/>
                </a:tc>
                <a:extLst>
                  <a:ext uri="{0D108BD9-81ED-4DB2-BD59-A6C34878D82A}">
                    <a16:rowId xmlns:a16="http://schemas.microsoft.com/office/drawing/2014/main" val="1821301907"/>
                  </a:ext>
                </a:extLst>
              </a:tr>
              <a:tr h="300756">
                <a:tc>
                  <a:txBody>
                    <a:bodyPr/>
                    <a:lstStyle/>
                    <a:p>
                      <a:pPr algn="ctr"/>
                      <a:r>
                        <a:rPr lang="en-US" sz="1400" b="1" dirty="0"/>
                        <a:t>0203</a:t>
                      </a:r>
                    </a:p>
                  </a:txBody>
                  <a:tcPr/>
                </a:tc>
                <a:tc>
                  <a:txBody>
                    <a:bodyPr/>
                    <a:lstStyle/>
                    <a:p>
                      <a:pPr algn="l"/>
                      <a:r>
                        <a:rPr lang="en-US" sz="1400" b="1" dirty="0"/>
                        <a:t>Hamburg</a:t>
                      </a:r>
                    </a:p>
                  </a:txBody>
                  <a:tcPr/>
                </a:tc>
                <a:extLst>
                  <a:ext uri="{0D108BD9-81ED-4DB2-BD59-A6C34878D82A}">
                    <a16:rowId xmlns:a16="http://schemas.microsoft.com/office/drawing/2014/main" val="389998838"/>
                  </a:ext>
                </a:extLst>
              </a:tr>
              <a:tr h="511286">
                <a:tc>
                  <a:txBody>
                    <a:bodyPr/>
                    <a:lstStyle/>
                    <a:p>
                      <a:pPr algn="ctr"/>
                      <a:r>
                        <a:rPr lang="en-US" sz="1400" b="1" dirty="0"/>
                        <a:t>1602</a:t>
                      </a:r>
                    </a:p>
                  </a:txBody>
                  <a:tcPr/>
                </a:tc>
                <a:tc>
                  <a:txBody>
                    <a:bodyPr/>
                    <a:lstStyle/>
                    <a:p>
                      <a:pPr algn="l"/>
                      <a:r>
                        <a:rPr lang="en-US" sz="1400" b="1" dirty="0"/>
                        <a:t>Westside Cons.</a:t>
                      </a:r>
                    </a:p>
                    <a:p>
                      <a:pPr algn="l"/>
                      <a:r>
                        <a:rPr lang="en-US" sz="1400" b="1" dirty="0"/>
                        <a:t>(Jonesboro)</a:t>
                      </a:r>
                    </a:p>
                  </a:txBody>
                  <a:tcPr/>
                </a:tc>
                <a:extLst>
                  <a:ext uri="{0D108BD9-81ED-4DB2-BD59-A6C34878D82A}">
                    <a16:rowId xmlns:a16="http://schemas.microsoft.com/office/drawing/2014/main" val="2903490379"/>
                  </a:ext>
                </a:extLst>
              </a:tr>
              <a:tr h="300756">
                <a:tc>
                  <a:txBody>
                    <a:bodyPr/>
                    <a:lstStyle/>
                    <a:p>
                      <a:pPr algn="ctr"/>
                      <a:r>
                        <a:rPr lang="en-US" sz="1400" b="1" dirty="0"/>
                        <a:t>1611</a:t>
                      </a:r>
                    </a:p>
                  </a:txBody>
                  <a:tcPr/>
                </a:tc>
                <a:tc>
                  <a:txBody>
                    <a:bodyPr/>
                    <a:lstStyle/>
                    <a:p>
                      <a:pPr algn="l"/>
                      <a:r>
                        <a:rPr lang="en-US" sz="1400" b="1" dirty="0"/>
                        <a:t>Nettleton</a:t>
                      </a:r>
                    </a:p>
                  </a:txBody>
                  <a:tcPr/>
                </a:tc>
                <a:extLst>
                  <a:ext uri="{0D108BD9-81ED-4DB2-BD59-A6C34878D82A}">
                    <a16:rowId xmlns:a16="http://schemas.microsoft.com/office/drawing/2014/main" val="3866990123"/>
                  </a:ext>
                </a:extLst>
              </a:tr>
              <a:tr h="300756">
                <a:tc>
                  <a:txBody>
                    <a:bodyPr/>
                    <a:lstStyle/>
                    <a:p>
                      <a:pPr algn="ctr"/>
                      <a:r>
                        <a:rPr lang="en-US" sz="1400" b="1" dirty="0"/>
                        <a:t>1803</a:t>
                      </a:r>
                    </a:p>
                  </a:txBody>
                  <a:tcPr/>
                </a:tc>
                <a:tc>
                  <a:txBody>
                    <a:bodyPr/>
                    <a:lstStyle/>
                    <a:p>
                      <a:pPr algn="l"/>
                      <a:r>
                        <a:rPr lang="en-US" sz="1400" b="1" dirty="0"/>
                        <a:t>West Memphis</a:t>
                      </a:r>
                    </a:p>
                  </a:txBody>
                  <a:tcPr/>
                </a:tc>
                <a:extLst>
                  <a:ext uri="{0D108BD9-81ED-4DB2-BD59-A6C34878D82A}">
                    <a16:rowId xmlns:a16="http://schemas.microsoft.com/office/drawing/2014/main" val="4285421848"/>
                  </a:ext>
                </a:extLst>
              </a:tr>
              <a:tr h="300756">
                <a:tc>
                  <a:txBody>
                    <a:bodyPr/>
                    <a:lstStyle/>
                    <a:p>
                      <a:pPr algn="ctr"/>
                      <a:r>
                        <a:rPr lang="en-US" sz="1400" b="1" dirty="0"/>
                        <a:t>2002</a:t>
                      </a:r>
                    </a:p>
                  </a:txBody>
                  <a:tcPr/>
                </a:tc>
                <a:tc>
                  <a:txBody>
                    <a:bodyPr/>
                    <a:lstStyle/>
                    <a:p>
                      <a:pPr algn="l"/>
                      <a:r>
                        <a:rPr lang="en-US" sz="1400" b="1" dirty="0"/>
                        <a:t>Fordyce</a:t>
                      </a:r>
                    </a:p>
                  </a:txBody>
                  <a:tcPr/>
                </a:tc>
                <a:extLst>
                  <a:ext uri="{0D108BD9-81ED-4DB2-BD59-A6C34878D82A}">
                    <a16:rowId xmlns:a16="http://schemas.microsoft.com/office/drawing/2014/main" val="1540707129"/>
                  </a:ext>
                </a:extLst>
              </a:tr>
              <a:tr h="300756">
                <a:tc>
                  <a:txBody>
                    <a:bodyPr/>
                    <a:lstStyle/>
                    <a:p>
                      <a:pPr algn="ctr"/>
                      <a:r>
                        <a:rPr lang="en-US" sz="1400" b="1" dirty="0"/>
                        <a:t>2203</a:t>
                      </a:r>
                    </a:p>
                  </a:txBody>
                  <a:tcPr/>
                </a:tc>
                <a:tc>
                  <a:txBody>
                    <a:bodyPr/>
                    <a:lstStyle/>
                    <a:p>
                      <a:pPr algn="l"/>
                      <a:r>
                        <a:rPr lang="en-US" sz="1400" b="1" dirty="0"/>
                        <a:t>Monticello</a:t>
                      </a:r>
                    </a:p>
                  </a:txBody>
                  <a:tcPr/>
                </a:tc>
                <a:extLst>
                  <a:ext uri="{0D108BD9-81ED-4DB2-BD59-A6C34878D82A}">
                    <a16:rowId xmlns:a16="http://schemas.microsoft.com/office/drawing/2014/main" val="2660099"/>
                  </a:ext>
                </a:extLst>
              </a:tr>
              <a:tr h="300756">
                <a:tc>
                  <a:txBody>
                    <a:bodyPr/>
                    <a:lstStyle/>
                    <a:p>
                      <a:pPr algn="ctr"/>
                      <a:r>
                        <a:rPr lang="en-US" sz="1400" b="1" dirty="0"/>
                        <a:t>2301</a:t>
                      </a:r>
                    </a:p>
                  </a:txBody>
                  <a:tcPr/>
                </a:tc>
                <a:tc>
                  <a:txBody>
                    <a:bodyPr/>
                    <a:lstStyle/>
                    <a:p>
                      <a:pPr algn="l"/>
                      <a:r>
                        <a:rPr lang="en-US" sz="1400" b="1" dirty="0"/>
                        <a:t>Conway</a:t>
                      </a:r>
                    </a:p>
                  </a:txBody>
                  <a:tcPr/>
                </a:tc>
                <a:extLst>
                  <a:ext uri="{0D108BD9-81ED-4DB2-BD59-A6C34878D82A}">
                    <a16:rowId xmlns:a16="http://schemas.microsoft.com/office/drawing/2014/main" val="3866269718"/>
                  </a:ext>
                </a:extLst>
              </a:tr>
              <a:tr h="300756">
                <a:tc>
                  <a:txBody>
                    <a:bodyPr/>
                    <a:lstStyle/>
                    <a:p>
                      <a:pPr algn="ctr"/>
                      <a:r>
                        <a:rPr lang="en-US" sz="1400" b="1" dirty="0"/>
                        <a:t>2603</a:t>
                      </a:r>
                    </a:p>
                  </a:txBody>
                  <a:tcPr/>
                </a:tc>
                <a:tc>
                  <a:txBody>
                    <a:bodyPr/>
                    <a:lstStyle/>
                    <a:p>
                      <a:pPr algn="l"/>
                      <a:r>
                        <a:rPr lang="en-US" sz="1400" b="1" dirty="0"/>
                        <a:t>Hot Springs</a:t>
                      </a:r>
                    </a:p>
                  </a:txBody>
                  <a:tcPr/>
                </a:tc>
                <a:extLst>
                  <a:ext uri="{0D108BD9-81ED-4DB2-BD59-A6C34878D82A}">
                    <a16:rowId xmlns:a16="http://schemas.microsoft.com/office/drawing/2014/main" val="33766918"/>
                  </a:ext>
                </a:extLst>
              </a:tr>
              <a:tr h="300756">
                <a:tc>
                  <a:txBody>
                    <a:bodyPr/>
                    <a:lstStyle/>
                    <a:p>
                      <a:pPr algn="ctr"/>
                      <a:r>
                        <a:rPr lang="en-US" sz="1400" b="1" dirty="0"/>
                        <a:t>4605</a:t>
                      </a:r>
                    </a:p>
                  </a:txBody>
                  <a:tcPr/>
                </a:tc>
                <a:tc>
                  <a:txBody>
                    <a:bodyPr/>
                    <a:lstStyle/>
                    <a:p>
                      <a:pPr algn="l"/>
                      <a:r>
                        <a:rPr lang="en-US" sz="1400" b="1" dirty="0"/>
                        <a:t>Texarkana</a:t>
                      </a:r>
                    </a:p>
                  </a:txBody>
                  <a:tcPr/>
                </a:tc>
                <a:extLst>
                  <a:ext uri="{0D108BD9-81ED-4DB2-BD59-A6C34878D82A}">
                    <a16:rowId xmlns:a16="http://schemas.microsoft.com/office/drawing/2014/main" val="1050626939"/>
                  </a:ext>
                </a:extLst>
              </a:tr>
              <a:tr h="300756">
                <a:tc>
                  <a:txBody>
                    <a:bodyPr/>
                    <a:lstStyle/>
                    <a:p>
                      <a:pPr algn="ctr"/>
                      <a:r>
                        <a:rPr lang="en-US" sz="1400" b="1" dirty="0"/>
                        <a:t>6001</a:t>
                      </a:r>
                    </a:p>
                  </a:txBody>
                  <a:tcPr/>
                </a:tc>
                <a:tc>
                  <a:txBody>
                    <a:bodyPr/>
                    <a:lstStyle/>
                    <a:p>
                      <a:pPr algn="l"/>
                      <a:r>
                        <a:rPr lang="en-US" sz="1400" b="1" dirty="0"/>
                        <a:t>Little Rock</a:t>
                      </a:r>
                    </a:p>
                  </a:txBody>
                  <a:tcPr/>
                </a:tc>
                <a:extLst>
                  <a:ext uri="{0D108BD9-81ED-4DB2-BD59-A6C34878D82A}">
                    <a16:rowId xmlns:a16="http://schemas.microsoft.com/office/drawing/2014/main" val="3851897160"/>
                  </a:ext>
                </a:extLst>
              </a:tr>
              <a:tr h="300756">
                <a:tc>
                  <a:txBody>
                    <a:bodyPr/>
                    <a:lstStyle/>
                    <a:p>
                      <a:pPr algn="ctr"/>
                      <a:r>
                        <a:rPr lang="en-US" sz="1400" b="1" dirty="0"/>
                        <a:t>6003</a:t>
                      </a:r>
                    </a:p>
                  </a:txBody>
                  <a:tcPr/>
                </a:tc>
                <a:tc>
                  <a:txBody>
                    <a:bodyPr/>
                    <a:lstStyle/>
                    <a:p>
                      <a:pPr algn="l"/>
                      <a:r>
                        <a:rPr lang="en-US" sz="1400" b="1" dirty="0"/>
                        <a:t>Pulaski County</a:t>
                      </a:r>
                    </a:p>
                  </a:txBody>
                  <a:tcPr/>
                </a:tc>
                <a:extLst>
                  <a:ext uri="{0D108BD9-81ED-4DB2-BD59-A6C34878D82A}">
                    <a16:rowId xmlns:a16="http://schemas.microsoft.com/office/drawing/2014/main" val="837721206"/>
                  </a:ext>
                </a:extLst>
              </a:tr>
              <a:tr h="300756">
                <a:tc>
                  <a:txBody>
                    <a:bodyPr/>
                    <a:lstStyle/>
                    <a:p>
                      <a:pPr algn="ctr"/>
                      <a:r>
                        <a:rPr lang="en-US" sz="1400" b="1" dirty="0"/>
                        <a:t>6201</a:t>
                      </a:r>
                    </a:p>
                  </a:txBody>
                  <a:tcPr/>
                </a:tc>
                <a:tc>
                  <a:txBody>
                    <a:bodyPr/>
                    <a:lstStyle/>
                    <a:p>
                      <a:pPr algn="l"/>
                      <a:r>
                        <a:rPr lang="en-US" sz="1400" b="1" dirty="0"/>
                        <a:t>Forrest City</a:t>
                      </a:r>
                    </a:p>
                  </a:txBody>
                  <a:tcPr/>
                </a:tc>
                <a:extLst>
                  <a:ext uri="{0D108BD9-81ED-4DB2-BD59-A6C34878D82A}">
                    <a16:rowId xmlns:a16="http://schemas.microsoft.com/office/drawing/2014/main" val="3433232602"/>
                  </a:ext>
                </a:extLst>
              </a:tr>
              <a:tr h="300756">
                <a:tc>
                  <a:txBody>
                    <a:bodyPr/>
                    <a:lstStyle/>
                    <a:p>
                      <a:pPr algn="ctr"/>
                      <a:r>
                        <a:rPr lang="en-US" sz="1400" b="1" dirty="0"/>
                        <a:t>6303</a:t>
                      </a:r>
                    </a:p>
                  </a:txBody>
                  <a:tcPr/>
                </a:tc>
                <a:tc>
                  <a:txBody>
                    <a:bodyPr/>
                    <a:lstStyle/>
                    <a:p>
                      <a:pPr algn="l"/>
                      <a:r>
                        <a:rPr lang="en-US" sz="1400" b="1" dirty="0"/>
                        <a:t>Bryant</a:t>
                      </a:r>
                    </a:p>
                  </a:txBody>
                  <a:tcPr/>
                </a:tc>
                <a:extLst>
                  <a:ext uri="{0D108BD9-81ED-4DB2-BD59-A6C34878D82A}">
                    <a16:rowId xmlns:a16="http://schemas.microsoft.com/office/drawing/2014/main" val="3742566014"/>
                  </a:ext>
                </a:extLst>
              </a:tr>
              <a:tr h="300756">
                <a:tc>
                  <a:txBody>
                    <a:bodyPr/>
                    <a:lstStyle/>
                    <a:p>
                      <a:pPr algn="ctr"/>
                      <a:r>
                        <a:rPr lang="en-US" sz="1400" b="1" dirty="0"/>
                        <a:t>6601</a:t>
                      </a:r>
                    </a:p>
                  </a:txBody>
                  <a:tcPr/>
                </a:tc>
                <a:tc>
                  <a:txBody>
                    <a:bodyPr/>
                    <a:lstStyle/>
                    <a:p>
                      <a:pPr algn="l"/>
                      <a:r>
                        <a:rPr lang="en-US" sz="1400" b="1" dirty="0"/>
                        <a:t>Fort Smith</a:t>
                      </a:r>
                    </a:p>
                  </a:txBody>
                  <a:tcPr/>
                </a:tc>
                <a:extLst>
                  <a:ext uri="{0D108BD9-81ED-4DB2-BD59-A6C34878D82A}">
                    <a16:rowId xmlns:a16="http://schemas.microsoft.com/office/drawing/2014/main" val="1600895327"/>
                  </a:ext>
                </a:extLst>
              </a:tr>
              <a:tr h="300756">
                <a:tc>
                  <a:txBody>
                    <a:bodyPr/>
                    <a:lstStyle/>
                    <a:p>
                      <a:pPr algn="ctr"/>
                      <a:r>
                        <a:rPr lang="en-US" sz="1400" b="1" dirty="0"/>
                        <a:t>7203</a:t>
                      </a:r>
                    </a:p>
                  </a:txBody>
                  <a:tcPr/>
                </a:tc>
                <a:tc>
                  <a:txBody>
                    <a:bodyPr/>
                    <a:lstStyle/>
                    <a:p>
                      <a:pPr algn="l"/>
                      <a:r>
                        <a:rPr lang="en-US" sz="1400" b="1" dirty="0"/>
                        <a:t>Fayetteville</a:t>
                      </a:r>
                    </a:p>
                  </a:txBody>
                  <a:tcPr/>
                </a:tc>
                <a:extLst>
                  <a:ext uri="{0D108BD9-81ED-4DB2-BD59-A6C34878D82A}">
                    <a16:rowId xmlns:a16="http://schemas.microsoft.com/office/drawing/2014/main" val="1728005737"/>
                  </a:ext>
                </a:extLst>
              </a:tr>
              <a:tr h="300756">
                <a:tc>
                  <a:txBody>
                    <a:bodyPr/>
                    <a:lstStyle/>
                    <a:p>
                      <a:pPr algn="ctr"/>
                      <a:r>
                        <a:rPr lang="en-US" sz="1400" b="1" dirty="0"/>
                        <a:t>7207</a:t>
                      </a:r>
                    </a:p>
                  </a:txBody>
                  <a:tcPr/>
                </a:tc>
                <a:tc>
                  <a:txBody>
                    <a:bodyPr/>
                    <a:lstStyle/>
                    <a:p>
                      <a:pPr algn="l"/>
                      <a:r>
                        <a:rPr lang="en-US" sz="1400" b="1" dirty="0"/>
                        <a:t>Springdale</a:t>
                      </a:r>
                    </a:p>
                  </a:txBody>
                  <a:tcPr/>
                </a:tc>
                <a:extLst>
                  <a:ext uri="{0D108BD9-81ED-4DB2-BD59-A6C34878D82A}">
                    <a16:rowId xmlns:a16="http://schemas.microsoft.com/office/drawing/2014/main" val="3008545848"/>
                  </a:ext>
                </a:extLst>
              </a:tr>
              <a:tr h="300756">
                <a:tc>
                  <a:txBody>
                    <a:bodyPr/>
                    <a:lstStyle/>
                    <a:p>
                      <a:pPr algn="ctr"/>
                      <a:r>
                        <a:rPr lang="en-US" sz="1400" b="1" dirty="0"/>
                        <a:t>7311</a:t>
                      </a:r>
                    </a:p>
                  </a:txBody>
                  <a:tcPr/>
                </a:tc>
                <a:tc>
                  <a:txBody>
                    <a:bodyPr/>
                    <a:lstStyle/>
                    <a:p>
                      <a:pPr algn="l"/>
                      <a:r>
                        <a:rPr lang="en-US" sz="1400" b="1" dirty="0"/>
                        <a:t>Searcy</a:t>
                      </a:r>
                    </a:p>
                  </a:txBody>
                  <a:tcPr/>
                </a:tc>
                <a:extLst>
                  <a:ext uri="{0D108BD9-81ED-4DB2-BD59-A6C34878D82A}">
                    <a16:rowId xmlns:a16="http://schemas.microsoft.com/office/drawing/2014/main" val="3861940782"/>
                  </a:ext>
                </a:extLst>
              </a:tr>
            </a:tbl>
          </a:graphicData>
        </a:graphic>
      </p:graphicFrame>
      <p:sp>
        <p:nvSpPr>
          <p:cNvPr id="5" name="Content Placeholder 4"/>
          <p:cNvSpPr txBox="1">
            <a:spLocks/>
          </p:cNvSpPr>
          <p:nvPr/>
        </p:nvSpPr>
        <p:spPr>
          <a:xfrm>
            <a:off x="390670" y="882869"/>
            <a:ext cx="4724400" cy="2123300"/>
          </a:xfrm>
          <a:prstGeom prst="rect">
            <a:avLst/>
          </a:prstGeom>
        </p:spPr>
        <p:txBody>
          <a:bodyPr>
            <a:normAutofit fontScale="2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6400" b="1" dirty="0">
                <a:latin typeface="Times New Roman" panose="02020603050405020304" pitchFamily="18" charset="0"/>
                <a:cs typeface="Times New Roman" panose="02020603050405020304" pitchFamily="18" charset="0"/>
              </a:rPr>
              <a:t>In-State Facilities</a:t>
            </a:r>
          </a:p>
          <a:p>
            <a:pPr marL="0" indent="0">
              <a:lnSpc>
                <a:spcPct val="120000"/>
              </a:lnSpc>
              <a:buFont typeface="Wingdings 2" pitchFamily="18" charset="2"/>
              <a:buNone/>
            </a:pPr>
            <a:r>
              <a:rPr lang="en-US" sz="6400" b="1" dirty="0">
                <a:latin typeface="Times New Roman" panose="02020603050405020304" pitchFamily="18" charset="0"/>
                <a:cs typeface="Times New Roman" panose="02020603050405020304" pitchFamily="18" charset="0"/>
              </a:rPr>
              <a:t>The school districts listed in the table have a facility within their jurisdiction. Residential reimbursement requests will be submitted online through the web-based Residential Placement Registry (RPR) by the facility.  These school district’s will use the MYSPED Residential Placement (RPA) to verify the request submitted by the facility in their jurisdiction.  During the verification process districts must contact the facilities if there are any billing discrepancies.</a:t>
            </a:r>
          </a:p>
          <a:p>
            <a:pPr marL="0" indent="0">
              <a:lnSpc>
                <a:spcPct val="170000"/>
              </a:lnSpc>
              <a:buFont typeface="Wingdings 2" pitchFamily="18" charset="2"/>
              <a:buNone/>
            </a:pPr>
            <a:endParaRPr lang="en-US" sz="6400" dirty="0">
              <a:latin typeface="Times New Roman" panose="02020603050405020304" pitchFamily="18" charset="0"/>
              <a:cs typeface="Times New Roman" panose="02020603050405020304" pitchFamily="18" charset="0"/>
            </a:endParaRPr>
          </a:p>
          <a:p>
            <a:pPr marL="0" indent="0">
              <a:lnSpc>
                <a:spcPct val="170000"/>
              </a:lnSpc>
              <a:buFont typeface="Wingdings 2" pitchFamily="18" charset="2"/>
              <a:buNone/>
            </a:pPr>
            <a:endParaRPr lang="en-US" sz="3300" dirty="0"/>
          </a:p>
        </p:txBody>
      </p:sp>
      <p:sp>
        <p:nvSpPr>
          <p:cNvPr id="6" name="Title 1"/>
          <p:cNvSpPr txBox="1">
            <a:spLocks/>
          </p:cNvSpPr>
          <p:nvPr/>
        </p:nvSpPr>
        <p:spPr>
          <a:xfrm>
            <a:off x="914400" y="274638"/>
            <a:ext cx="7772400" cy="487362"/>
          </a:xfrm>
          <a:prstGeom prst="rect">
            <a:avLst/>
          </a:prstGeom>
        </p:spPr>
        <p:txBody>
          <a:bodyP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000" b="1" dirty="0"/>
              <a:t>Reimbursement Requests In State/Out-of-State Facilities</a:t>
            </a:r>
          </a:p>
        </p:txBody>
      </p:sp>
      <p:sp>
        <p:nvSpPr>
          <p:cNvPr id="7" name="Rectangle 6"/>
          <p:cNvSpPr/>
          <p:nvPr/>
        </p:nvSpPr>
        <p:spPr>
          <a:xfrm>
            <a:off x="2535096" y="88286"/>
            <a:ext cx="6508006" cy="369332"/>
          </a:xfrm>
          <a:prstGeom prst="rect">
            <a:avLst/>
          </a:prstGeom>
        </p:spPr>
        <p:txBody>
          <a:bodyPr wrap="square">
            <a:spAutoFit/>
          </a:bodyPr>
          <a:lstStyle/>
          <a:p>
            <a:r>
              <a:rPr lang="en-US" b="1" dirty="0"/>
              <a:t>Reimbursement Requests In State/Out-of-State Facilities</a:t>
            </a:r>
            <a:endParaRPr lang="en-US" dirty="0"/>
          </a:p>
        </p:txBody>
      </p:sp>
      <p:sp>
        <p:nvSpPr>
          <p:cNvPr id="9" name="Rectangle 8"/>
          <p:cNvSpPr/>
          <p:nvPr/>
        </p:nvSpPr>
        <p:spPr>
          <a:xfrm>
            <a:off x="390670" y="3922460"/>
            <a:ext cx="5991211" cy="2369880"/>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Out-Of-State Facilities</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School districts will be receiving bills from the Out-Of-State facility.  All out-of-state residential reimbursement requests must be submitted online through the MYSPED Residential Placement Out-of-State (RPA) by the district from which the student resides. Districts can request reimbursement for disabled students only.</a:t>
            </a:r>
          </a:p>
          <a:p>
            <a:endParaRPr lang="en-US" dirty="0">
              <a:latin typeface="Georgia" panose="02040502050405020303" pitchFamily="18" charset="0"/>
            </a:endParaRPr>
          </a:p>
          <a:p>
            <a:r>
              <a:rPr lang="en-US" dirty="0"/>
              <a:t> </a:t>
            </a:r>
            <a:r>
              <a:rPr lang="en-US" b="1" dirty="0"/>
              <a:t>*Note: The reimbursement rate will be $60 per day.</a:t>
            </a:r>
            <a:endParaRPr lang="en-US" dirty="0"/>
          </a:p>
        </p:txBody>
      </p:sp>
    </p:spTree>
    <p:extLst>
      <p:ext uri="{BB962C8B-B14F-4D97-AF65-F5344CB8AC3E}">
        <p14:creationId xmlns:p14="http://schemas.microsoft.com/office/powerpoint/2010/main" val="209442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77334" y="6170062"/>
            <a:ext cx="8885120" cy="377387"/>
          </a:xfrm>
        </p:spPr>
        <p:txBody>
          <a:bodyPr/>
          <a:lstStyle/>
          <a:p>
            <a:r>
              <a:rPr lang="en-US" sz="1800" b="1" i="0" u="none" strike="noStrike" dirty="0">
                <a:solidFill>
                  <a:srgbClr val="000000"/>
                </a:solidFill>
                <a:effectLst/>
                <a:highlight>
                  <a:srgbClr val="FFFF00"/>
                </a:highlight>
                <a:latin typeface="Calibri" panose="020F0502020204030204" pitchFamily="34" charset="0"/>
              </a:rPr>
              <a:t>Please </a:t>
            </a:r>
            <a:r>
              <a:rPr lang="en-US" sz="1800" b="1" i="0" u="sng" strike="noStrike" dirty="0">
                <a:solidFill>
                  <a:srgbClr val="000000"/>
                </a:solidFill>
                <a:effectLst/>
                <a:highlight>
                  <a:srgbClr val="FFFF00"/>
                </a:highlight>
                <a:latin typeface="Calibri" panose="020F0502020204030204" pitchFamily="34" charset="0"/>
              </a:rPr>
              <a:t>DOUBLE CHECK</a:t>
            </a:r>
            <a:r>
              <a:rPr lang="en-US" sz="1800" b="1" i="0" u="none" strike="noStrike" dirty="0">
                <a:solidFill>
                  <a:srgbClr val="000000"/>
                </a:solidFill>
                <a:effectLst/>
                <a:highlight>
                  <a:srgbClr val="FFFF00"/>
                </a:highlight>
                <a:latin typeface="Calibri" panose="020F0502020204030204" pitchFamily="34" charset="0"/>
              </a:rPr>
              <a:t> student information before entering into the RPA system</a:t>
            </a:r>
            <a:r>
              <a:rPr lang="en-US" sz="1800" b="1" i="0" u="none" strike="noStrike" dirty="0">
                <a:solidFill>
                  <a:srgbClr val="000000"/>
                </a:solidFill>
                <a:effectLst/>
                <a:latin typeface="Calibri" panose="020F0502020204030204" pitchFamily="34" charset="0"/>
              </a:rPr>
              <a:t>.</a:t>
            </a:r>
            <a:r>
              <a:rPr lang="en-US" dirty="0"/>
              <a:t> </a:t>
            </a:r>
          </a:p>
        </p:txBody>
      </p:sp>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
        <p:nvSpPr>
          <p:cNvPr id="4" name="Rectangle 3"/>
          <p:cNvSpPr/>
          <p:nvPr/>
        </p:nvSpPr>
        <p:spPr>
          <a:xfrm>
            <a:off x="255723" y="245943"/>
            <a:ext cx="12042182" cy="3339376"/>
          </a:xfrm>
          <a:prstGeom prst="rect">
            <a:avLst/>
          </a:prstGeom>
        </p:spPr>
        <p:txBody>
          <a:bodyPr wrap="square">
            <a:spAutoFit/>
          </a:bodyPr>
          <a:lstStyle/>
          <a:p>
            <a:r>
              <a:rPr lang="en-US" sz="1700" b="1" dirty="0">
                <a:solidFill>
                  <a:srgbClr val="0070C0"/>
                </a:solidFill>
              </a:rPr>
              <a:t>REQUESTING CURRENT QUARTER REIMBURSEMENTS</a:t>
            </a:r>
            <a:br>
              <a:rPr lang="en-US" sz="1700" b="1" dirty="0">
                <a:solidFill>
                  <a:srgbClr val="0070C0"/>
                </a:solidFill>
              </a:rPr>
            </a:br>
            <a:r>
              <a:rPr lang="en-US" sz="1700" b="1" dirty="0"/>
              <a:t>In-State facilities reimbursement requests must be submitted online through the web-based Residential Placement Registry (RPR) application by the facility for in-state. Out-of-state facilities must continue to submit detail student information to the responsible district for reimbursement request.</a:t>
            </a:r>
            <a:br>
              <a:rPr lang="en-US" sz="1700" b="1" dirty="0"/>
            </a:br>
            <a:br>
              <a:rPr lang="en-US" sz="1700" b="1" dirty="0"/>
            </a:br>
            <a:r>
              <a:rPr lang="en-US" b="1" dirty="0">
                <a:solidFill>
                  <a:srgbClr val="0070C0"/>
                </a:solidFill>
              </a:rPr>
              <a:t>Quarter Due Dates</a:t>
            </a:r>
            <a:br>
              <a:rPr lang="en-US" b="1" dirty="0">
                <a:solidFill>
                  <a:srgbClr val="0070C0"/>
                </a:solidFill>
              </a:rPr>
            </a:br>
            <a:r>
              <a:rPr lang="en-US" b="1" dirty="0"/>
              <a:t>The calendar shown in the table below indicates Quarter (Service) Begin and End dates, quarterly RPR data entry dates, and quarterly deadlines for the submission of requests and the “Superintendent’s Certification”.</a:t>
            </a:r>
          </a:p>
          <a:p>
            <a:endParaRPr lang="en-US" b="1" dirty="0"/>
          </a:p>
          <a:p>
            <a:br>
              <a:rPr lang="en-US" b="1" dirty="0"/>
            </a:br>
            <a:br>
              <a:rPr lang="en-US" b="1" dirty="0"/>
            </a:br>
            <a:endParaRPr lang="en-US" dirty="0"/>
          </a:p>
        </p:txBody>
      </p:sp>
      <p:sp>
        <p:nvSpPr>
          <p:cNvPr id="5" name="TextBox 4"/>
          <p:cNvSpPr txBox="1"/>
          <p:nvPr/>
        </p:nvSpPr>
        <p:spPr>
          <a:xfrm>
            <a:off x="1356102" y="2425485"/>
            <a:ext cx="8547315" cy="523220"/>
          </a:xfrm>
          <a:prstGeom prst="rect">
            <a:avLst/>
          </a:prstGeom>
          <a:solidFill>
            <a:srgbClr val="FFFF00"/>
          </a:solidFill>
        </p:spPr>
        <p:txBody>
          <a:bodyPr wrap="square" rtlCol="0">
            <a:spAutoFit/>
          </a:bodyPr>
          <a:lstStyle/>
          <a:p>
            <a:pPr algn="ctr"/>
            <a:r>
              <a:rPr lang="en-US" sz="1400" b="1" dirty="0"/>
              <a:t>** RPA Cycle - Days that the Residential Placement Application will be available for data entry.</a:t>
            </a:r>
          </a:p>
          <a:p>
            <a:pPr algn="ctr"/>
            <a:r>
              <a:rPr lang="en-US" sz="1400" b="1" dirty="0">
                <a:solidFill>
                  <a:srgbClr val="FF0000"/>
                </a:solidFill>
              </a:rPr>
              <a:t>NO ENTRIES FOR REIMBURSEMENT REQUESTS AFTER 5:30 P.M. ON THE RPA CYCLE CLOSE DATE</a:t>
            </a:r>
            <a:endParaRPr lang="en-US" sz="1400" dirty="0"/>
          </a:p>
        </p:txBody>
      </p:sp>
      <p:graphicFrame>
        <p:nvGraphicFramePr>
          <p:cNvPr id="6" name="Table 5">
            <a:extLst>
              <a:ext uri="{FF2B5EF4-FFF2-40B4-BE49-F238E27FC236}">
                <a16:creationId xmlns:a16="http://schemas.microsoft.com/office/drawing/2014/main" id="{78450DE9-775F-CF6F-C912-49FFC3FAAC93}"/>
              </a:ext>
            </a:extLst>
          </p:cNvPr>
          <p:cNvGraphicFramePr>
            <a:graphicFrameLocks noGrp="1"/>
          </p:cNvGraphicFramePr>
          <p:nvPr>
            <p:extLst>
              <p:ext uri="{D42A27DB-BD31-4B8C-83A1-F6EECF244321}">
                <p14:modId xmlns:p14="http://schemas.microsoft.com/office/powerpoint/2010/main" val="1088752828"/>
              </p:ext>
            </p:extLst>
          </p:nvPr>
        </p:nvGraphicFramePr>
        <p:xfrm>
          <a:off x="1089819" y="2997171"/>
          <a:ext cx="7772400" cy="3044190"/>
        </p:xfrm>
        <a:graphic>
          <a:graphicData uri="http://schemas.openxmlformats.org/drawingml/2006/table">
            <a:tbl>
              <a:tblPr/>
              <a:tblGrid>
                <a:gridCol w="789285">
                  <a:extLst>
                    <a:ext uri="{9D8B030D-6E8A-4147-A177-3AD203B41FA5}">
                      <a16:colId xmlns:a16="http://schemas.microsoft.com/office/drawing/2014/main" val="289021112"/>
                    </a:ext>
                  </a:extLst>
                </a:gridCol>
                <a:gridCol w="1052380">
                  <a:extLst>
                    <a:ext uri="{9D8B030D-6E8A-4147-A177-3AD203B41FA5}">
                      <a16:colId xmlns:a16="http://schemas.microsoft.com/office/drawing/2014/main" val="857708992"/>
                    </a:ext>
                  </a:extLst>
                </a:gridCol>
                <a:gridCol w="1293287">
                  <a:extLst>
                    <a:ext uri="{9D8B030D-6E8A-4147-A177-3AD203B41FA5}">
                      <a16:colId xmlns:a16="http://schemas.microsoft.com/office/drawing/2014/main" val="2522685148"/>
                    </a:ext>
                  </a:extLst>
                </a:gridCol>
                <a:gridCol w="675172">
                  <a:extLst>
                    <a:ext uri="{9D8B030D-6E8A-4147-A177-3AD203B41FA5}">
                      <a16:colId xmlns:a16="http://schemas.microsoft.com/office/drawing/2014/main" val="2765533633"/>
                    </a:ext>
                  </a:extLst>
                </a:gridCol>
                <a:gridCol w="1128456">
                  <a:extLst>
                    <a:ext uri="{9D8B030D-6E8A-4147-A177-3AD203B41FA5}">
                      <a16:colId xmlns:a16="http://schemas.microsoft.com/office/drawing/2014/main" val="2041991707"/>
                    </a:ext>
                  </a:extLst>
                </a:gridCol>
                <a:gridCol w="1473967">
                  <a:extLst>
                    <a:ext uri="{9D8B030D-6E8A-4147-A177-3AD203B41FA5}">
                      <a16:colId xmlns:a16="http://schemas.microsoft.com/office/drawing/2014/main" val="2965326746"/>
                    </a:ext>
                  </a:extLst>
                </a:gridCol>
                <a:gridCol w="1359853">
                  <a:extLst>
                    <a:ext uri="{9D8B030D-6E8A-4147-A177-3AD203B41FA5}">
                      <a16:colId xmlns:a16="http://schemas.microsoft.com/office/drawing/2014/main" val="1933684288"/>
                    </a:ext>
                  </a:extLst>
                </a:gridCol>
              </a:tblGrid>
              <a:tr h="1036195">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Quarter              (Service)         Begin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Quarter (Service)          End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Days in Quarter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FF0000"/>
                          </a:solidFill>
                          <a:effectLst/>
                          <a:latin typeface="Calibri" panose="020F0502020204030204" pitchFamily="34" charset="0"/>
                        </a:rPr>
                        <a:t>***RPA***  Cycle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FF0000"/>
                          </a:solidFill>
                          <a:effectLst/>
                          <a:latin typeface="Calibri" panose="020F0502020204030204" pitchFamily="34" charset="0"/>
                        </a:rPr>
                        <a:t>DEADLINE</a:t>
                      </a:r>
                      <a:r>
                        <a:rPr lang="en-US" sz="1400" b="1" i="0" u="none" strike="noStrike">
                          <a:solidFill>
                            <a:srgbClr val="000000"/>
                          </a:solidFill>
                          <a:effectLst/>
                          <a:latin typeface="Calibri" panose="020F0502020204030204" pitchFamily="34" charset="0"/>
                        </a:rPr>
                        <a:t>                     for Facilities/Districts to Enter Student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FF0000"/>
                          </a:solidFill>
                          <a:effectLst/>
                          <a:latin typeface="Calibri" panose="020F0502020204030204" pitchFamily="34" charset="0"/>
                        </a:rPr>
                        <a:t>DEADLINE</a:t>
                      </a:r>
                      <a:r>
                        <a:rPr lang="en-US" sz="1400" b="1" i="0" u="none" strike="noStrike">
                          <a:solidFill>
                            <a:srgbClr val="000000"/>
                          </a:solidFill>
                          <a:effectLst/>
                          <a:latin typeface="Calibri" panose="020F0502020204030204" pitchFamily="34" charset="0"/>
                        </a:rPr>
                        <a:t>                 for</a:t>
                      </a:r>
                      <a:r>
                        <a:rPr lang="en-US" sz="1400" b="1" i="0" u="none" strike="noStrike">
                          <a:solidFill>
                            <a:srgbClr val="FF0000"/>
                          </a:solidFill>
                          <a:effectLst/>
                          <a:latin typeface="Calibri" panose="020F0502020204030204" pitchFamily="34" charset="0"/>
                        </a:rPr>
                        <a:t> </a:t>
                      </a:r>
                      <a:r>
                        <a:rPr lang="en-US" sz="1400" b="1" i="0" u="none" strike="noStrike">
                          <a:solidFill>
                            <a:srgbClr val="000000"/>
                          </a:solidFill>
                          <a:effectLst/>
                          <a:latin typeface="Calibri" panose="020F0502020204030204" pitchFamily="34" charset="0"/>
                        </a:rPr>
                        <a:t> Superintendent Certification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783334"/>
                  </a:ext>
                </a:extLst>
              </a:tr>
              <a:tr h="414478">
                <a:tc>
                  <a:txBody>
                    <a:bodyPr/>
                    <a:lstStyle/>
                    <a:p>
                      <a:pPr algn="ctr" fontAlgn="ctr"/>
                      <a:r>
                        <a:rPr lang="en-US" sz="1400" b="1" i="0" u="none" strike="noStrike">
                          <a:solidFill>
                            <a:srgbClr val="000000"/>
                          </a:solidFill>
                          <a:effectLst/>
                          <a:latin typeface="Calibri" panose="020F0502020204030204" pitchFamily="34" charset="0"/>
                        </a:rPr>
                        <a:t>Quarter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August 11,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October 31,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FF0000"/>
                          </a:solidFill>
                          <a:effectLst/>
                          <a:latin typeface="Calibri" panose="020F0502020204030204" pitchFamily="34" charset="0"/>
                        </a:rPr>
                        <a:t>August 11 -   November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November 7,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November 14,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1601827"/>
                  </a:ext>
                </a:extLst>
              </a:tr>
              <a:tr h="414478">
                <a:tc>
                  <a:txBody>
                    <a:bodyPr/>
                    <a:lstStyle/>
                    <a:p>
                      <a:pPr algn="ctr" fontAlgn="ctr"/>
                      <a:r>
                        <a:rPr lang="en-US" sz="1400" b="1" i="0" u="none" strike="noStrike">
                          <a:solidFill>
                            <a:srgbClr val="000000"/>
                          </a:solidFill>
                          <a:effectLst/>
                          <a:latin typeface="Calibri" panose="020F0502020204030204" pitchFamily="34" charset="0"/>
                        </a:rPr>
                        <a:t>Quarter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November 3,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December 19,     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FF0000"/>
                          </a:solidFill>
                          <a:effectLst/>
                          <a:latin typeface="Calibri" panose="020F0502020204030204" pitchFamily="34" charset="0"/>
                        </a:rPr>
                        <a:t>November 3 -   January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January 5,                      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January 16,          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0731919"/>
                  </a:ext>
                </a:extLst>
              </a:tr>
              <a:tr h="414478">
                <a:tc>
                  <a:txBody>
                    <a:bodyPr/>
                    <a:lstStyle/>
                    <a:p>
                      <a:pPr algn="ctr" fontAlgn="b"/>
                      <a:r>
                        <a:rPr lang="en-US" sz="1400" b="1" i="0" u="none" strike="noStrike">
                          <a:solidFill>
                            <a:srgbClr val="000000"/>
                          </a:solidFill>
                          <a:effectLst/>
                          <a:latin typeface="Calibri" panose="020F0502020204030204" pitchFamily="34" charset="0"/>
                        </a:rPr>
                        <a:t>Quarter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January 5,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March 31,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FF0000"/>
                          </a:solidFill>
                          <a:effectLst/>
                          <a:latin typeface="Calibri" panose="020F0502020204030204" pitchFamily="34" charset="0"/>
                        </a:rPr>
                        <a:t>January 5 -     April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April 3,                     2026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Calibri" panose="020F0502020204030204" pitchFamily="34" charset="0"/>
                        </a:rPr>
                        <a:t>April 10,                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857925"/>
                  </a:ext>
                </a:extLst>
              </a:tr>
              <a:tr h="414478">
                <a:tc>
                  <a:txBody>
                    <a:bodyPr/>
                    <a:lstStyle/>
                    <a:p>
                      <a:pPr algn="ctr" fontAlgn="b"/>
                      <a:r>
                        <a:rPr lang="en-US" sz="1400" b="1" i="0" u="none" strike="noStrike">
                          <a:solidFill>
                            <a:srgbClr val="000000"/>
                          </a:solidFill>
                          <a:effectLst/>
                          <a:latin typeface="Calibri" panose="020F0502020204030204" pitchFamily="34" charset="0"/>
                        </a:rPr>
                        <a:t>Quarter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panose="020F0502020204030204" pitchFamily="34" charset="0"/>
                        </a:rPr>
                        <a:t>April 1,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panose="020F0502020204030204" pitchFamily="34" charset="0"/>
                        </a:rPr>
                        <a:t>May 21,          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FF0000"/>
                          </a:solidFill>
                          <a:effectLst/>
                          <a:latin typeface="Calibri" panose="020F0502020204030204" pitchFamily="34" charset="0"/>
                        </a:rPr>
                        <a:t>April 1 -       May 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May 29,                      2026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Calibri" panose="020F0502020204030204" pitchFamily="34" charset="0"/>
                        </a:rPr>
                        <a:t>June 05,              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85583"/>
                  </a:ext>
                </a:extLst>
              </a:tr>
              <a:tr h="20723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Calibri" panose="020F0502020204030204" pitchFamily="34" charset="0"/>
                        </a:rPr>
                        <a:t>TOTAL DAYS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400" b="1" i="0" u="none" strike="noStrike">
                          <a:solidFill>
                            <a:srgbClr val="000000"/>
                          </a:solidFill>
                          <a:effectLst/>
                          <a:latin typeface="Calibri" panose="020F050202020403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95675064"/>
                  </a:ext>
                </a:extLst>
              </a:tr>
            </a:tbl>
          </a:graphicData>
        </a:graphic>
      </p:graphicFrame>
    </p:spTree>
    <p:extLst>
      <p:ext uri="{BB962C8B-B14F-4D97-AF65-F5344CB8AC3E}">
        <p14:creationId xmlns:p14="http://schemas.microsoft.com/office/powerpoint/2010/main" val="72394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Content Placeholder 2"/>
          <p:cNvSpPr txBox="1">
            <a:spLocks/>
          </p:cNvSpPr>
          <p:nvPr/>
        </p:nvSpPr>
        <p:spPr>
          <a:xfrm>
            <a:off x="533400" y="416211"/>
            <a:ext cx="9153041" cy="1552074"/>
          </a:xfrm>
          <a:prstGeom prst="rect">
            <a:avLst/>
          </a:prstGeom>
        </p:spPr>
        <p:txBody>
          <a:bodyP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50000"/>
              </a:lnSpc>
              <a:buFont typeface="Wingdings 2" pitchFamily="18" charset="2"/>
              <a:buNone/>
            </a:pPr>
            <a:r>
              <a:rPr lang="en-US" sz="1600" b="1" dirty="0"/>
              <a:t>This calendar enables all residential facilities to invoice school districts for a maximum of 178 days of educational service. The same dates are available for all in-state and out-state residential facilities to provide educational services and invoice districts for these services. This calendar of eligible billing dates for residential educational services is to allow residential facilities to invoice districts for educational service that are provided on days schools are closed due to weather and/or road conditions.</a:t>
            </a:r>
          </a:p>
          <a:p>
            <a:pPr marL="0" indent="0">
              <a:lnSpc>
                <a:spcPct val="150000"/>
              </a:lnSpc>
              <a:buFont typeface="Wingdings 2" pitchFamily="18" charset="2"/>
              <a:buNone/>
            </a:pPr>
            <a:endParaRPr lang="en-US" sz="1600" b="1" dirty="0"/>
          </a:p>
          <a:p>
            <a:pPr marL="0" indent="0">
              <a:lnSpc>
                <a:spcPct val="150000"/>
              </a:lnSpc>
              <a:buFont typeface="Wingdings 2" pitchFamily="18" charset="2"/>
              <a:buNone/>
            </a:pPr>
            <a:endParaRPr lang="en-US" sz="1600" b="1" dirty="0"/>
          </a:p>
        </p:txBody>
      </p:sp>
      <p:sp>
        <p:nvSpPr>
          <p:cNvPr id="8" name="Rectangle 7"/>
          <p:cNvSpPr>
            <a:spLocks noChangeArrowheads="1"/>
          </p:cNvSpPr>
          <p:nvPr/>
        </p:nvSpPr>
        <p:spPr bwMode="auto">
          <a:xfrm>
            <a:off x="1835106" y="2128217"/>
            <a:ext cx="6816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b="1" dirty="0"/>
              <a:t>Non-Billable Dates</a:t>
            </a:r>
          </a:p>
        </p:txBody>
      </p:sp>
      <p:graphicFrame>
        <p:nvGraphicFramePr>
          <p:cNvPr id="5" name="Table 4">
            <a:extLst>
              <a:ext uri="{FF2B5EF4-FFF2-40B4-BE49-F238E27FC236}">
                <a16:creationId xmlns:a16="http://schemas.microsoft.com/office/drawing/2014/main" id="{5768E44F-A768-9E59-92C7-1E168BC0B03C}"/>
              </a:ext>
            </a:extLst>
          </p:cNvPr>
          <p:cNvGraphicFramePr>
            <a:graphicFrameLocks noGrp="1"/>
          </p:cNvGraphicFramePr>
          <p:nvPr>
            <p:extLst>
              <p:ext uri="{D42A27DB-BD31-4B8C-83A1-F6EECF244321}">
                <p14:modId xmlns:p14="http://schemas.microsoft.com/office/powerpoint/2010/main" val="4087238886"/>
              </p:ext>
            </p:extLst>
          </p:nvPr>
        </p:nvGraphicFramePr>
        <p:xfrm>
          <a:off x="1089819" y="2657481"/>
          <a:ext cx="7772400" cy="2854605"/>
        </p:xfrm>
        <a:graphic>
          <a:graphicData uri="http://schemas.openxmlformats.org/drawingml/2006/table">
            <a:tbl>
              <a:tblPr/>
              <a:tblGrid>
                <a:gridCol w="789285">
                  <a:extLst>
                    <a:ext uri="{9D8B030D-6E8A-4147-A177-3AD203B41FA5}">
                      <a16:colId xmlns:a16="http://schemas.microsoft.com/office/drawing/2014/main" val="1359832162"/>
                    </a:ext>
                  </a:extLst>
                </a:gridCol>
                <a:gridCol w="1052380">
                  <a:extLst>
                    <a:ext uri="{9D8B030D-6E8A-4147-A177-3AD203B41FA5}">
                      <a16:colId xmlns:a16="http://schemas.microsoft.com/office/drawing/2014/main" val="866318886"/>
                    </a:ext>
                  </a:extLst>
                </a:gridCol>
                <a:gridCol w="1293287">
                  <a:extLst>
                    <a:ext uri="{9D8B030D-6E8A-4147-A177-3AD203B41FA5}">
                      <a16:colId xmlns:a16="http://schemas.microsoft.com/office/drawing/2014/main" val="1896023203"/>
                    </a:ext>
                  </a:extLst>
                </a:gridCol>
                <a:gridCol w="675172">
                  <a:extLst>
                    <a:ext uri="{9D8B030D-6E8A-4147-A177-3AD203B41FA5}">
                      <a16:colId xmlns:a16="http://schemas.microsoft.com/office/drawing/2014/main" val="1384186401"/>
                    </a:ext>
                  </a:extLst>
                </a:gridCol>
                <a:gridCol w="1128456">
                  <a:extLst>
                    <a:ext uri="{9D8B030D-6E8A-4147-A177-3AD203B41FA5}">
                      <a16:colId xmlns:a16="http://schemas.microsoft.com/office/drawing/2014/main" val="2952868321"/>
                    </a:ext>
                  </a:extLst>
                </a:gridCol>
                <a:gridCol w="1473967">
                  <a:extLst>
                    <a:ext uri="{9D8B030D-6E8A-4147-A177-3AD203B41FA5}">
                      <a16:colId xmlns:a16="http://schemas.microsoft.com/office/drawing/2014/main" val="4040631320"/>
                    </a:ext>
                  </a:extLst>
                </a:gridCol>
                <a:gridCol w="1359853">
                  <a:extLst>
                    <a:ext uri="{9D8B030D-6E8A-4147-A177-3AD203B41FA5}">
                      <a16:colId xmlns:a16="http://schemas.microsoft.com/office/drawing/2014/main" val="2788183630"/>
                    </a:ext>
                  </a:extLst>
                </a:gridCol>
              </a:tblGrid>
              <a:tr h="21958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2648832014"/>
                  </a:ext>
                </a:extLst>
              </a:tr>
              <a:tr h="219585">
                <a:tc>
                  <a:txBody>
                    <a:bodyPr/>
                    <a:lstStyle/>
                    <a:p>
                      <a:pPr algn="l" fontAlgn="ctr"/>
                      <a:r>
                        <a:rPr lang="en-US" sz="1100" b="1" i="0" u="none" strike="noStrike">
                          <a:solidFill>
                            <a:srgbClr val="000000"/>
                          </a:solidFill>
                          <a:effectLst/>
                          <a:latin typeface="Calibri" panose="020F0502020204030204" pitchFamily="34" charset="0"/>
                        </a:rPr>
                        <a:t>Monday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Calibri" panose="020F0502020204030204" pitchFamily="34" charset="0"/>
                        </a:rPr>
                        <a:t>August 11</a:t>
                      </a:r>
                    </a:p>
                  </a:txBody>
                  <a:tcPr marL="9525" marR="9525" marT="9525" marB="0" anchor="ctr">
                    <a:lnL>
                      <a:noFill/>
                    </a:lnL>
                    <a:lnR>
                      <a:noFill/>
                    </a:lnR>
                    <a:lnT>
                      <a:noFill/>
                    </a:lnT>
                    <a:lnB w="6350" cap="flat" cmpd="sng" algn="ctr">
                      <a:solidFill>
                        <a:srgbClr val="6600FF"/>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Calibri" panose="020F0502020204030204" pitchFamily="34" charset="0"/>
                        </a:rPr>
                        <a:t>First Day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ctr"/>
                      <a:r>
                        <a:rPr lang="en-US" sz="1100" b="1" i="0" u="none" strike="noStrike">
                          <a:solidFill>
                            <a:srgbClr val="000000"/>
                          </a:solidFill>
                          <a:effectLst/>
                          <a:latin typeface="Calibri" panose="020F0502020204030204" pitchFamily="34" charset="0"/>
                        </a:rPr>
                        <a:t>(First Billable Date)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863298080"/>
                  </a:ext>
                </a:extLst>
              </a:tr>
              <a:tr h="219585">
                <a:tc>
                  <a:txBody>
                    <a:bodyPr/>
                    <a:lstStyle/>
                    <a:p>
                      <a:pPr algn="l" fontAlgn="ctr"/>
                      <a:r>
                        <a:rPr lang="en-US" sz="1100" b="0" i="0" u="none" strike="noStrike">
                          <a:solidFill>
                            <a:srgbClr val="000000"/>
                          </a:solidFill>
                          <a:effectLst/>
                          <a:latin typeface="Calibri" panose="020F0502020204030204" pitchFamily="34" charset="0"/>
                        </a:rPr>
                        <a:t>Monday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Sept 1</a:t>
                      </a:r>
                    </a:p>
                  </a:txBody>
                  <a:tcPr marL="9525" marR="9525" marT="9525" marB="0" anchor="ctr">
                    <a:lnL>
                      <a:noFill/>
                    </a:lnL>
                    <a:lnR>
                      <a:noFill/>
                    </a:lnR>
                    <a:lnT w="6350" cap="flat" cmpd="sng" algn="ctr">
                      <a:solidFill>
                        <a:srgbClr val="66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Labor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495104386"/>
                  </a:ext>
                </a:extLst>
              </a:tr>
              <a:tr h="219585">
                <a:tc>
                  <a:txBody>
                    <a:bodyPr/>
                    <a:lstStyle/>
                    <a:p>
                      <a:pPr algn="l" fontAlgn="ctr"/>
                      <a:r>
                        <a:rPr lang="en-US" sz="1100" b="0" i="0" u="none" strike="noStrike">
                          <a:solidFill>
                            <a:srgbClr val="000000"/>
                          </a:solidFill>
                          <a:effectLst/>
                          <a:latin typeface="Calibri" panose="020F0502020204030204" pitchFamily="34" charset="0"/>
                        </a:rPr>
                        <a:t>Monday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22-Sep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Staff Development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192971036"/>
                  </a:ext>
                </a:extLst>
              </a:tr>
              <a:tr h="219585">
                <a:tc>
                  <a:txBody>
                    <a:bodyPr/>
                    <a:lstStyle/>
                    <a:p>
                      <a:pPr algn="l" fontAlgn="ctr"/>
                      <a:r>
                        <a:rPr lang="en-US" sz="1100" b="0" i="0" u="none" strike="noStrike">
                          <a:solidFill>
                            <a:srgbClr val="000000"/>
                          </a:solidFill>
                          <a:effectLst/>
                          <a:latin typeface="Calibri" panose="020F0502020204030204" pitchFamily="34" charset="0"/>
                        </a:rPr>
                        <a:t>Mon-Fri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Nov 24-28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Thanksgiving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these days.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4061952895"/>
                  </a:ext>
                </a:extLst>
              </a:tr>
              <a:tr h="219585">
                <a:tc>
                  <a:txBody>
                    <a:bodyPr/>
                    <a:lstStyle/>
                    <a:p>
                      <a:pPr algn="l" fontAlgn="ctr"/>
                      <a:r>
                        <a:rPr lang="en-US" sz="1100" b="0" i="0" u="none" strike="noStrike">
                          <a:solidFill>
                            <a:srgbClr val="000000"/>
                          </a:solidFill>
                          <a:effectLst/>
                          <a:latin typeface="Calibri" panose="020F0502020204030204" pitchFamily="34" charset="0"/>
                        </a:rPr>
                        <a:t>Mon-Wed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Dec 22-31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Christmas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these days.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230230129"/>
                  </a:ext>
                </a:extLst>
              </a:tr>
              <a:tr h="219585">
                <a:tc>
                  <a:txBody>
                    <a:bodyPr/>
                    <a:lstStyle/>
                    <a:p>
                      <a:pPr algn="l" fontAlgn="ctr"/>
                      <a:r>
                        <a:rPr lang="en-US" sz="1100" b="0" i="0" u="none" strike="noStrike">
                          <a:solidFill>
                            <a:srgbClr val="000000"/>
                          </a:solidFill>
                          <a:effectLst/>
                          <a:latin typeface="Calibri" panose="020F0502020204030204" pitchFamily="34" charset="0"/>
                        </a:rPr>
                        <a:t>Thur-Fri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Jan 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New Years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these days.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2911470291"/>
                  </a:ext>
                </a:extLst>
              </a:tr>
              <a:tr h="219585">
                <a:tc>
                  <a:txBody>
                    <a:bodyPr/>
                    <a:lstStyle/>
                    <a:p>
                      <a:pPr algn="l" fontAlgn="ctr"/>
                      <a:r>
                        <a:rPr lang="en-US" sz="1100" b="0" i="0" u="none" strike="noStrike">
                          <a:solidFill>
                            <a:srgbClr val="000000"/>
                          </a:solidFill>
                          <a:effectLst/>
                          <a:latin typeface="Calibri" panose="020F0502020204030204" pitchFamily="34" charset="0"/>
                        </a:rPr>
                        <a:t>Monday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Jan 19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MLK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1890587245"/>
                  </a:ext>
                </a:extLst>
              </a:tr>
              <a:tr h="219585">
                <a:tc>
                  <a:txBody>
                    <a:bodyPr/>
                    <a:lstStyle/>
                    <a:p>
                      <a:pPr algn="l" fontAlgn="ctr"/>
                      <a:r>
                        <a:rPr lang="en-US" sz="1100" b="0" i="0" u="none" strike="noStrike">
                          <a:solidFill>
                            <a:srgbClr val="000000"/>
                          </a:solidFill>
                          <a:effectLst/>
                          <a:latin typeface="Calibri" panose="020F0502020204030204" pitchFamily="34" charset="0"/>
                        </a:rPr>
                        <a:t>Friday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Feb-13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Prof. Development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1042069295"/>
                  </a:ext>
                </a:extLst>
              </a:tr>
              <a:tr h="219585">
                <a:tc>
                  <a:txBody>
                    <a:bodyPr/>
                    <a:lstStyle/>
                    <a:p>
                      <a:pPr algn="l" fontAlgn="ctr"/>
                      <a:r>
                        <a:rPr lang="en-US" sz="1100" b="0" i="0" u="none" strike="noStrike">
                          <a:solidFill>
                            <a:srgbClr val="000000"/>
                          </a:solidFill>
                          <a:effectLst/>
                          <a:latin typeface="Calibri" panose="020F0502020204030204" pitchFamily="34" charset="0"/>
                        </a:rPr>
                        <a:t>Monday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Feb 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President's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162814857"/>
                  </a:ext>
                </a:extLst>
              </a:tr>
              <a:tr h="219585">
                <a:tc>
                  <a:txBody>
                    <a:bodyPr/>
                    <a:lstStyle/>
                    <a:p>
                      <a:pPr algn="l" fontAlgn="ctr"/>
                      <a:r>
                        <a:rPr lang="en-US" sz="1100" b="0" i="0" u="none" strike="noStrike">
                          <a:solidFill>
                            <a:srgbClr val="000000"/>
                          </a:solidFill>
                          <a:effectLst/>
                          <a:latin typeface="Calibri" panose="020F0502020204030204" pitchFamily="34" charset="0"/>
                        </a:rPr>
                        <a:t>Mon-Fri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March 23-27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Spring Break</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these days.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874589447"/>
                  </a:ext>
                </a:extLst>
              </a:tr>
              <a:tr h="219585">
                <a:tc>
                  <a:txBody>
                    <a:bodyPr/>
                    <a:lstStyle/>
                    <a:p>
                      <a:pPr algn="l" fontAlgn="ctr"/>
                      <a:r>
                        <a:rPr lang="en-US" sz="1100" b="0" i="0" u="none" strike="noStrike">
                          <a:solidFill>
                            <a:srgbClr val="000000"/>
                          </a:solidFill>
                          <a:effectLst/>
                          <a:latin typeface="Calibri" panose="020F0502020204030204" pitchFamily="34" charset="0"/>
                        </a:rPr>
                        <a:t>Friday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April 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Prof. Development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1100" b="0" i="0" u="none" strike="noStrike">
                          <a:solidFill>
                            <a:srgbClr val="000000"/>
                          </a:solidFill>
                          <a:effectLst/>
                          <a:latin typeface="Calibri" panose="020F0502020204030204" pitchFamily="34" charset="0"/>
                        </a:rPr>
                        <a:t>No School---Cannot bill for this 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1867713304"/>
                  </a:ext>
                </a:extLst>
              </a:tr>
              <a:tr h="219585">
                <a:tc>
                  <a:txBody>
                    <a:bodyPr/>
                    <a:lstStyle/>
                    <a:p>
                      <a:pPr algn="l" fontAlgn="ctr"/>
                      <a:r>
                        <a:rPr lang="en-US" sz="1100" b="1" i="0" u="none" strike="noStrike">
                          <a:solidFill>
                            <a:srgbClr val="000000"/>
                          </a:solidFill>
                          <a:effectLst/>
                          <a:latin typeface="Calibri" panose="020F0502020204030204" pitchFamily="34" charset="0"/>
                        </a:rPr>
                        <a:t>Friday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Calibri" panose="020F0502020204030204" pitchFamily="34" charset="0"/>
                        </a:rPr>
                        <a:t>May 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Calibri" panose="020F0502020204030204" pitchFamily="34" charset="0"/>
                        </a:rPr>
                        <a:t>Last day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en-US" sz="1100" b="1" i="0" u="none" strike="noStrike">
                          <a:solidFill>
                            <a:srgbClr val="000000"/>
                          </a:solidFill>
                          <a:effectLst/>
                          <a:latin typeface="Calibri" panose="020F0502020204030204" pitchFamily="34" charset="0"/>
                        </a:rPr>
                        <a:t>(Final Billable Date)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4289812341"/>
                  </a:ext>
                </a:extLst>
              </a:tr>
            </a:tbl>
          </a:graphicData>
        </a:graphic>
      </p:graphicFrame>
    </p:spTree>
    <p:extLst>
      <p:ext uri="{BB962C8B-B14F-4D97-AF65-F5344CB8AC3E}">
        <p14:creationId xmlns:p14="http://schemas.microsoft.com/office/powerpoint/2010/main" val="297657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6</a:t>
            </a:fld>
            <a:endParaRPr lang="en-US" dirty="0"/>
          </a:p>
        </p:txBody>
      </p:sp>
      <p:sp>
        <p:nvSpPr>
          <p:cNvPr id="4" name="Rectangle 3"/>
          <p:cNvSpPr/>
          <p:nvPr/>
        </p:nvSpPr>
        <p:spPr>
          <a:xfrm>
            <a:off x="781972" y="1242322"/>
            <a:ext cx="10102542" cy="4801314"/>
          </a:xfrm>
          <a:prstGeom prst="rect">
            <a:avLst/>
          </a:prstGeom>
        </p:spPr>
        <p:txBody>
          <a:bodyPr wrap="square">
            <a:spAutoFit/>
          </a:bodyPr>
          <a:lstStyle/>
          <a:p>
            <a:r>
              <a:rPr lang="en-US" dirty="0">
                <a:latin typeface="Georgia" panose="02040502050405020303" pitchFamily="18" charset="0"/>
              </a:rPr>
              <a:t>The only exceptions to the non-billable dates are dates approved by the Special Education Finance office as make-up days. Make-up days (due to weather and/or road conditions) may be requested by the facility representative by emailing the request for missed days to </a:t>
            </a:r>
            <a:r>
              <a:rPr lang="en-US" u="sng" dirty="0">
                <a:solidFill>
                  <a:srgbClr val="190DB3"/>
                </a:solidFill>
                <a:latin typeface="Georgia" panose="02040502050405020303" pitchFamily="18" charset="0"/>
                <a:hlinkClick r:id="rId2"/>
              </a:rPr>
              <a:t>Mikki.Eubank@ade.arkansas.gov</a:t>
            </a:r>
            <a:r>
              <a:rPr lang="en-US" u="sng" dirty="0">
                <a:solidFill>
                  <a:srgbClr val="190DB3"/>
                </a:solidFill>
                <a:latin typeface="Georgia" panose="02040502050405020303" pitchFamily="18" charset="0"/>
              </a:rPr>
              <a:t> </a:t>
            </a:r>
            <a:r>
              <a:rPr lang="en-US" dirty="0">
                <a:latin typeface="Georgia" panose="02040502050405020303" pitchFamily="18" charset="0"/>
              </a:rPr>
              <a:t> and copy </a:t>
            </a:r>
            <a:r>
              <a:rPr lang="en-US" u="sng" dirty="0">
                <a:latin typeface="Georgia" panose="02040502050405020303" pitchFamily="18" charset="0"/>
                <a:hlinkClick r:id="rId3"/>
              </a:rPr>
              <a:t>Josh.Hart@ade.Arkansas.gov</a:t>
            </a:r>
            <a:r>
              <a:rPr lang="en-US" u="sng" dirty="0">
                <a:latin typeface="Georgia" panose="02040502050405020303" pitchFamily="18" charset="0"/>
              </a:rPr>
              <a:t>.</a:t>
            </a:r>
          </a:p>
          <a:p>
            <a:endParaRPr lang="en-US" u="sng" dirty="0">
              <a:latin typeface="Georgia" panose="02040502050405020303" pitchFamily="18" charset="0"/>
            </a:endParaRPr>
          </a:p>
          <a:p>
            <a:r>
              <a:rPr lang="en-US" u="sng" dirty="0">
                <a:latin typeface="Georgia" panose="02040502050405020303" pitchFamily="18" charset="0"/>
                <a:hlinkClick r:id="rId4"/>
              </a:rPr>
              <a:t>https://arksped.ade.arkansas.gov/Applications/RPA/RPA_SignIn.aspx?ReturnUrl=%2fApplications%2fRPA%2f</a:t>
            </a:r>
            <a:endParaRPr lang="en-US" u="sng" dirty="0">
              <a:latin typeface="Georgia" panose="02040502050405020303" pitchFamily="18" charset="0"/>
            </a:endParaRPr>
          </a:p>
          <a:p>
            <a:endParaRPr lang="en-US" u="sng" dirty="0">
              <a:latin typeface="Georgia" panose="02040502050405020303" pitchFamily="18" charset="0"/>
            </a:endParaRPr>
          </a:p>
          <a:p>
            <a:r>
              <a:rPr lang="en-US" b="1" dirty="0">
                <a:latin typeface="Georgia" panose="02040502050405020303" pitchFamily="18" charset="0"/>
              </a:rPr>
              <a:t>SUBMISSION OF PRIOR QUARTER REIMBURSEMENT REQUEST</a:t>
            </a:r>
          </a:p>
          <a:p>
            <a:endParaRPr lang="en-US" b="1" dirty="0">
              <a:latin typeface="Georgia" panose="02040502050405020303" pitchFamily="18" charset="0"/>
            </a:endParaRPr>
          </a:p>
          <a:p>
            <a:r>
              <a:rPr lang="en-US" dirty="0">
                <a:latin typeface="Georgia" panose="02040502050405020303" pitchFamily="18" charset="0"/>
              </a:rPr>
              <a:t>Please note that once a quarter’s RPR cycle is closed, any late request will need to be keyed in the </a:t>
            </a:r>
            <a:r>
              <a:rPr lang="en-US" b="1" dirty="0">
                <a:latin typeface="Georgia" panose="02040502050405020303" pitchFamily="18" charset="0"/>
              </a:rPr>
              <a:t>RPR Late Submission Application</a:t>
            </a:r>
            <a:r>
              <a:rPr lang="en-US" dirty="0">
                <a:latin typeface="Georgia" panose="02040502050405020303" pitchFamily="18" charset="0"/>
              </a:rPr>
              <a:t>.  Late submissions are only available for 1</a:t>
            </a:r>
            <a:r>
              <a:rPr lang="en-US" baseline="30000" dirty="0">
                <a:latin typeface="Georgia" panose="02040502050405020303" pitchFamily="18" charset="0"/>
              </a:rPr>
              <a:t>st</a:t>
            </a:r>
            <a:r>
              <a:rPr lang="en-US" dirty="0">
                <a:latin typeface="Georgia" panose="02040502050405020303" pitchFamily="18" charset="0"/>
              </a:rPr>
              <a:t>, 2</a:t>
            </a:r>
            <a:r>
              <a:rPr lang="en-US" baseline="30000" dirty="0">
                <a:latin typeface="Georgia" panose="02040502050405020303" pitchFamily="18" charset="0"/>
              </a:rPr>
              <a:t>nd</a:t>
            </a:r>
            <a:r>
              <a:rPr lang="en-US" dirty="0">
                <a:latin typeface="Georgia" panose="02040502050405020303" pitchFamily="18" charset="0"/>
              </a:rPr>
              <a:t> and 3</a:t>
            </a:r>
            <a:r>
              <a:rPr lang="en-US" baseline="30000" dirty="0">
                <a:latin typeface="Georgia" panose="02040502050405020303" pitchFamily="18" charset="0"/>
              </a:rPr>
              <a:t>rd</a:t>
            </a:r>
            <a:r>
              <a:rPr lang="en-US" dirty="0">
                <a:latin typeface="Georgia" panose="02040502050405020303" pitchFamily="18" charset="0"/>
              </a:rPr>
              <a:t> quarters. </a:t>
            </a:r>
            <a:r>
              <a:rPr lang="en-US" b="1" dirty="0">
                <a:solidFill>
                  <a:srgbClr val="FF0000"/>
                </a:solidFill>
                <a:latin typeface="Georgia" panose="02040502050405020303" pitchFamily="18" charset="0"/>
              </a:rPr>
              <a:t>Please note that late requests may be submitted </a:t>
            </a:r>
            <a:r>
              <a:rPr lang="en-US" b="1" i="1" u="sng" dirty="0">
                <a:solidFill>
                  <a:srgbClr val="FF0000"/>
                </a:solidFill>
                <a:latin typeface="Georgia" panose="02040502050405020303" pitchFamily="18" charset="0"/>
              </a:rPr>
              <a:t>online</a:t>
            </a:r>
            <a:r>
              <a:rPr lang="en-US" b="1" dirty="0">
                <a:solidFill>
                  <a:srgbClr val="FF0000"/>
                </a:solidFill>
                <a:latin typeface="Georgia" panose="02040502050405020303" pitchFamily="18" charset="0"/>
              </a:rPr>
              <a:t> at any time after the 1</a:t>
            </a:r>
            <a:r>
              <a:rPr lang="en-US" b="1" baseline="30000" dirty="0">
                <a:solidFill>
                  <a:srgbClr val="FF0000"/>
                </a:solidFill>
                <a:latin typeface="Georgia" panose="02040502050405020303" pitchFamily="18" charset="0"/>
              </a:rPr>
              <a:t>st</a:t>
            </a:r>
            <a:r>
              <a:rPr lang="en-US" b="1" dirty="0">
                <a:solidFill>
                  <a:srgbClr val="FF0000"/>
                </a:solidFill>
                <a:latin typeface="Georgia" panose="02040502050405020303" pitchFamily="18" charset="0"/>
              </a:rPr>
              <a:t> quarter but will not be considered for payment from the ADE until the 4</a:t>
            </a:r>
            <a:r>
              <a:rPr lang="en-US" b="1" baseline="30000" dirty="0">
                <a:solidFill>
                  <a:srgbClr val="FF0000"/>
                </a:solidFill>
                <a:latin typeface="Georgia" panose="02040502050405020303" pitchFamily="18" charset="0"/>
              </a:rPr>
              <a:t>th</a:t>
            </a:r>
            <a:r>
              <a:rPr lang="en-US" b="1" dirty="0">
                <a:solidFill>
                  <a:srgbClr val="FF0000"/>
                </a:solidFill>
                <a:latin typeface="Georgia" panose="02040502050405020303" pitchFamily="18" charset="0"/>
              </a:rPr>
              <a:t> quarter of the fiscal year.  </a:t>
            </a:r>
            <a:r>
              <a:rPr lang="en-US" b="1" dirty="0">
                <a:latin typeface="Georgia" panose="02040502050405020303" pitchFamily="18" charset="0"/>
              </a:rPr>
              <a:t>Late submissions will be paid only during the 4</a:t>
            </a:r>
            <a:r>
              <a:rPr lang="en-US" b="1" baseline="30000" dirty="0">
                <a:latin typeface="Georgia" panose="02040502050405020303" pitchFamily="18" charset="0"/>
              </a:rPr>
              <a:t>th</a:t>
            </a:r>
            <a:r>
              <a:rPr lang="en-US" b="1" dirty="0">
                <a:latin typeface="Georgia" panose="02040502050405020303" pitchFamily="18" charset="0"/>
              </a:rPr>
              <a:t> quarter of the fiscal year and only if sufficient funds remain after all current quarter requests have been processed/paid.</a:t>
            </a:r>
            <a:endParaRPr lang="en-US" dirty="0">
              <a:latin typeface="Georgia" panose="02040502050405020303" pitchFamily="18" charset="0"/>
            </a:endParaRPr>
          </a:p>
        </p:txBody>
      </p:sp>
    </p:spTree>
    <p:extLst>
      <p:ext uri="{BB962C8B-B14F-4D97-AF65-F5344CB8AC3E}">
        <p14:creationId xmlns:p14="http://schemas.microsoft.com/office/powerpoint/2010/main" val="237436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Content Placeholder 4"/>
          <p:cNvSpPr txBox="1">
            <a:spLocks/>
          </p:cNvSpPr>
          <p:nvPr/>
        </p:nvSpPr>
        <p:spPr>
          <a:xfrm>
            <a:off x="685800" y="472966"/>
            <a:ext cx="10034752" cy="5546834"/>
          </a:xfrm>
          <a:prstGeom prst="rect">
            <a:avLst/>
          </a:prstGeom>
        </p:spPr>
        <p:txBody>
          <a:bodyP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latin typeface="Georgia" panose="02040502050405020303" pitchFamily="18" charset="0"/>
              </a:rPr>
              <a:t>Opening an Account</a:t>
            </a:r>
          </a:p>
          <a:p>
            <a:pPr marL="0" indent="0">
              <a:buFont typeface="Wingdings 2" pitchFamily="18" charset="2"/>
              <a:buNone/>
            </a:pPr>
            <a:endParaRPr lang="en-US" dirty="0">
              <a:latin typeface="Georgia" panose="02040502050405020303" pitchFamily="18" charset="0"/>
            </a:endParaRPr>
          </a:p>
          <a:p>
            <a:pPr marL="0" indent="0">
              <a:lnSpc>
                <a:spcPct val="120000"/>
              </a:lnSpc>
              <a:buFont typeface="Wingdings 2" pitchFamily="18" charset="2"/>
              <a:buNone/>
            </a:pPr>
            <a:r>
              <a:rPr lang="en-US" dirty="0">
                <a:latin typeface="Georgia" panose="02040502050405020303" pitchFamily="18" charset="0"/>
              </a:rPr>
              <a:t>An account registration form is available online. This form must be completed and submitted to ADE Special Education Grants and Data office in order to open an account. Once the account registration form has been received a username and password will be given for access to Residential Placement Registry (RPR). The username will be the LEA number of the district where the facility is located plus an assigned 3 digit code (Example: 6001001). See the account registration form for additional information.</a:t>
            </a:r>
          </a:p>
          <a:p>
            <a:pPr marL="0" indent="0">
              <a:buFont typeface="Wingdings 2" pitchFamily="18" charset="2"/>
              <a:buNone/>
            </a:pPr>
            <a:r>
              <a:rPr lang="en-US" dirty="0">
                <a:latin typeface="Georgia" panose="02040502050405020303" pitchFamily="18" charset="0"/>
              </a:rPr>
              <a:t> </a:t>
            </a:r>
          </a:p>
          <a:p>
            <a:pPr marL="0" indent="0">
              <a:buFont typeface="Wingdings 2" pitchFamily="18" charset="2"/>
              <a:buNone/>
            </a:pPr>
            <a:r>
              <a:rPr lang="en-US" b="1" dirty="0">
                <a:latin typeface="Georgia" panose="02040502050405020303" pitchFamily="18" charset="0"/>
              </a:rPr>
              <a:t>GETTING STARTED</a:t>
            </a:r>
            <a:endParaRPr lang="en-US" dirty="0">
              <a:latin typeface="Georgia" panose="02040502050405020303" pitchFamily="18" charset="0"/>
            </a:endParaRPr>
          </a:p>
          <a:p>
            <a:pPr marL="0" indent="0">
              <a:buFont typeface="Wingdings 2" pitchFamily="18" charset="2"/>
              <a:buNone/>
            </a:pPr>
            <a:r>
              <a:rPr lang="en-US" dirty="0">
                <a:latin typeface="Georgia" panose="02040502050405020303" pitchFamily="18" charset="0"/>
              </a:rPr>
              <a:t>Go to the: ADE Website</a:t>
            </a:r>
          </a:p>
          <a:p>
            <a:pPr marL="0" indent="0">
              <a:buFont typeface="Wingdings 2" pitchFamily="18" charset="2"/>
              <a:buNone/>
            </a:pPr>
            <a:r>
              <a:rPr lang="en-US" dirty="0">
                <a:latin typeface="Georgia" panose="02040502050405020303" pitchFamily="18" charset="0"/>
              </a:rPr>
              <a:t>Special Education</a:t>
            </a:r>
          </a:p>
          <a:p>
            <a:pPr marL="0" indent="0">
              <a:buFont typeface="Wingdings 2" pitchFamily="18" charset="2"/>
              <a:buNone/>
            </a:pPr>
            <a:r>
              <a:rPr lang="en-US" dirty="0">
                <a:latin typeface="Georgia" panose="02040502050405020303" pitchFamily="18" charset="0"/>
              </a:rPr>
              <a:t>Funding &amp; Finance</a:t>
            </a:r>
          </a:p>
          <a:p>
            <a:pPr marL="0" indent="0">
              <a:buFont typeface="Wingdings 2" pitchFamily="18" charset="2"/>
              <a:buNone/>
            </a:pPr>
            <a:r>
              <a:rPr lang="en-US" dirty="0">
                <a:latin typeface="Georgia" panose="02040502050405020303" pitchFamily="18" charset="0"/>
              </a:rPr>
              <a:t>Residential Placement</a:t>
            </a:r>
          </a:p>
          <a:p>
            <a:pPr marL="0" indent="0">
              <a:buFont typeface="Wingdings 2" pitchFamily="18" charset="2"/>
              <a:buNone/>
            </a:pPr>
            <a:r>
              <a:rPr lang="en-US" dirty="0">
                <a:latin typeface="Georgia" panose="02040502050405020303" pitchFamily="18" charset="0"/>
              </a:rPr>
              <a:t>RPR Application</a:t>
            </a:r>
          </a:p>
          <a:p>
            <a:pPr marL="0" indent="0">
              <a:buFont typeface="Wingdings 2" pitchFamily="18" charset="2"/>
              <a:buNone/>
            </a:pPr>
            <a:r>
              <a:rPr lang="en-US" dirty="0">
                <a:latin typeface="Georgia" panose="02040502050405020303" pitchFamily="18" charset="0"/>
              </a:rPr>
              <a:t>Residential Placement Registry</a:t>
            </a:r>
          </a:p>
          <a:p>
            <a:pPr marL="0" indent="0">
              <a:buFont typeface="Wingdings 2" pitchFamily="18" charset="2"/>
              <a:buNone/>
            </a:pPr>
            <a:r>
              <a:rPr lang="en-US" dirty="0">
                <a:latin typeface="Georgia" panose="02040502050405020303" pitchFamily="18" charset="0"/>
                <a:hlinkClick r:id="rId2"/>
              </a:rPr>
              <a:t>https://arksped.ade.arkansas.gov/Applications/RPA/RPA_SignIn.aspx?ReturnUrl=%2fApplications%2fRPA%2f</a:t>
            </a:r>
            <a:endParaRPr lang="en-US" dirty="0">
              <a:latin typeface="Georgia" panose="02040502050405020303" pitchFamily="18" charset="0"/>
            </a:endParaRPr>
          </a:p>
          <a:p>
            <a:pPr marL="0" indent="0">
              <a:buFont typeface="Wingdings 2" pitchFamily="18" charset="2"/>
              <a:buNone/>
            </a:pPr>
            <a:br>
              <a:rPr lang="en-US" dirty="0">
                <a:latin typeface="Georgia" panose="02040502050405020303" pitchFamily="18" charset="0"/>
              </a:rPr>
            </a:b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161154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8</a:t>
            </a:fld>
            <a:endParaRPr lang="en-US" dirty="0"/>
          </a:p>
        </p:txBody>
      </p:sp>
      <p:sp>
        <p:nvSpPr>
          <p:cNvPr id="4" name="Content Placeholder 4"/>
          <p:cNvSpPr txBox="1">
            <a:spLocks/>
          </p:cNvSpPr>
          <p:nvPr/>
        </p:nvSpPr>
        <p:spPr>
          <a:xfrm>
            <a:off x="718503" y="533400"/>
            <a:ext cx="9915632" cy="89810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400" b="1" dirty="0"/>
              <a:t>The login screen will appear. Enter the username and password assigned when the account was opened.</a:t>
            </a:r>
          </a:p>
          <a:p>
            <a:pPr marL="0" indent="0">
              <a:buFont typeface="Wingdings 2" pitchFamily="18" charset="2"/>
              <a:buNone/>
            </a:pPr>
            <a:endParaRPr lang="en-US" dirty="0">
              <a:latin typeface="Georgia" panose="02040502050405020303"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77451" y="1431509"/>
            <a:ext cx="8387255" cy="2345909"/>
          </a:xfrm>
          <a:prstGeom prst="rect">
            <a:avLst/>
          </a:prstGeom>
          <a:noFill/>
          <a:ln>
            <a:noFill/>
          </a:ln>
        </p:spPr>
      </p:pic>
      <p:sp>
        <p:nvSpPr>
          <p:cNvPr id="6" name="Rectangle 5"/>
          <p:cNvSpPr/>
          <p:nvPr/>
        </p:nvSpPr>
        <p:spPr>
          <a:xfrm>
            <a:off x="718502" y="4117953"/>
            <a:ext cx="10544383" cy="1815882"/>
          </a:xfrm>
          <a:prstGeom prst="rect">
            <a:avLst/>
          </a:prstGeom>
        </p:spPr>
        <p:txBody>
          <a:bodyPr wrap="square">
            <a:spAutoFit/>
          </a:bodyPr>
          <a:lstStyle/>
          <a:p>
            <a:r>
              <a:rPr lang="en-US" sz="1600" dirty="0"/>
              <a:t>Once sign-in information has been accepted the menu below will appear with four options: </a:t>
            </a:r>
          </a:p>
          <a:p>
            <a:pPr lvl="0"/>
            <a:r>
              <a:rPr lang="en-US" sz="1600" b="1" dirty="0"/>
              <a:t>Residential Placement Registry (Regular)</a:t>
            </a:r>
            <a:r>
              <a:rPr lang="en-US" sz="1600" dirty="0"/>
              <a:t> – Registry for entry of all regular instructional days on student for available quarter.</a:t>
            </a:r>
          </a:p>
          <a:p>
            <a:pPr lvl="0"/>
            <a:r>
              <a:rPr lang="en-US" sz="1600" b="1" dirty="0"/>
              <a:t>Residential Placement Registry (Late)</a:t>
            </a:r>
            <a:r>
              <a:rPr lang="en-US" sz="1600" dirty="0"/>
              <a:t> – Registry for entry of all instructional days on student for a previous quarter.</a:t>
            </a:r>
          </a:p>
          <a:p>
            <a:pPr lvl="0"/>
            <a:r>
              <a:rPr lang="en-US" sz="1600" b="1" dirty="0"/>
              <a:t>Export to Excel</a:t>
            </a:r>
            <a:r>
              <a:rPr lang="en-US" sz="1600" dirty="0"/>
              <a:t> – Export any given quarter to excel file.</a:t>
            </a:r>
          </a:p>
          <a:p>
            <a:pPr lvl="0"/>
            <a:r>
              <a:rPr lang="en-US" sz="1600" b="1" dirty="0"/>
              <a:t>Sign out</a:t>
            </a:r>
            <a:r>
              <a:rPr lang="en-US" sz="1600" dirty="0"/>
              <a:t> - Exit Residential Reimbursement application.</a:t>
            </a:r>
          </a:p>
        </p:txBody>
      </p:sp>
    </p:spTree>
    <p:extLst>
      <p:ext uri="{BB962C8B-B14F-4D97-AF65-F5344CB8AC3E}">
        <p14:creationId xmlns:p14="http://schemas.microsoft.com/office/powerpoint/2010/main" val="352374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
        <p:nvSpPr>
          <p:cNvPr id="4" name="Rectangle 3"/>
          <p:cNvSpPr/>
          <p:nvPr/>
        </p:nvSpPr>
        <p:spPr>
          <a:xfrm>
            <a:off x="441434" y="195492"/>
            <a:ext cx="10965319" cy="5355312"/>
          </a:xfrm>
          <a:prstGeom prst="rect">
            <a:avLst/>
          </a:prstGeom>
        </p:spPr>
        <p:txBody>
          <a:bodyPr wrap="square">
            <a:spAutoFit/>
          </a:bodyPr>
          <a:lstStyle/>
          <a:p>
            <a:r>
              <a:rPr lang="en-US" b="1" i="1" dirty="0">
                <a:latin typeface="Georgia" panose="02040502050405020303" pitchFamily="18" charset="0"/>
              </a:rPr>
              <a:t>	RESIDENTIAL PLACEMENT REGISTER (Regular)</a:t>
            </a:r>
          </a:p>
          <a:p>
            <a:endParaRPr lang="en-US" b="1" i="1" dirty="0">
              <a:latin typeface="Georgia" panose="02040502050405020303" pitchFamily="18" charset="0"/>
            </a:endParaRPr>
          </a:p>
          <a:p>
            <a:endParaRPr lang="en-US" b="1" i="1" dirty="0">
              <a:latin typeface="Georgia" panose="02040502050405020303" pitchFamily="18" charset="0"/>
            </a:endParaRPr>
          </a:p>
          <a:p>
            <a:endParaRPr lang="en-US" b="1" i="1" dirty="0">
              <a:latin typeface="Georgia" panose="02040502050405020303" pitchFamily="18" charset="0"/>
            </a:endParaRPr>
          </a:p>
          <a:p>
            <a:r>
              <a:rPr lang="en-US" b="1" dirty="0"/>
              <a:t>Figure 2: Main Menu</a:t>
            </a:r>
          </a:p>
          <a:p>
            <a:endParaRPr lang="en-US" b="1" i="1" dirty="0">
              <a:latin typeface="Georgia" panose="02040502050405020303" pitchFamily="18" charset="0"/>
            </a:endParaRPr>
          </a:p>
          <a:p>
            <a:endParaRPr lang="en-US" b="1" i="1" dirty="0">
              <a:latin typeface="Georgia" panose="02040502050405020303" pitchFamily="18" charset="0"/>
            </a:endParaRPr>
          </a:p>
          <a:p>
            <a:r>
              <a:rPr lang="en-US" b="1" dirty="0">
                <a:latin typeface="Georgia" panose="02040502050405020303" pitchFamily="18" charset="0"/>
              </a:rPr>
              <a:t>								</a:t>
            </a:r>
            <a:r>
              <a:rPr lang="en-US" sz="1640" b="1" dirty="0">
                <a:latin typeface="Georgia" panose="02040502050405020303" pitchFamily="18" charset="0"/>
              </a:rPr>
              <a:t>Click on “Residential Placement Registry (Regular) in </a:t>
            </a:r>
          </a:p>
          <a:p>
            <a:r>
              <a:rPr lang="en-US" sz="1640" b="1" dirty="0">
                <a:latin typeface="Georgia" panose="02040502050405020303" pitchFamily="18" charset="0"/>
              </a:rPr>
              <a:t>								Figure 2, the Residential Placement Registry (RPR)</a:t>
            </a:r>
          </a:p>
          <a:p>
            <a:r>
              <a:rPr lang="en-US" sz="1640" b="1" dirty="0">
                <a:latin typeface="Georgia" panose="02040502050405020303" pitchFamily="18" charset="0"/>
              </a:rPr>
              <a:t>								Regular screen displays. 			</a:t>
            </a:r>
          </a:p>
          <a:p>
            <a:r>
              <a:rPr lang="en-US" sz="1640" dirty="0">
                <a:latin typeface="Georgia" panose="02040502050405020303" pitchFamily="18" charset="0"/>
              </a:rPr>
              <a:t> </a:t>
            </a:r>
          </a:p>
          <a:p>
            <a:r>
              <a:rPr lang="en-US" dirty="0">
                <a:latin typeface="Georgia" panose="02040502050405020303" pitchFamily="18" charset="0"/>
              </a:rPr>
              <a:t> 				</a:t>
            </a:r>
          </a:p>
          <a:p>
            <a:r>
              <a:rPr lang="en-US" b="1" dirty="0">
                <a:latin typeface="Georgia" panose="02040502050405020303" pitchFamily="18" charset="0"/>
              </a:rPr>
              <a:t> </a:t>
            </a:r>
            <a:endParaRPr lang="en-US" dirty="0">
              <a:latin typeface="Georgia" panose="02040502050405020303" pitchFamily="18" charset="0"/>
            </a:endParaRPr>
          </a:p>
          <a:p>
            <a:r>
              <a:rPr lang="en-US" b="1" dirty="0">
                <a:latin typeface="Georgia" panose="02040502050405020303" pitchFamily="18" charset="0"/>
              </a:rPr>
              <a:t> </a:t>
            </a:r>
            <a:endParaRPr lang="en-US" dirty="0">
              <a:latin typeface="Georgia" panose="02040502050405020303" pitchFamily="18" charset="0"/>
            </a:endParaRPr>
          </a:p>
          <a:p>
            <a:r>
              <a:rPr lang="en-US" b="1" dirty="0">
                <a:latin typeface="Georgia" panose="02040502050405020303" pitchFamily="18" charset="0"/>
              </a:rPr>
              <a:t> 			</a:t>
            </a:r>
            <a:endParaRPr lang="en-US" dirty="0">
              <a:latin typeface="Georgia" panose="02040502050405020303" pitchFamily="18" charset="0"/>
            </a:endParaRPr>
          </a:p>
          <a:p>
            <a:r>
              <a:rPr lang="en-US" b="1" dirty="0">
                <a:latin typeface="Georgia" panose="02040502050405020303" pitchFamily="18" charset="0"/>
              </a:rPr>
              <a:t> </a:t>
            </a:r>
            <a:endParaRPr lang="en-US" dirty="0">
              <a:latin typeface="Georgia" panose="02040502050405020303" pitchFamily="18" charset="0"/>
            </a:endParaRPr>
          </a:p>
          <a:p>
            <a:r>
              <a:rPr lang="en-US" b="1" dirty="0">
                <a:latin typeface="Georgia" panose="02040502050405020303" pitchFamily="18" charset="0"/>
              </a:rPr>
              <a:t> </a:t>
            </a:r>
            <a:endParaRPr lang="en-US" dirty="0">
              <a:latin typeface="Georgia" panose="02040502050405020303" pitchFamily="18" charset="0"/>
            </a:endParaRPr>
          </a:p>
          <a:p>
            <a:r>
              <a:rPr lang="en-US" b="1" dirty="0">
                <a:latin typeface="Georgia" panose="02040502050405020303" pitchFamily="18" charset="0"/>
              </a:rPr>
              <a:t> </a:t>
            </a:r>
            <a:endParaRPr lang="en-US" dirty="0">
              <a:latin typeface="Georgia" panose="02040502050405020303" pitchFamily="18" charset="0"/>
            </a:endParaRPr>
          </a:p>
          <a:p>
            <a:r>
              <a:rPr lang="en-US" b="1" dirty="0"/>
              <a:t>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91884" y="1859797"/>
            <a:ext cx="3615167" cy="2347993"/>
          </a:xfrm>
          <a:prstGeom prst="rect">
            <a:avLst/>
          </a:prstGeom>
          <a:noFill/>
          <a:ln>
            <a:solidFill>
              <a:schemeClr val="tx2">
                <a:lumMod val="75000"/>
              </a:schemeClr>
            </a:solidFill>
          </a:ln>
        </p:spPr>
      </p:pic>
    </p:spTree>
    <p:extLst>
      <p:ext uri="{BB962C8B-B14F-4D97-AF65-F5344CB8AC3E}">
        <p14:creationId xmlns:p14="http://schemas.microsoft.com/office/powerpoint/2010/main" val="5540060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2084</TotalTime>
  <Words>2743</Words>
  <Application>Microsoft Office PowerPoint</Application>
  <PresentationFormat>Widescreen</PresentationFormat>
  <Paragraphs>310</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Georgia</vt:lpstr>
      <vt:lpstr>Grandview</vt:lpstr>
      <vt:lpstr>Times New Roman</vt:lpstr>
      <vt:lpstr>Trebuchet MS</vt:lpstr>
      <vt:lpstr>Wingdings 2</vt:lpstr>
      <vt:lpstr>Wingdings 3</vt:lpstr>
      <vt:lpstr>Facet</vt:lpstr>
      <vt:lpstr>SPECIAL EDUCATION RESIDENTIAL PLACEMENT Registry for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PLACEMENT Registry for Facilities</dc:title>
  <dc:creator>Mikki Eubank (ADE)</dc:creator>
  <cp:lastModifiedBy>Mikki Eubank (ADE)</cp:lastModifiedBy>
  <cp:revision>156</cp:revision>
  <cp:lastPrinted>2024-07-01T15:54:05Z</cp:lastPrinted>
  <dcterms:created xsi:type="dcterms:W3CDTF">2019-06-13T19:19:58Z</dcterms:created>
  <dcterms:modified xsi:type="dcterms:W3CDTF">2025-07-02T15:14:18Z</dcterms:modified>
</cp:coreProperties>
</file>