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9" r:id="rId1"/>
  </p:sldMasterIdLst>
  <p:notesMasterIdLst>
    <p:notesMasterId r:id="rId20"/>
  </p:notes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2" r:id="rId18"/>
    <p:sldId id="273"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6434"/>
          </a:xfrm>
          <a:prstGeom prst="rect">
            <a:avLst/>
          </a:prstGeom>
        </p:spPr>
        <p:txBody>
          <a:bodyPr vert="horz" lIns="92446" tIns="46223" rIns="92446" bIns="46223" rtlCol="0"/>
          <a:lstStyle>
            <a:lvl1pPr algn="r">
              <a:defRPr sz="1200"/>
            </a:lvl1pPr>
          </a:lstStyle>
          <a:p>
            <a:fld id="{45F92A4B-14D4-4320-BE37-9B147B87E4C1}" type="datetimeFigureOut">
              <a:rPr lang="en-US" smtClean="0"/>
              <a:t>7/2/2025</a:t>
            </a:fld>
            <a:endParaRPr lang="en-US"/>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2446" tIns="46223" rIns="92446" bIns="46223" rtlCol="0" anchor="b"/>
          <a:lstStyle>
            <a:lvl1pPr algn="r">
              <a:defRPr sz="1200"/>
            </a:lvl1pPr>
          </a:lstStyle>
          <a:p>
            <a:fld id="{F09A1F32-4199-4D4F-ADFD-D06769285D24}" type="slidenum">
              <a:rPr lang="en-US" smtClean="0"/>
              <a:t>‹#›</a:t>
            </a:fld>
            <a:endParaRPr lang="en-US"/>
          </a:p>
        </p:txBody>
      </p:sp>
    </p:spTree>
    <p:extLst>
      <p:ext uri="{BB962C8B-B14F-4D97-AF65-F5344CB8AC3E}">
        <p14:creationId xmlns:p14="http://schemas.microsoft.com/office/powerpoint/2010/main" val="608050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4F0498-5E46-4631-B553-AEB619FA7DE6}"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2677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2FFA47-821F-4BE4-AE4E-ED65CD7176D2}"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4886438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2FFA47-821F-4BE4-AE4E-ED65CD7176D2}"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9550799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2FFA47-821F-4BE4-AE4E-ED65CD7176D2}"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1149949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2FFA47-821F-4BE4-AE4E-ED65CD7176D2}"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577031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2FFA47-821F-4BE4-AE4E-ED65CD7176D2}"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941374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8DC6E8-8C79-4708-8817-340CDA7E7F61}"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16827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AE837A-A5AA-4EA4-BB08-D6AF6F4E2DB6}"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1400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DC9B5-A08E-4268-81CB-AE0BA318A742}"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02153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DCD09C-BE6B-478C-8A0F-9F0FBB588A30}" type="datetime1">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40333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91182F-C148-4FEC-B5BE-A32DE8ACC0C8}" type="datetime1">
              <a:rPr lang="en-US" smtClean="0"/>
              <a:t>7/2/2025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96790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EC1B1A-9135-4461-AB2D-22739F4C45F8}" type="datetime1">
              <a:rPr lang="en-US" smtClean="0"/>
              <a:t>7/2/2025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99604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589A84-81FC-4918-8F18-3CEB3BD8F961}" type="datetime1">
              <a:rPr lang="en-US" smtClean="0"/>
              <a:t>7/2/2025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2607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62D3A-873D-476F-89BB-A268F969BAE8}" type="datetime1">
              <a:rPr lang="en-US" smtClean="0"/>
              <a:t>7/2/2025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4389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B551C6B-7AAC-413A-9E89-DCBCC3133F6C}" type="datetime1">
              <a:rPr lang="en-US" smtClean="0"/>
              <a:t>7/2/2025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741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5" name="Date Placeholder 4"/>
          <p:cNvSpPr>
            <a:spLocks noGrp="1"/>
          </p:cNvSpPr>
          <p:nvPr>
            <p:ph type="dt" sz="half" idx="10"/>
          </p:nvPr>
        </p:nvSpPr>
        <p:spPr/>
        <p:txBody>
          <a:bodyPr/>
          <a:lstStyle/>
          <a:p>
            <a:fld id="{9D5D0688-1449-49E9-81B2-9898B4248568}" type="datetime1">
              <a:rPr lang="en-US" smtClean="0"/>
              <a:t>7/2/2025</a:t>
            </a:fld>
            <a:endParaRPr lang="en-US" dirty="0"/>
          </a:p>
        </p:txBody>
      </p:sp>
    </p:spTree>
    <p:extLst>
      <p:ext uri="{BB962C8B-B14F-4D97-AF65-F5344CB8AC3E}">
        <p14:creationId xmlns:p14="http://schemas.microsoft.com/office/powerpoint/2010/main" val="2341279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2FFA47-821F-4BE4-AE4E-ED65CD7176D2}" type="datetime1">
              <a:rPr lang="en-US" smtClean="0"/>
              <a:t>7/2/2025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71500741"/>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Josh.Hart@ade.arkansas.gov" TargetMode="External"/><Relationship Id="rId2" Type="http://schemas.openxmlformats.org/officeDocument/2006/relationships/hyperlink" Target="mailto:Mikki.Eubank@Arkansas.gov"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Josh.Hart@ade.arkansas.gov" TargetMode="External"/><Relationship Id="rId2" Type="http://schemas.openxmlformats.org/officeDocument/2006/relationships/hyperlink" Target="mailto:Mikki.Eubank@ade.arkansas.gov"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4800" b="1" dirty="0"/>
              <a:t>SPECIAL EDUCATION</a:t>
            </a:r>
            <a:br>
              <a:rPr lang="en-US" sz="4800" b="1" dirty="0"/>
            </a:br>
            <a:r>
              <a:rPr lang="en-US" sz="4800" b="1" dirty="0"/>
              <a:t>RESIDENTIAL PLACEMENT</a:t>
            </a:r>
            <a:br>
              <a:rPr lang="en-US" sz="4800" b="1" dirty="0"/>
            </a:br>
            <a:endParaRPr lang="en-US" sz="4800" b="1" dirty="0"/>
          </a:p>
        </p:txBody>
      </p:sp>
      <p:sp>
        <p:nvSpPr>
          <p:cNvPr id="3" name="Subtitle 2"/>
          <p:cNvSpPr>
            <a:spLocks noGrp="1"/>
          </p:cNvSpPr>
          <p:nvPr>
            <p:ph type="subTitle" idx="1"/>
          </p:nvPr>
        </p:nvSpPr>
        <p:spPr/>
        <p:txBody>
          <a:bodyPr>
            <a:normAutofit fontScale="92500" lnSpcReduction="20000"/>
          </a:bodyPr>
          <a:lstStyle/>
          <a:p>
            <a:pPr algn="ctr"/>
            <a:r>
              <a:rPr lang="en-US" sz="3600" b="1" dirty="0"/>
              <a:t>USER’S GUIDE FOR DISTRICTS</a:t>
            </a:r>
          </a:p>
          <a:p>
            <a:pPr algn="ctr"/>
            <a:r>
              <a:rPr lang="en-US" sz="3600" b="1" dirty="0"/>
              <a:t>FY 2025-26</a:t>
            </a:r>
          </a:p>
        </p:txBody>
      </p:sp>
    </p:spTree>
    <p:extLst>
      <p:ext uri="{BB962C8B-B14F-4D97-AF65-F5344CB8AC3E}">
        <p14:creationId xmlns:p14="http://schemas.microsoft.com/office/powerpoint/2010/main" val="1590640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10</a:t>
            </a:fld>
            <a:endParaRPr lang="en-US" dirty="0"/>
          </a:p>
        </p:txBody>
      </p:sp>
      <p:pic>
        <p:nvPicPr>
          <p:cNvPr id="3" name="Content Placeholder 7"/>
          <p:cNvPicPr>
            <a:picLocks noChangeAspect="1"/>
          </p:cNvPicPr>
          <p:nvPr/>
        </p:nvPicPr>
        <p:blipFill>
          <a:blip r:embed="rId2"/>
          <a:stretch>
            <a:fillRect/>
          </a:stretch>
        </p:blipFill>
        <p:spPr>
          <a:xfrm>
            <a:off x="1166648" y="611702"/>
            <a:ext cx="8355724" cy="2762119"/>
          </a:xfrm>
          <a:prstGeom prst="rect">
            <a:avLst/>
          </a:prstGeom>
        </p:spPr>
      </p:pic>
      <p:sp>
        <p:nvSpPr>
          <p:cNvPr id="4" name="Rectangle 3"/>
          <p:cNvSpPr/>
          <p:nvPr/>
        </p:nvSpPr>
        <p:spPr>
          <a:xfrm>
            <a:off x="958543" y="3481026"/>
            <a:ext cx="10020563" cy="2585323"/>
          </a:xfrm>
          <a:prstGeom prst="rect">
            <a:avLst/>
          </a:prstGeom>
        </p:spPr>
        <p:txBody>
          <a:bodyPr wrap="square">
            <a:spAutoFit/>
          </a:bodyPr>
          <a:lstStyle/>
          <a:p>
            <a:r>
              <a:rPr lang="en-US" b="1" dirty="0"/>
              <a:t>Verification of Residential Request</a:t>
            </a:r>
          </a:p>
          <a:p>
            <a:endParaRPr lang="en-US" b="1" dirty="0"/>
          </a:p>
          <a:p>
            <a:r>
              <a:rPr lang="en-US" dirty="0"/>
              <a:t>Click on “Residential Reimbursement”.  The Residential Placement Application (RPA) will come up on the screen. Billing request information from the facility for residential reimbursement will be displayed and be available via this menu. The 17 districts with facilities in their jurisdiction will need to verify information and administer the usual procedures before submitting signed Superintendent Certification to the Special Educations Grants and Data office. </a:t>
            </a:r>
          </a:p>
          <a:p>
            <a:endParaRPr lang="en-US" dirty="0"/>
          </a:p>
        </p:txBody>
      </p:sp>
    </p:spTree>
    <p:extLst>
      <p:ext uri="{BB962C8B-B14F-4D97-AF65-F5344CB8AC3E}">
        <p14:creationId xmlns:p14="http://schemas.microsoft.com/office/powerpoint/2010/main" val="1565777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11</a:t>
            </a:fld>
            <a:endParaRPr lang="en-US" dirty="0"/>
          </a:p>
        </p:txBody>
      </p:sp>
      <p:pic>
        <p:nvPicPr>
          <p:cNvPr id="4" name="Picture 3"/>
          <p:cNvPicPr>
            <a:picLocks noChangeAspect="1"/>
          </p:cNvPicPr>
          <p:nvPr/>
        </p:nvPicPr>
        <p:blipFill>
          <a:blip r:embed="rId2"/>
          <a:stretch>
            <a:fillRect/>
          </a:stretch>
        </p:blipFill>
        <p:spPr>
          <a:xfrm>
            <a:off x="863950" y="644194"/>
            <a:ext cx="7987188" cy="1159206"/>
          </a:xfrm>
          <a:prstGeom prst="rect">
            <a:avLst/>
          </a:prstGeom>
        </p:spPr>
      </p:pic>
      <p:sp>
        <p:nvSpPr>
          <p:cNvPr id="5" name="Rectangle 4"/>
          <p:cNvSpPr/>
          <p:nvPr/>
        </p:nvSpPr>
        <p:spPr>
          <a:xfrm>
            <a:off x="863949" y="2364828"/>
            <a:ext cx="10247587" cy="2862322"/>
          </a:xfrm>
          <a:prstGeom prst="rect">
            <a:avLst/>
          </a:prstGeom>
        </p:spPr>
        <p:txBody>
          <a:bodyPr wrap="square">
            <a:spAutoFit/>
          </a:bodyPr>
          <a:lstStyle/>
          <a:p>
            <a:r>
              <a:rPr lang="en-US" dirty="0"/>
              <a:t>The Out-of-State Residential Reimbursement Application is an additional form to request reimbursement for students who are placed outside of the state of Arkansas in an approved out-of-state facility. To access this application, select Finance &gt; Residential Placement – Out of State &gt; and click on Residential Reimbursement.</a:t>
            </a:r>
          </a:p>
          <a:p>
            <a:endParaRPr lang="en-US" dirty="0"/>
          </a:p>
          <a:p>
            <a:r>
              <a:rPr lang="en-US" dirty="0"/>
              <a:t>Select the quarter, for entering information, from the drop-down box at the top of the screen and click “Get Data”. Key in the data for the quarter selected. The data entry section is set up the same way as the Residential Placement Application. When all information has been entered, click the “Facility Report” button to view totals by facility. Click on the Superintendent Certification button for the Superintendent to sign and follow the instructions on the document.</a:t>
            </a:r>
          </a:p>
        </p:txBody>
      </p:sp>
    </p:spTree>
    <p:extLst>
      <p:ext uri="{BB962C8B-B14F-4D97-AF65-F5344CB8AC3E}">
        <p14:creationId xmlns:p14="http://schemas.microsoft.com/office/powerpoint/2010/main" val="2212399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12</a:t>
            </a:fld>
            <a:endParaRPr lang="en-US" dirty="0"/>
          </a:p>
        </p:txBody>
      </p:sp>
      <p:pic>
        <p:nvPicPr>
          <p:cNvPr id="3" name="Picture 4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9708" y="485578"/>
            <a:ext cx="10646422" cy="1876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74763" y="2692750"/>
            <a:ext cx="10449386" cy="3139321"/>
          </a:xfrm>
          <a:prstGeom prst="rect">
            <a:avLst/>
          </a:prstGeom>
        </p:spPr>
        <p:txBody>
          <a:bodyPr wrap="square">
            <a:spAutoFit/>
          </a:bodyPr>
          <a:lstStyle/>
          <a:p>
            <a:r>
              <a:rPr lang="en-US" dirty="0"/>
              <a:t>All fields are required except the “Middle” name field.  Key in the student demographic information, including first/middle/last name, SSN, and the Birthdate.  Insert a “D” for Disabled or a “N” for Nondisabled in the Disability Status field.  Select the facility that the student was placed in from the drop down menu and key in the Begin Billing date and End Billing date.  </a:t>
            </a:r>
          </a:p>
          <a:p>
            <a:endParaRPr lang="en-US" dirty="0"/>
          </a:p>
          <a:p>
            <a:r>
              <a:rPr lang="en-US" dirty="0"/>
              <a:t>A student can be entered more than once in the same quarter.  However, the RPA will not accept dates that are the same for one student.  For example, If Jane Doe enters Conway Behavioral Health at Conway on 08/31/2025, exits on 09/05/2025, and reenters on the same day she exited (09/05/2025), her second begin date will have to be keyed in as 09/06/2025. The same applies even if the student has been placed at a different facility. </a:t>
            </a:r>
          </a:p>
          <a:p>
            <a:endParaRPr lang="en-US" dirty="0"/>
          </a:p>
        </p:txBody>
      </p:sp>
    </p:spTree>
    <p:extLst>
      <p:ext uri="{BB962C8B-B14F-4D97-AF65-F5344CB8AC3E}">
        <p14:creationId xmlns:p14="http://schemas.microsoft.com/office/powerpoint/2010/main" val="1679643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13</a:t>
            </a:fld>
            <a:endParaRPr lang="en-US" dirty="0"/>
          </a:p>
        </p:txBody>
      </p:sp>
      <p:grpSp>
        <p:nvGrpSpPr>
          <p:cNvPr id="3" name="Group 2"/>
          <p:cNvGrpSpPr>
            <a:grpSpLocks noChangeAspect="1"/>
          </p:cNvGrpSpPr>
          <p:nvPr/>
        </p:nvGrpSpPr>
        <p:grpSpPr bwMode="auto">
          <a:xfrm>
            <a:off x="876563" y="560253"/>
            <a:ext cx="10487221" cy="2883495"/>
            <a:chOff x="144" y="240"/>
            <a:chExt cx="5376" cy="912"/>
          </a:xfrm>
        </p:grpSpPr>
        <p:sp>
          <p:nvSpPr>
            <p:cNvPr id="4" name="AutoShape 4"/>
            <p:cNvSpPr>
              <a:spLocks noChangeAspect="1" noChangeArrowheads="1" noTextEdit="1"/>
            </p:cNvSpPr>
            <p:nvPr/>
          </p:nvSpPr>
          <p:spPr bwMode="auto">
            <a:xfrm>
              <a:off x="144" y="240"/>
              <a:ext cx="5376" cy="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 y="240"/>
              <a:ext cx="5147" cy="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5370" y="999"/>
              <a:ext cx="77"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Freeform 6"/>
            <p:cNvSpPr>
              <a:spLocks/>
            </p:cNvSpPr>
            <p:nvPr/>
          </p:nvSpPr>
          <p:spPr bwMode="auto">
            <a:xfrm>
              <a:off x="155" y="501"/>
              <a:ext cx="68" cy="197"/>
            </a:xfrm>
            <a:custGeom>
              <a:avLst/>
              <a:gdLst>
                <a:gd name="T0" fmla="*/ 1200 w 1200"/>
                <a:gd name="T1" fmla="*/ 3600 h 3600"/>
                <a:gd name="T2" fmla="*/ 600 w 1200"/>
                <a:gd name="T3" fmla="*/ 3300 h 3600"/>
                <a:gd name="T4" fmla="*/ 600 w 1200"/>
                <a:gd name="T5" fmla="*/ 2100 h 3600"/>
                <a:gd name="T6" fmla="*/ 0 w 1200"/>
                <a:gd name="T7" fmla="*/ 1800 h 3600"/>
                <a:gd name="T8" fmla="*/ 600 w 1200"/>
                <a:gd name="T9" fmla="*/ 1500 h 3600"/>
                <a:gd name="T10" fmla="*/ 600 w 1200"/>
                <a:gd name="T11" fmla="*/ 300 h 3600"/>
                <a:gd name="T12" fmla="*/ 1200 w 1200"/>
                <a:gd name="T13" fmla="*/ 0 h 3600"/>
              </a:gdLst>
              <a:ahLst/>
              <a:cxnLst>
                <a:cxn ang="0">
                  <a:pos x="T0" y="T1"/>
                </a:cxn>
                <a:cxn ang="0">
                  <a:pos x="T2" y="T3"/>
                </a:cxn>
                <a:cxn ang="0">
                  <a:pos x="T4" y="T5"/>
                </a:cxn>
                <a:cxn ang="0">
                  <a:pos x="T6" y="T7"/>
                </a:cxn>
                <a:cxn ang="0">
                  <a:pos x="T8" y="T9"/>
                </a:cxn>
                <a:cxn ang="0">
                  <a:pos x="T10" y="T11"/>
                </a:cxn>
                <a:cxn ang="0">
                  <a:pos x="T12" y="T13"/>
                </a:cxn>
              </a:cxnLst>
              <a:rect l="0" t="0" r="r" b="b"/>
              <a:pathLst>
                <a:path w="1200" h="3600">
                  <a:moveTo>
                    <a:pt x="1200" y="3600"/>
                  </a:moveTo>
                  <a:cubicBezTo>
                    <a:pt x="869" y="3600"/>
                    <a:pt x="600" y="3466"/>
                    <a:pt x="600" y="3300"/>
                  </a:cubicBezTo>
                  <a:lnTo>
                    <a:pt x="600" y="2100"/>
                  </a:lnTo>
                  <a:cubicBezTo>
                    <a:pt x="600" y="1934"/>
                    <a:pt x="332" y="1800"/>
                    <a:pt x="0" y="1800"/>
                  </a:cubicBezTo>
                  <a:cubicBezTo>
                    <a:pt x="332" y="1800"/>
                    <a:pt x="600" y="1666"/>
                    <a:pt x="600" y="1500"/>
                  </a:cubicBezTo>
                  <a:lnTo>
                    <a:pt x="600" y="300"/>
                  </a:lnTo>
                  <a:cubicBezTo>
                    <a:pt x="600" y="134"/>
                    <a:pt x="869" y="0"/>
                    <a:pt x="1200" y="0"/>
                  </a:cubicBezTo>
                </a:path>
              </a:pathLst>
            </a:custGeom>
            <a:noFill/>
            <a:ln w="26988"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7"/>
            <p:cNvSpPr>
              <a:spLocks/>
            </p:cNvSpPr>
            <p:nvPr/>
          </p:nvSpPr>
          <p:spPr bwMode="auto">
            <a:xfrm>
              <a:off x="155" y="763"/>
              <a:ext cx="68" cy="197"/>
            </a:xfrm>
            <a:custGeom>
              <a:avLst/>
              <a:gdLst>
                <a:gd name="T0" fmla="*/ 1200 w 1200"/>
                <a:gd name="T1" fmla="*/ 3600 h 3600"/>
                <a:gd name="T2" fmla="*/ 600 w 1200"/>
                <a:gd name="T3" fmla="*/ 3300 h 3600"/>
                <a:gd name="T4" fmla="*/ 600 w 1200"/>
                <a:gd name="T5" fmla="*/ 2100 h 3600"/>
                <a:gd name="T6" fmla="*/ 0 w 1200"/>
                <a:gd name="T7" fmla="*/ 1800 h 3600"/>
                <a:gd name="T8" fmla="*/ 600 w 1200"/>
                <a:gd name="T9" fmla="*/ 1500 h 3600"/>
                <a:gd name="T10" fmla="*/ 600 w 1200"/>
                <a:gd name="T11" fmla="*/ 300 h 3600"/>
                <a:gd name="T12" fmla="*/ 1200 w 1200"/>
                <a:gd name="T13" fmla="*/ 0 h 3600"/>
              </a:gdLst>
              <a:ahLst/>
              <a:cxnLst>
                <a:cxn ang="0">
                  <a:pos x="T0" y="T1"/>
                </a:cxn>
                <a:cxn ang="0">
                  <a:pos x="T2" y="T3"/>
                </a:cxn>
                <a:cxn ang="0">
                  <a:pos x="T4" y="T5"/>
                </a:cxn>
                <a:cxn ang="0">
                  <a:pos x="T6" y="T7"/>
                </a:cxn>
                <a:cxn ang="0">
                  <a:pos x="T8" y="T9"/>
                </a:cxn>
                <a:cxn ang="0">
                  <a:pos x="T10" y="T11"/>
                </a:cxn>
                <a:cxn ang="0">
                  <a:pos x="T12" y="T13"/>
                </a:cxn>
              </a:cxnLst>
              <a:rect l="0" t="0" r="r" b="b"/>
              <a:pathLst>
                <a:path w="1200" h="3600">
                  <a:moveTo>
                    <a:pt x="1200" y="3600"/>
                  </a:moveTo>
                  <a:cubicBezTo>
                    <a:pt x="869" y="3600"/>
                    <a:pt x="600" y="3466"/>
                    <a:pt x="600" y="3300"/>
                  </a:cubicBezTo>
                  <a:lnTo>
                    <a:pt x="600" y="2100"/>
                  </a:lnTo>
                  <a:cubicBezTo>
                    <a:pt x="600" y="1934"/>
                    <a:pt x="332" y="1800"/>
                    <a:pt x="0" y="1800"/>
                  </a:cubicBezTo>
                  <a:cubicBezTo>
                    <a:pt x="332" y="1800"/>
                    <a:pt x="600" y="1666"/>
                    <a:pt x="600" y="1500"/>
                  </a:cubicBezTo>
                  <a:lnTo>
                    <a:pt x="600" y="300"/>
                  </a:lnTo>
                  <a:cubicBezTo>
                    <a:pt x="600" y="134"/>
                    <a:pt x="869" y="0"/>
                    <a:pt x="1200" y="0"/>
                  </a:cubicBezTo>
                </a:path>
              </a:pathLst>
            </a:custGeom>
            <a:noFill/>
            <a:ln w="26988"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sp>
        <p:nvSpPr>
          <p:cNvPr id="9" name="Rectangle 8"/>
          <p:cNvSpPr/>
          <p:nvPr/>
        </p:nvSpPr>
        <p:spPr>
          <a:xfrm>
            <a:off x="533400" y="3745887"/>
            <a:ext cx="10830384" cy="2585323"/>
          </a:xfrm>
          <a:prstGeom prst="rect">
            <a:avLst/>
          </a:prstGeom>
        </p:spPr>
        <p:txBody>
          <a:bodyPr wrap="square">
            <a:spAutoFit/>
          </a:bodyPr>
          <a:lstStyle/>
          <a:p>
            <a:r>
              <a:rPr lang="en-US" dirty="0"/>
              <a:t>The last field “Instructional Days” is not editable.  It is an automatic calculated total of the number of days (per student) that are billable according to the Beginning and Ending Billing Dates that were entered. The RPA uses the calendar outline on pages 6 and 7 when figuring instructional days (refer to for any date that is billable as an instructional day). Non-billable days will not show in the total under “Instructional Days”.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641696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590663" y="6041362"/>
            <a:ext cx="683339" cy="365125"/>
          </a:xfrm>
        </p:spPr>
        <p:txBody>
          <a:bodyPr/>
          <a:lstStyle/>
          <a:p>
            <a:fld id="{4FAB73BC-B049-4115-A692-8D63A059BFB8}" type="slidenum">
              <a:rPr lang="en-US" smtClean="0"/>
              <a:pPr/>
              <a:t>14</a:t>
            </a:fld>
            <a:endParaRPr lang="en-US" dirty="0"/>
          </a:p>
        </p:txBody>
      </p:sp>
      <p:sp>
        <p:nvSpPr>
          <p:cNvPr id="5" name="TextBox 4"/>
          <p:cNvSpPr txBox="1"/>
          <p:nvPr/>
        </p:nvSpPr>
        <p:spPr>
          <a:xfrm>
            <a:off x="3783724" y="1866638"/>
            <a:ext cx="498190" cy="369332"/>
          </a:xfrm>
          <a:prstGeom prst="rect">
            <a:avLst/>
          </a:prstGeom>
          <a:solidFill>
            <a:schemeClr val="bg1"/>
          </a:solidFill>
        </p:spPr>
        <p:txBody>
          <a:bodyPr wrap="square" rtlCol="0">
            <a:spAutoFit/>
          </a:bodyPr>
          <a:lstStyle/>
          <a:p>
            <a:endParaRPr lang="en-US" b="1" dirty="0"/>
          </a:p>
        </p:txBody>
      </p:sp>
      <p:sp>
        <p:nvSpPr>
          <p:cNvPr id="9" name="TextBox 8">
            <a:extLst>
              <a:ext uri="{FF2B5EF4-FFF2-40B4-BE49-F238E27FC236}">
                <a16:creationId xmlns:a16="http://schemas.microsoft.com/office/drawing/2014/main" id="{5735D3CA-6789-D202-91FB-3D91588B852C}"/>
              </a:ext>
            </a:extLst>
          </p:cNvPr>
          <p:cNvSpPr txBox="1"/>
          <p:nvPr/>
        </p:nvSpPr>
        <p:spPr>
          <a:xfrm>
            <a:off x="715993" y="646981"/>
            <a:ext cx="10429336" cy="5478423"/>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At the top of the screen, “Total Instructional Days” gives you the total of billable days that will be reimbursed the quarter, and the “Total Reimbursement” gives the total amount of reimbursement (# of days x $60) that your district will receive for the quarter that you are entering.</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Total Instructional Days: 10			Total Reimbursement Amount:    $60.00</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SAVING AND EDITING INFORMATION</a:t>
            </a:r>
          </a:p>
          <a:p>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Once all information is entered for a student click on (the SAVE icon) to save the information. If you need to go back to a student record that has already been entered and saved, just click on (the EDIT icon) to change the information. Once changes are made, be sure to resave the student record by clicking on ( the SAVE icon).</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you select (the EDIT icon) and then decide that you do not want to edit the information, click on (the CANCEL icon), to leave the information the way it originally was before you clicked edit and/or made changes.</a:t>
            </a:r>
          </a:p>
          <a:p>
            <a:endParaRPr lang="en-US" sz="16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3970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15</a:t>
            </a:fld>
            <a:endParaRPr lang="en-US" dirty="0"/>
          </a:p>
        </p:txBody>
      </p:sp>
      <p:sp>
        <p:nvSpPr>
          <p:cNvPr id="3" name="Content Placeholder 4"/>
          <p:cNvSpPr txBox="1">
            <a:spLocks/>
          </p:cNvSpPr>
          <p:nvPr/>
        </p:nvSpPr>
        <p:spPr>
          <a:xfrm>
            <a:off x="457200" y="172528"/>
            <a:ext cx="8305800" cy="1351472"/>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n-US"/>
          </a:p>
          <a:p>
            <a:pPr marL="0" indent="0">
              <a:buFont typeface="Wingdings 2" pitchFamily="18" charset="2"/>
              <a:buNone/>
            </a:pPr>
            <a:endParaRPr lang="en-US"/>
          </a:p>
          <a:p>
            <a:pPr marL="0" indent="0">
              <a:buFont typeface="Wingdings 2" pitchFamily="18" charset="2"/>
              <a:buNone/>
            </a:pPr>
            <a:endParaRPr lang="en-US" dirty="0"/>
          </a:p>
        </p:txBody>
      </p:sp>
      <p:sp>
        <p:nvSpPr>
          <p:cNvPr id="5" name="Rectangle 4"/>
          <p:cNvSpPr/>
          <p:nvPr/>
        </p:nvSpPr>
        <p:spPr>
          <a:xfrm>
            <a:off x="3141542" y="636154"/>
            <a:ext cx="4535967"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696464"/>
                </a:solidFill>
                <a:effectLst/>
                <a:uLnTx/>
                <a:uFillTx/>
                <a:latin typeface="Franklin Gothic Book"/>
                <a:ea typeface="+mj-ea"/>
                <a:cs typeface="+mj-cs"/>
              </a:rPr>
              <a:t>DELETING INFORMATION</a:t>
            </a:r>
            <a:endParaRPr kumimoji="0" lang="en-US" sz="2800" b="0" i="0" u="none" strike="noStrike" kern="0" cap="none" spc="0" normalizeH="0" baseline="0" noProof="0" dirty="0">
              <a:ln>
                <a:noFill/>
              </a:ln>
              <a:solidFill>
                <a:sysClr val="windowText" lastClr="000000"/>
              </a:solidFill>
              <a:effectLst/>
              <a:uLnTx/>
              <a:uFillTx/>
            </a:endParaRPr>
          </a:p>
        </p:txBody>
      </p:sp>
      <p:sp>
        <p:nvSpPr>
          <p:cNvPr id="6" name="TextBox 5"/>
          <p:cNvSpPr txBox="1"/>
          <p:nvPr/>
        </p:nvSpPr>
        <p:spPr>
          <a:xfrm>
            <a:off x="1040524" y="2459419"/>
            <a:ext cx="9423318" cy="163121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Click on </a:t>
            </a:r>
            <a:r>
              <a:rPr lang="en-US" sz="2000" b="1" dirty="0">
                <a:solidFill>
                  <a:srgbClr val="FF0000"/>
                </a:solidFill>
                <a:latin typeface="Times New Roman" panose="02020603050405020304" pitchFamily="18" charset="0"/>
                <a:cs typeface="Times New Roman" panose="02020603050405020304" pitchFamily="18" charset="0"/>
              </a:rPr>
              <a:t>X </a:t>
            </a:r>
            <a:r>
              <a:rPr lang="en-US" sz="2000" b="1" dirty="0">
                <a:latin typeface="Times New Roman" panose="02020603050405020304" pitchFamily="18" charset="0"/>
                <a:cs typeface="Times New Roman" panose="02020603050405020304" pitchFamily="18" charset="0"/>
              </a:rPr>
              <a:t>(the DELETE icon) to delete an entire student record. Make sure the icon selected is directly beside the student’s name to ensure the correct student is deleted. Once you press </a:t>
            </a:r>
            <a:r>
              <a:rPr lang="en-US" sz="2000" b="1" dirty="0">
                <a:solidFill>
                  <a:srgbClr val="FF0000"/>
                </a:solidFill>
                <a:latin typeface="Times New Roman" panose="02020603050405020304" pitchFamily="18" charset="0"/>
                <a:cs typeface="Times New Roman" panose="02020603050405020304" pitchFamily="18" charset="0"/>
              </a:rPr>
              <a:t>X </a:t>
            </a:r>
            <a:r>
              <a:rPr lang="en-US" sz="2000" b="1" dirty="0">
                <a:latin typeface="Times New Roman" panose="02020603050405020304" pitchFamily="18" charset="0"/>
                <a:cs typeface="Times New Roman" panose="02020603050405020304" pitchFamily="18" charset="0"/>
              </a:rPr>
              <a:t>(the DELETE icon) the record is completely gone, and information will have to be reentered on the student to enter/place the student information back into the application.</a:t>
            </a:r>
          </a:p>
        </p:txBody>
      </p:sp>
    </p:spTree>
    <p:extLst>
      <p:ext uri="{BB962C8B-B14F-4D97-AF65-F5344CB8AC3E}">
        <p14:creationId xmlns:p14="http://schemas.microsoft.com/office/powerpoint/2010/main" val="1229455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16</a:t>
            </a:fld>
            <a:endParaRPr lang="en-US" dirty="0"/>
          </a:p>
        </p:txBody>
      </p:sp>
      <p:sp>
        <p:nvSpPr>
          <p:cNvPr id="5" name="Title 1"/>
          <p:cNvSpPr txBox="1">
            <a:spLocks/>
          </p:cNvSpPr>
          <p:nvPr/>
        </p:nvSpPr>
        <p:spPr>
          <a:xfrm>
            <a:off x="381000" y="304800"/>
            <a:ext cx="11089990" cy="1757330"/>
          </a:xfrm>
          <a:prstGeom prst="rect">
            <a:avLst/>
          </a:prstGeom>
        </p:spPr>
        <p:txBody>
          <a:bodyPr bIns="91440" anchor="b" anchorCtr="0">
            <a:normAutofit fontScale="52500" lnSpcReduction="20000"/>
          </a:bodyPr>
          <a:lstStyle>
            <a:lvl1pPr algn="l" rtl="0" eaLnBrk="1" latinLnBrk="0" hangingPunct="1">
              <a:spcBef>
                <a:spcPct val="0"/>
              </a:spcBef>
              <a:buNone/>
              <a:defRPr kumimoji="0" sz="4000" kern="1200">
                <a:solidFill>
                  <a:schemeClr val="tx2"/>
                </a:solidFill>
                <a:latin typeface="+mj-lt"/>
                <a:ea typeface="+mj-ea"/>
                <a:cs typeface="+mj-cs"/>
              </a:defRPr>
            </a:lvl1pPr>
          </a:lstStyle>
          <a:p>
            <a:pPr marL="0" marR="0" lvl="0" indent="0" defTabSz="914400" rtl="0" eaLnBrk="1" fontAlgn="auto" latinLnBrk="0" hangingPunct="1">
              <a:lnSpc>
                <a:spcPct val="100000"/>
              </a:lnSpc>
              <a:spcBef>
                <a:spcPct val="0"/>
              </a:spcBef>
              <a:spcAft>
                <a:spcPts val="0"/>
              </a:spcAft>
              <a:buClrTx/>
              <a:buSzTx/>
              <a:buFontTx/>
              <a:buNone/>
              <a:tabLst/>
              <a:defRPr/>
            </a:pPr>
            <a:br>
              <a:rPr kumimoji="0" lang="en-US" sz="4000" b="0" i="0" u="none" strike="noStrike" kern="1200" cap="none" spc="0" normalizeH="0" baseline="0" noProof="0" dirty="0">
                <a:ln>
                  <a:noFill/>
                </a:ln>
                <a:solidFill>
                  <a:srgbClr val="696464"/>
                </a:solidFill>
                <a:effectLst/>
                <a:uLnTx/>
                <a:uFillTx/>
                <a:latin typeface="Franklin Gothic Book"/>
                <a:ea typeface="+mj-ea"/>
                <a:cs typeface="+mj-cs"/>
              </a:rPr>
            </a:br>
            <a:r>
              <a:rPr kumimoji="0" lang="en-US" sz="3400" b="1" i="0" u="none" strike="noStrike" kern="1200" cap="none" spc="0" normalizeH="0" baseline="0" noProof="0" dirty="0">
                <a:ln>
                  <a:noFill/>
                </a:ln>
                <a:solidFill>
                  <a:srgbClr val="696464"/>
                </a:solidFill>
                <a:effectLst/>
                <a:uLnTx/>
                <a:uFillTx/>
                <a:latin typeface="Franklin Gothic Book"/>
                <a:ea typeface="+mj-ea"/>
                <a:cs typeface="+mj-cs"/>
              </a:rPr>
              <a:t>VIEW DATA FROM PREVIOUS YEAR(s</a:t>
            </a:r>
            <a: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t>)</a:t>
            </a:r>
            <a:b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br>
            <a: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t> </a:t>
            </a:r>
            <a:b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br>
            <a: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t>Next to “Fiscal Year”, click on the drop-down arrow(s) to choose a previous year or previous </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t>quarter within the year (see figure below). This is for viewing only.  Editing information in previous </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t>years or quarters will not be possible. </a:t>
            </a:r>
            <a:br>
              <a:rPr kumimoji="0" lang="en-US" sz="3400" b="0" i="0" u="none" strike="noStrike" kern="1200" cap="none" spc="0" normalizeH="0" baseline="0" noProof="0" dirty="0">
                <a:ln>
                  <a:noFill/>
                </a:ln>
                <a:solidFill>
                  <a:srgbClr val="696464"/>
                </a:solidFill>
                <a:effectLst/>
                <a:uLnTx/>
                <a:uFillTx/>
                <a:latin typeface="Franklin Gothic Book"/>
                <a:ea typeface="+mj-ea"/>
                <a:cs typeface="+mj-cs"/>
              </a:rPr>
            </a:br>
            <a:endParaRPr kumimoji="0" lang="en-US" sz="3400" b="0" i="0" u="none" strike="noStrike" kern="1200" cap="none" spc="0" normalizeH="0" baseline="0" noProof="0" dirty="0">
              <a:ln>
                <a:noFill/>
              </a:ln>
              <a:solidFill>
                <a:srgbClr val="696464"/>
              </a:solidFill>
              <a:effectLst/>
              <a:uLnTx/>
              <a:uFillTx/>
              <a:latin typeface="Franklin Gothic Book"/>
              <a:ea typeface="+mj-ea"/>
              <a:cs typeface="+mj-cs"/>
            </a:endParaRPr>
          </a:p>
        </p:txBody>
      </p:sp>
      <p:pic>
        <p:nvPicPr>
          <p:cNvPr id="6" name="Content Placeholder 5"/>
          <p:cNvPicPr>
            <a:picLocks noChangeAspect="1"/>
          </p:cNvPicPr>
          <p:nvPr/>
        </p:nvPicPr>
        <p:blipFill>
          <a:blip r:embed="rId2"/>
          <a:stretch>
            <a:fillRect/>
          </a:stretch>
        </p:blipFill>
        <p:spPr>
          <a:xfrm>
            <a:off x="1065749" y="2421583"/>
            <a:ext cx="9118775" cy="3417610"/>
          </a:xfrm>
          <a:prstGeom prst="rect">
            <a:avLst/>
          </a:prstGeom>
        </p:spPr>
      </p:pic>
      <p:sp>
        <p:nvSpPr>
          <p:cNvPr id="3" name="TextBox 2"/>
          <p:cNvSpPr txBox="1"/>
          <p:nvPr/>
        </p:nvSpPr>
        <p:spPr>
          <a:xfrm>
            <a:off x="1797269" y="4146331"/>
            <a:ext cx="953813" cy="230832"/>
          </a:xfrm>
          <a:prstGeom prst="rect">
            <a:avLst/>
          </a:prstGeom>
          <a:solidFill>
            <a:schemeClr val="bg1"/>
          </a:solidFill>
        </p:spPr>
        <p:txBody>
          <a:bodyPr wrap="square" rtlCol="0">
            <a:spAutoFit/>
          </a:bodyPr>
          <a:lstStyle/>
          <a:p>
            <a:r>
              <a:rPr lang="en-US" sz="900" b="1" dirty="0"/>
              <a:t>2025-26</a:t>
            </a:r>
          </a:p>
        </p:txBody>
      </p:sp>
    </p:spTree>
    <p:extLst>
      <p:ext uri="{BB962C8B-B14F-4D97-AF65-F5344CB8AC3E}">
        <p14:creationId xmlns:p14="http://schemas.microsoft.com/office/powerpoint/2010/main" val="2162109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17</a:t>
            </a:fld>
            <a:endParaRPr lang="en-US" dirty="0"/>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6112" y="265386"/>
            <a:ext cx="9478229" cy="559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0674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18</a:t>
            </a:fld>
            <a:endParaRPr lang="en-US" dirty="0"/>
          </a:p>
        </p:txBody>
      </p:sp>
      <p:sp>
        <p:nvSpPr>
          <p:cNvPr id="4" name="Content Placeholder 26"/>
          <p:cNvSpPr txBox="1">
            <a:spLocks/>
          </p:cNvSpPr>
          <p:nvPr/>
        </p:nvSpPr>
        <p:spPr>
          <a:xfrm>
            <a:off x="914399" y="1097280"/>
            <a:ext cx="9907051" cy="5372888"/>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None/>
              <a:tabLst/>
              <a:defRPr/>
            </a:pPr>
            <a:r>
              <a:rPr kumimoji="0" lang="en-US" sz="1800" b="0" i="0" u="none" strike="noStrike" kern="120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Once all of your students have been entered, click on Late Submission-Supt. Certification. Select the desired quarter from the Quarter drop-down box at the top of the screen. Print a different Superintendent Certification for each Quarter in which you are requesting reimbursement. Districts should email to</a:t>
            </a:r>
            <a:r>
              <a:rPr kumimoji="0" lang="en-US" sz="18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mikki.eubank@ade.arkansas.gov</a:t>
            </a:r>
            <a:r>
              <a:rPr kumimoji="0" lang="en-US" sz="1800" b="0" i="0" u="none" strike="noStrike" kern="120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or fax the signed “Superintendent Certification” sheet to Sped Finance at 501-682-4313.</a:t>
            </a:r>
            <a:endParaRPr kumimoji="0" lang="en-US" sz="1800" b="0"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66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901789" y="832418"/>
            <a:ext cx="10556590" cy="5189667"/>
            <a:chOff x="73" y="598"/>
            <a:chExt cx="5523" cy="2688"/>
          </a:xfrm>
        </p:grpSpPr>
        <p:sp>
          <p:nvSpPr>
            <p:cNvPr id="3" name="AutoShape 3"/>
            <p:cNvSpPr>
              <a:spLocks noChangeAspect="1" noChangeArrowheads="1" noTextEdit="1"/>
            </p:cNvSpPr>
            <p:nvPr/>
          </p:nvSpPr>
          <p:spPr bwMode="auto">
            <a:xfrm>
              <a:off x="122" y="598"/>
              <a:ext cx="5364" cy="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 name="Rectangle 5"/>
            <p:cNvSpPr>
              <a:spLocks noChangeArrowheads="1"/>
            </p:cNvSpPr>
            <p:nvPr/>
          </p:nvSpPr>
          <p:spPr bwMode="auto">
            <a:xfrm>
              <a:off x="73" y="673"/>
              <a:ext cx="5364" cy="1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80"/>
                  </a:solidFill>
                  <a:effectLst/>
                  <a:latin typeface="Arial" pitchFamily="34" charset="0"/>
                  <a:cs typeface="Arial" pitchFamily="34" charset="0"/>
                </a:rPr>
                <a:t>PROGRAM OVERVIEW</a:t>
              </a: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sz="1300" b="1" dirty="0">
                <a:solidFill>
                  <a:srgbClr val="000080"/>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effectLst/>
                </a:rPr>
                <a:t>DESE receives an annual appropriation to reimburse school districts for educational costs</a:t>
              </a:r>
              <a:r>
                <a:rPr kumimoji="0" lang="en-US" altLang="en-US" sz="1600" b="1" i="0" u="none" strike="noStrike" cap="none" normalizeH="0" dirty="0">
                  <a:ln>
                    <a:noFill/>
                  </a:ln>
                  <a:effectLst/>
                </a:rPr>
                <a:t> for disabled and nondisabled students admitted for short-term and long-term placement in approved residential alcohol/drug abuse and psychiatric facilities. The facility must be an approved Arkansas residential facility. Students receiving educational services in residential treatment facilities are not included in the district’s average daily membership. </a:t>
              </a:r>
              <a:r>
                <a:rPr kumimoji="0" lang="en-US" altLang="en-US" sz="1600" b="1" i="0" u="none" strike="noStrike" cap="none" normalizeH="0" dirty="0">
                  <a:ln>
                    <a:noFill/>
                  </a:ln>
                  <a:solidFill>
                    <a:srgbClr val="FF0000"/>
                  </a:solidFill>
                  <a:effectLst/>
                </a:rPr>
                <a:t>Any student (whether disabled or nondisabled) receiving educational services in a residential treatment facility for w</a:t>
              </a:r>
              <a:r>
                <a:rPr lang="en-US" altLang="en-US" sz="1600" b="1" baseline="0" dirty="0">
                  <a:solidFill>
                    <a:srgbClr val="FF0000"/>
                  </a:solidFill>
                </a:rPr>
                <a:t>hom reimbursement is requested from the other system ADE should be coded in the Arkansas Public School Computer</a:t>
              </a:r>
              <a:r>
                <a:rPr lang="en-US" altLang="en-US" sz="1600" b="1" dirty="0">
                  <a:solidFill>
                    <a:srgbClr val="FF0000"/>
                  </a:solidFill>
                </a:rPr>
                <a:t> Network (APSCN) as a Resident “X”.</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en-US" sz="1600" b="1" dirty="0"/>
                <a:t>Payments received from the ADE designated as Fund/Source of Funds 2250 or 2255 are reimbursements for payments made by school districts to approved residential facilities. For ease of administration, all accounting transactions associated with these ADE payments should be coded as follows:</a:t>
              </a:r>
              <a:endParaRPr kumimoji="0" lang="en-US" altLang="en-US" sz="1600" b="1" i="0" u="none" strike="noStrike" cap="none" normalizeH="0" baseline="0" dirty="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sz="1300" b="1"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effectLst/>
                <a:latin typeface="Arial" pitchFamily="34" charset="0"/>
                <a:cs typeface="Arial" pitchFamily="34" charset="0"/>
              </a:endParaRPr>
            </a:p>
          </p:txBody>
        </p:sp>
        <p:sp>
          <p:nvSpPr>
            <p:cNvPr id="5" name="Rectangle 6"/>
            <p:cNvSpPr>
              <a:spLocks noChangeArrowheads="1"/>
            </p:cNvSpPr>
            <p:nvPr/>
          </p:nvSpPr>
          <p:spPr bwMode="auto">
            <a:xfrm>
              <a:off x="221" y="622"/>
              <a:ext cx="4651"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8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7"/>
            <p:cNvSpPr>
              <a:spLocks noChangeArrowheads="1"/>
            </p:cNvSpPr>
            <p:nvPr/>
          </p:nvSpPr>
          <p:spPr bwMode="auto">
            <a:xfrm>
              <a:off x="192" y="901"/>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8"/>
            <p:cNvSpPr>
              <a:spLocks noChangeArrowheads="1"/>
            </p:cNvSpPr>
            <p:nvPr/>
          </p:nvSpPr>
          <p:spPr bwMode="auto">
            <a:xfrm>
              <a:off x="192" y="1077"/>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8" name="Rectangle 9"/>
            <p:cNvSpPr>
              <a:spLocks noChangeArrowheads="1"/>
            </p:cNvSpPr>
            <p:nvPr/>
          </p:nvSpPr>
          <p:spPr bwMode="auto">
            <a:xfrm>
              <a:off x="1772" y="1077"/>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 name="Rectangle 12"/>
            <p:cNvSpPr>
              <a:spLocks noChangeArrowheads="1"/>
            </p:cNvSpPr>
            <p:nvPr/>
          </p:nvSpPr>
          <p:spPr bwMode="auto">
            <a:xfrm>
              <a:off x="4228" y="1077"/>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 name="Rectangle 13"/>
            <p:cNvSpPr>
              <a:spLocks noChangeArrowheads="1"/>
            </p:cNvSpPr>
            <p:nvPr/>
          </p:nvSpPr>
          <p:spPr bwMode="auto">
            <a:xfrm>
              <a:off x="4262" y="1077"/>
              <a:ext cx="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 name="Rectangle 14"/>
            <p:cNvSpPr>
              <a:spLocks noChangeArrowheads="1"/>
            </p:cNvSpPr>
            <p:nvPr/>
          </p:nvSpPr>
          <p:spPr bwMode="auto">
            <a:xfrm>
              <a:off x="192" y="1254"/>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2" name="Rectangle 15"/>
            <p:cNvSpPr>
              <a:spLocks noChangeArrowheads="1"/>
            </p:cNvSpPr>
            <p:nvPr/>
          </p:nvSpPr>
          <p:spPr bwMode="auto">
            <a:xfrm>
              <a:off x="5521" y="1254"/>
              <a:ext cx="7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3" name="Rectangle 16"/>
            <p:cNvSpPr>
              <a:spLocks noChangeArrowheads="1"/>
            </p:cNvSpPr>
            <p:nvPr/>
          </p:nvSpPr>
          <p:spPr bwMode="auto">
            <a:xfrm>
              <a:off x="192" y="1431"/>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4" name="Rectangle 17"/>
            <p:cNvSpPr>
              <a:spLocks noChangeArrowheads="1"/>
            </p:cNvSpPr>
            <p:nvPr/>
          </p:nvSpPr>
          <p:spPr bwMode="auto">
            <a:xfrm>
              <a:off x="2495" y="1431"/>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Rectangle 18"/>
            <p:cNvSpPr>
              <a:spLocks noChangeArrowheads="1"/>
            </p:cNvSpPr>
            <p:nvPr/>
          </p:nvSpPr>
          <p:spPr bwMode="auto">
            <a:xfrm>
              <a:off x="192" y="1607"/>
              <a:ext cx="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6" name="Rectangle 19"/>
            <p:cNvSpPr>
              <a:spLocks noChangeArrowheads="1"/>
            </p:cNvSpPr>
            <p:nvPr/>
          </p:nvSpPr>
          <p:spPr bwMode="auto">
            <a:xfrm>
              <a:off x="192" y="1784"/>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 name="Rectangle 20"/>
            <p:cNvSpPr>
              <a:spLocks noChangeArrowheads="1"/>
            </p:cNvSpPr>
            <p:nvPr/>
          </p:nvSpPr>
          <p:spPr bwMode="auto">
            <a:xfrm>
              <a:off x="3230" y="1784"/>
              <a:ext cx="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21"/>
            <p:cNvSpPr>
              <a:spLocks noChangeArrowheads="1"/>
            </p:cNvSpPr>
            <p:nvPr/>
          </p:nvSpPr>
          <p:spPr bwMode="auto">
            <a:xfrm>
              <a:off x="192" y="1961"/>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9" name="Rectangle 22"/>
            <p:cNvSpPr>
              <a:spLocks noChangeArrowheads="1"/>
            </p:cNvSpPr>
            <p:nvPr/>
          </p:nvSpPr>
          <p:spPr bwMode="auto">
            <a:xfrm>
              <a:off x="1867" y="1961"/>
              <a:ext cx="7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 name="Rectangle 23"/>
            <p:cNvSpPr>
              <a:spLocks noChangeArrowheads="1"/>
            </p:cNvSpPr>
            <p:nvPr/>
          </p:nvSpPr>
          <p:spPr bwMode="auto">
            <a:xfrm>
              <a:off x="192" y="2134"/>
              <a:ext cx="34"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1" name="Rectangle 24"/>
            <p:cNvSpPr>
              <a:spLocks noChangeArrowheads="1"/>
            </p:cNvSpPr>
            <p:nvPr/>
          </p:nvSpPr>
          <p:spPr bwMode="auto">
            <a:xfrm>
              <a:off x="192" y="2216"/>
              <a:ext cx="0"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 name="Rectangle 25"/>
            <p:cNvSpPr>
              <a:spLocks noChangeArrowheads="1"/>
            </p:cNvSpPr>
            <p:nvPr/>
          </p:nvSpPr>
          <p:spPr bwMode="auto">
            <a:xfrm>
              <a:off x="192" y="2393"/>
              <a:ext cx="5125"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 name="Rectangle 26"/>
            <p:cNvSpPr>
              <a:spLocks noChangeArrowheads="1"/>
            </p:cNvSpPr>
            <p:nvPr/>
          </p:nvSpPr>
          <p:spPr bwMode="auto">
            <a:xfrm>
              <a:off x="3195" y="2393"/>
              <a:ext cx="2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300" dirty="0">
                  <a:solidFill>
                    <a:srgbClr val="000000"/>
                  </a:solidFill>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4" name="Rectangle 27"/>
            <p:cNvSpPr>
              <a:spLocks noChangeArrowheads="1"/>
            </p:cNvSpPr>
            <p:nvPr/>
          </p:nvSpPr>
          <p:spPr bwMode="auto">
            <a:xfrm>
              <a:off x="192" y="2570"/>
              <a:ext cx="5329" cy="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 name="Rectangle 29"/>
            <p:cNvSpPr>
              <a:spLocks noChangeArrowheads="1"/>
            </p:cNvSpPr>
            <p:nvPr/>
          </p:nvSpPr>
          <p:spPr bwMode="auto">
            <a:xfrm>
              <a:off x="4381" y="2746"/>
              <a:ext cx="7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6" name="Rectangle 30"/>
            <p:cNvSpPr>
              <a:spLocks noChangeArrowheads="1"/>
            </p:cNvSpPr>
            <p:nvPr/>
          </p:nvSpPr>
          <p:spPr bwMode="auto">
            <a:xfrm>
              <a:off x="192" y="2920"/>
              <a:ext cx="34"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 name="Rectangle 31"/>
            <p:cNvSpPr>
              <a:spLocks noChangeArrowheads="1"/>
            </p:cNvSpPr>
            <p:nvPr/>
          </p:nvSpPr>
          <p:spPr bwMode="auto">
            <a:xfrm>
              <a:off x="192" y="3092"/>
              <a:ext cx="7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grpSp>
      <p:sp>
        <p:nvSpPr>
          <p:cNvPr id="28" name="Slide Number Placeholder 27"/>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168056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3</a:t>
            </a:fld>
            <a:endParaRPr lang="en-US" dirty="0"/>
          </a:p>
        </p:txBody>
      </p:sp>
      <p:sp>
        <p:nvSpPr>
          <p:cNvPr id="3" name="Title 1"/>
          <p:cNvSpPr txBox="1">
            <a:spLocks/>
          </p:cNvSpPr>
          <p:nvPr/>
        </p:nvSpPr>
        <p:spPr>
          <a:xfrm>
            <a:off x="1967536" y="274638"/>
            <a:ext cx="7441325" cy="639762"/>
          </a:xfrm>
          <a:prstGeom prst="rect">
            <a:avLst/>
          </a:prstGeom>
        </p:spPr>
        <p:txBody>
          <a:bodyP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sz="2400" b="1" dirty="0">
                <a:solidFill>
                  <a:schemeClr val="tx1"/>
                </a:solidFill>
              </a:rPr>
              <a:t>Coding for Residential Funding - Disabled Students</a:t>
            </a:r>
            <a:endParaRPr lang="en-US" sz="2400" dirty="0"/>
          </a:p>
        </p:txBody>
      </p:sp>
      <p:sp>
        <p:nvSpPr>
          <p:cNvPr id="4" name="Content Placeholder 4"/>
          <p:cNvSpPr txBox="1">
            <a:spLocks/>
          </p:cNvSpPr>
          <p:nvPr/>
        </p:nvSpPr>
        <p:spPr>
          <a:xfrm>
            <a:off x="529721" y="1142999"/>
            <a:ext cx="10543978" cy="5396537"/>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ctr"/>
            <a:endParaRPr lang="en-US" sz="2800" b="1" dirty="0">
              <a:latin typeface="+mj-lt"/>
            </a:endParaRPr>
          </a:p>
          <a:p>
            <a:r>
              <a:rPr lang="en-US" sz="2400" dirty="0"/>
              <a:t>FY 2025-26 Funding-$60 Per Day</a:t>
            </a:r>
          </a:p>
          <a:p>
            <a:r>
              <a:rPr lang="en-US" sz="2400" dirty="0"/>
              <a:t>Revenue must be coded as </a:t>
            </a:r>
            <a:r>
              <a:rPr lang="en-US" sz="2400" b="1" dirty="0">
                <a:solidFill>
                  <a:srgbClr val="00B050"/>
                </a:solidFill>
              </a:rPr>
              <a:t>Fund/Source 2255 Revenue Code 32340</a:t>
            </a:r>
            <a:endParaRPr lang="en-US" sz="2400" dirty="0"/>
          </a:p>
          <a:p>
            <a:pPr>
              <a:lnSpc>
                <a:spcPct val="100000"/>
              </a:lnSpc>
            </a:pPr>
            <a:r>
              <a:rPr lang="en-US" sz="2400" dirty="0"/>
              <a:t>Expenditures for Residential Funding — Disabled must be coded as:</a:t>
            </a:r>
          </a:p>
          <a:p>
            <a:pPr>
              <a:lnSpc>
                <a:spcPct val="100000"/>
              </a:lnSpc>
            </a:pPr>
            <a:endParaRPr lang="en-US" b="1" dirty="0"/>
          </a:p>
          <a:p>
            <a:pPr marL="0" indent="0">
              <a:lnSpc>
                <a:spcPct val="100000"/>
              </a:lnSpc>
              <a:buNone/>
            </a:pPr>
            <a:r>
              <a:rPr lang="en-US" b="1" dirty="0"/>
              <a:t>    </a:t>
            </a:r>
            <a:r>
              <a:rPr lang="en-US" b="1" dirty="0">
                <a:solidFill>
                  <a:srgbClr val="00B050"/>
                </a:solidFill>
              </a:rPr>
              <a:t>Fund/Source 2255      Function 1270      Program Code 200          Object Code 65690</a:t>
            </a:r>
          </a:p>
          <a:p>
            <a:pPr marL="0" indent="0">
              <a:buNone/>
            </a:pPr>
            <a:endParaRPr lang="en-US" b="1" dirty="0">
              <a:solidFill>
                <a:srgbClr val="00B050"/>
              </a:solidFill>
            </a:endParaRPr>
          </a:p>
          <a:p>
            <a:pPr marL="0" indent="0">
              <a:lnSpc>
                <a:spcPct val="100000"/>
              </a:lnSpc>
              <a:buFont typeface="Wingdings 2" pitchFamily="18" charset="2"/>
              <a:buNone/>
            </a:pPr>
            <a:r>
              <a:rPr lang="en-US" b="1" dirty="0"/>
              <a:t>These expenditures should equal but not exceed residential funding for disabled students that is received from the state. </a:t>
            </a:r>
            <a:endParaRPr lang="en-US" dirty="0"/>
          </a:p>
          <a:p>
            <a:endParaRPr lang="en-US" dirty="0"/>
          </a:p>
        </p:txBody>
      </p:sp>
    </p:spTree>
    <p:extLst>
      <p:ext uri="{BB962C8B-B14F-4D97-AF65-F5344CB8AC3E}">
        <p14:creationId xmlns:p14="http://schemas.microsoft.com/office/powerpoint/2010/main" val="2643847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4</a:t>
            </a:fld>
            <a:endParaRPr lang="en-US" dirty="0"/>
          </a:p>
        </p:txBody>
      </p:sp>
      <p:sp>
        <p:nvSpPr>
          <p:cNvPr id="3" name="Title 1"/>
          <p:cNvSpPr txBox="1">
            <a:spLocks/>
          </p:cNvSpPr>
          <p:nvPr/>
        </p:nvSpPr>
        <p:spPr>
          <a:xfrm>
            <a:off x="914399" y="271167"/>
            <a:ext cx="9604353" cy="719433"/>
          </a:xfrm>
          <a:prstGeom prst="rect">
            <a:avLst/>
          </a:prstGeom>
        </p:spPr>
        <p:txBody>
          <a:bodyP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sz="2400" b="1" dirty="0">
                <a:solidFill>
                  <a:schemeClr val="tx1"/>
                </a:solidFill>
              </a:rPr>
              <a:t>Coding for Residential Funding Non-Disabled Students</a:t>
            </a:r>
            <a:endParaRPr lang="en-US" sz="2400" dirty="0"/>
          </a:p>
        </p:txBody>
      </p:sp>
      <p:sp>
        <p:nvSpPr>
          <p:cNvPr id="4" name="Content Placeholder 4"/>
          <p:cNvSpPr txBox="1">
            <a:spLocks/>
          </p:cNvSpPr>
          <p:nvPr/>
        </p:nvSpPr>
        <p:spPr>
          <a:xfrm>
            <a:off x="428822" y="1103585"/>
            <a:ext cx="11136761" cy="4962985"/>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endParaRPr lang="en-US" sz="1800" dirty="0"/>
          </a:p>
          <a:p>
            <a:r>
              <a:rPr lang="en-US" sz="2400" dirty="0"/>
              <a:t>FY 2025-26 Funding—$60 Per Day</a:t>
            </a:r>
          </a:p>
          <a:p>
            <a:r>
              <a:rPr lang="en-US" sz="2400" dirty="0"/>
              <a:t>Revenue must be coded as </a:t>
            </a:r>
            <a:r>
              <a:rPr lang="en-US" sz="2400" b="1" dirty="0">
                <a:solidFill>
                  <a:srgbClr val="00B050"/>
                </a:solidFill>
              </a:rPr>
              <a:t>Fund/Source 2250 Revenue Code 32330</a:t>
            </a:r>
            <a:endParaRPr lang="en-US" sz="2400" dirty="0"/>
          </a:p>
          <a:p>
            <a:r>
              <a:rPr lang="en-US" sz="2400" dirty="0"/>
              <a:t>Expenditures for Residential Funding—Non-disabled must be coded as:</a:t>
            </a:r>
          </a:p>
          <a:p>
            <a:pPr marL="0" indent="0">
              <a:buNone/>
            </a:pPr>
            <a:endParaRPr lang="en-US" b="1" dirty="0">
              <a:solidFill>
                <a:srgbClr val="00B050"/>
              </a:solidFill>
            </a:endParaRPr>
          </a:p>
          <a:p>
            <a:pPr marL="0" indent="0">
              <a:buNone/>
            </a:pPr>
            <a:r>
              <a:rPr lang="en-US" b="1" dirty="0">
                <a:solidFill>
                  <a:srgbClr val="00B050"/>
                </a:solidFill>
              </a:rPr>
              <a:t>Fund/Source 2250         Function 1197         Program Code 000          Object Code 65690</a:t>
            </a:r>
          </a:p>
          <a:p>
            <a:pPr marL="0" indent="0">
              <a:buNone/>
            </a:pPr>
            <a:endParaRPr lang="en-US" sz="2400" b="1" dirty="0">
              <a:solidFill>
                <a:srgbClr val="00B050"/>
              </a:solidFill>
            </a:endParaRPr>
          </a:p>
          <a:p>
            <a:pPr marL="0" indent="0">
              <a:lnSpc>
                <a:spcPct val="100000"/>
              </a:lnSpc>
              <a:buNone/>
            </a:pPr>
            <a:r>
              <a:rPr lang="en-US" b="1" dirty="0"/>
              <a:t>These expenditures should equal but not exceed residential funding for non-disabled students that is received from the state. </a:t>
            </a:r>
            <a:endParaRPr lang="en-US" dirty="0"/>
          </a:p>
          <a:p>
            <a:endParaRPr lang="en-US" dirty="0"/>
          </a:p>
          <a:p>
            <a:pPr marL="0" indent="0">
              <a:buNone/>
            </a:pPr>
            <a:endParaRPr lang="en-US" sz="2400" dirty="0">
              <a:solidFill>
                <a:srgbClr val="00B050"/>
              </a:solidFill>
            </a:endParaRPr>
          </a:p>
          <a:p>
            <a:endParaRPr lang="en-US" dirty="0"/>
          </a:p>
        </p:txBody>
      </p:sp>
    </p:spTree>
    <p:extLst>
      <p:ext uri="{BB962C8B-B14F-4D97-AF65-F5344CB8AC3E}">
        <p14:creationId xmlns:p14="http://schemas.microsoft.com/office/powerpoint/2010/main" val="2387500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5</a:t>
            </a:fld>
            <a:endParaRPr lang="en-US" dirty="0"/>
          </a:p>
        </p:txBody>
      </p:sp>
      <p:sp>
        <p:nvSpPr>
          <p:cNvPr id="3" name="Content Placeholder 4"/>
          <p:cNvSpPr txBox="1">
            <a:spLocks/>
          </p:cNvSpPr>
          <p:nvPr/>
        </p:nvSpPr>
        <p:spPr>
          <a:xfrm>
            <a:off x="340534" y="653143"/>
            <a:ext cx="6350352" cy="2310775"/>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n-US" sz="1600" b="1" dirty="0">
                <a:latin typeface="Times New Roman" panose="02020603050405020304" pitchFamily="18" charset="0"/>
                <a:cs typeface="Times New Roman" panose="02020603050405020304" pitchFamily="18" charset="0"/>
              </a:rPr>
              <a:t>In-State Facilities</a:t>
            </a:r>
          </a:p>
          <a:p>
            <a:pPr marL="0" indent="0">
              <a:lnSpc>
                <a:spcPct val="110000"/>
              </a:lnSpc>
              <a:buFont typeface="Wingdings 2" pitchFamily="18" charset="2"/>
              <a:buNone/>
            </a:pPr>
            <a:r>
              <a:rPr lang="en-US" sz="1600" b="1" dirty="0">
                <a:latin typeface="Times New Roman" panose="02020603050405020304" pitchFamily="18" charset="0"/>
                <a:cs typeface="Times New Roman" panose="02020603050405020304" pitchFamily="18" charset="0"/>
              </a:rPr>
              <a:t>The school districts listed in the table have a facility within their city/town. Residential reimbursement requests will be submitted online through the web-based Residential Placement Application (RPA) by the facility.  These school districts will use the web-based RPA to verify the request submitted by facility in their jurisdiction.  During the verification process districts must contact the facilities if there are any billing discrepancies.</a:t>
            </a:r>
          </a:p>
        </p:txBody>
      </p:sp>
      <p:graphicFrame>
        <p:nvGraphicFramePr>
          <p:cNvPr id="5" name="Table 4"/>
          <p:cNvGraphicFramePr>
            <a:graphicFrameLocks noGrp="1"/>
          </p:cNvGraphicFramePr>
          <p:nvPr>
            <p:extLst>
              <p:ext uri="{D42A27DB-BD31-4B8C-83A1-F6EECF244321}">
                <p14:modId xmlns:p14="http://schemas.microsoft.com/office/powerpoint/2010/main" val="1933179053"/>
              </p:ext>
            </p:extLst>
          </p:nvPr>
        </p:nvGraphicFramePr>
        <p:xfrm>
          <a:off x="7460243" y="504494"/>
          <a:ext cx="4244077" cy="5977661"/>
        </p:xfrm>
        <a:graphic>
          <a:graphicData uri="http://schemas.openxmlformats.org/drawingml/2006/table">
            <a:tbl>
              <a:tblPr firstRow="1" bandRow="1">
                <a:tableStyleId>{5C22544A-7EE6-4342-B048-85BDC9FD1C3A}</a:tableStyleId>
              </a:tblPr>
              <a:tblGrid>
                <a:gridCol w="2091558">
                  <a:extLst>
                    <a:ext uri="{9D8B030D-6E8A-4147-A177-3AD203B41FA5}">
                      <a16:colId xmlns:a16="http://schemas.microsoft.com/office/drawing/2014/main" val="3139278342"/>
                    </a:ext>
                  </a:extLst>
                </a:gridCol>
                <a:gridCol w="2152519">
                  <a:extLst>
                    <a:ext uri="{9D8B030D-6E8A-4147-A177-3AD203B41FA5}">
                      <a16:colId xmlns:a16="http://schemas.microsoft.com/office/drawing/2014/main" val="3698866372"/>
                    </a:ext>
                  </a:extLst>
                </a:gridCol>
              </a:tblGrid>
              <a:tr h="375199">
                <a:tc>
                  <a:txBody>
                    <a:bodyPr/>
                    <a:lstStyle/>
                    <a:p>
                      <a:pPr algn="ctr"/>
                      <a:r>
                        <a:rPr lang="en-US" dirty="0"/>
                        <a:t>LEA#</a:t>
                      </a:r>
                    </a:p>
                  </a:txBody>
                  <a:tcPr/>
                </a:tc>
                <a:tc>
                  <a:txBody>
                    <a:bodyPr/>
                    <a:lstStyle/>
                    <a:p>
                      <a:pPr algn="ctr"/>
                      <a:r>
                        <a:rPr lang="en-US" dirty="0"/>
                        <a:t>School District</a:t>
                      </a:r>
                    </a:p>
                  </a:txBody>
                  <a:tcPr/>
                </a:tc>
                <a:extLst>
                  <a:ext uri="{0D108BD9-81ED-4DB2-BD59-A6C34878D82A}">
                    <a16:rowId xmlns:a16="http://schemas.microsoft.com/office/drawing/2014/main" val="1821301907"/>
                  </a:ext>
                </a:extLst>
              </a:tr>
              <a:tr h="312665">
                <a:tc>
                  <a:txBody>
                    <a:bodyPr/>
                    <a:lstStyle/>
                    <a:p>
                      <a:pPr algn="ctr"/>
                      <a:r>
                        <a:rPr lang="en-US" sz="1400" b="1" dirty="0"/>
                        <a:t>0203</a:t>
                      </a:r>
                    </a:p>
                  </a:txBody>
                  <a:tcPr/>
                </a:tc>
                <a:tc>
                  <a:txBody>
                    <a:bodyPr/>
                    <a:lstStyle/>
                    <a:p>
                      <a:pPr algn="l"/>
                      <a:r>
                        <a:rPr lang="en-US" sz="1400" b="1" dirty="0"/>
                        <a:t>Hamburg</a:t>
                      </a:r>
                    </a:p>
                  </a:txBody>
                  <a:tcPr/>
                </a:tc>
                <a:extLst>
                  <a:ext uri="{0D108BD9-81ED-4DB2-BD59-A6C34878D82A}">
                    <a16:rowId xmlns:a16="http://schemas.microsoft.com/office/drawing/2014/main" val="389998838"/>
                  </a:ext>
                </a:extLst>
              </a:tr>
              <a:tr h="312665">
                <a:tc>
                  <a:txBody>
                    <a:bodyPr/>
                    <a:lstStyle/>
                    <a:p>
                      <a:pPr algn="ctr"/>
                      <a:r>
                        <a:rPr lang="en-US" sz="1400" b="1" dirty="0"/>
                        <a:t>1602</a:t>
                      </a:r>
                    </a:p>
                  </a:txBody>
                  <a:tcPr/>
                </a:tc>
                <a:tc>
                  <a:txBody>
                    <a:bodyPr/>
                    <a:lstStyle/>
                    <a:p>
                      <a:pPr algn="l"/>
                      <a:r>
                        <a:rPr lang="en-US" sz="1400" b="1" dirty="0"/>
                        <a:t>Westside Cons.</a:t>
                      </a:r>
                    </a:p>
                    <a:p>
                      <a:pPr algn="l"/>
                      <a:r>
                        <a:rPr lang="en-US" sz="1400" b="1" dirty="0"/>
                        <a:t>(Jonesboro)</a:t>
                      </a:r>
                    </a:p>
                  </a:txBody>
                  <a:tcPr/>
                </a:tc>
                <a:extLst>
                  <a:ext uri="{0D108BD9-81ED-4DB2-BD59-A6C34878D82A}">
                    <a16:rowId xmlns:a16="http://schemas.microsoft.com/office/drawing/2014/main" val="3036792293"/>
                  </a:ext>
                </a:extLst>
              </a:tr>
              <a:tr h="394327">
                <a:tc>
                  <a:txBody>
                    <a:bodyPr/>
                    <a:lstStyle/>
                    <a:p>
                      <a:pPr algn="ctr"/>
                      <a:r>
                        <a:rPr lang="en-US" sz="1400" b="1" dirty="0"/>
                        <a:t>1611</a:t>
                      </a:r>
                    </a:p>
                  </a:txBody>
                  <a:tcPr/>
                </a:tc>
                <a:tc>
                  <a:txBody>
                    <a:bodyPr/>
                    <a:lstStyle/>
                    <a:p>
                      <a:pPr algn="l"/>
                      <a:r>
                        <a:rPr lang="en-US" sz="1400" b="1" dirty="0"/>
                        <a:t>Nettleton</a:t>
                      </a:r>
                    </a:p>
                  </a:txBody>
                  <a:tcPr/>
                </a:tc>
                <a:extLst>
                  <a:ext uri="{0D108BD9-81ED-4DB2-BD59-A6C34878D82A}">
                    <a16:rowId xmlns:a16="http://schemas.microsoft.com/office/drawing/2014/main" val="2903490379"/>
                  </a:ext>
                </a:extLst>
              </a:tr>
              <a:tr h="312665">
                <a:tc>
                  <a:txBody>
                    <a:bodyPr/>
                    <a:lstStyle/>
                    <a:p>
                      <a:pPr algn="ctr"/>
                      <a:r>
                        <a:rPr lang="en-US" sz="1400" b="1" dirty="0"/>
                        <a:t>1803</a:t>
                      </a:r>
                    </a:p>
                  </a:txBody>
                  <a:tcPr/>
                </a:tc>
                <a:tc>
                  <a:txBody>
                    <a:bodyPr/>
                    <a:lstStyle/>
                    <a:p>
                      <a:pPr algn="l"/>
                      <a:r>
                        <a:rPr lang="en-US" sz="1400" b="1" dirty="0"/>
                        <a:t>West Memphis</a:t>
                      </a:r>
                    </a:p>
                  </a:txBody>
                  <a:tcPr/>
                </a:tc>
                <a:extLst>
                  <a:ext uri="{0D108BD9-81ED-4DB2-BD59-A6C34878D82A}">
                    <a16:rowId xmlns:a16="http://schemas.microsoft.com/office/drawing/2014/main" val="3866990123"/>
                  </a:ext>
                </a:extLst>
              </a:tr>
              <a:tr h="312665">
                <a:tc>
                  <a:txBody>
                    <a:bodyPr/>
                    <a:lstStyle/>
                    <a:p>
                      <a:pPr algn="ctr"/>
                      <a:r>
                        <a:rPr lang="en-US" sz="1400" b="1" dirty="0"/>
                        <a:t>2002</a:t>
                      </a:r>
                    </a:p>
                  </a:txBody>
                  <a:tcPr/>
                </a:tc>
                <a:tc>
                  <a:txBody>
                    <a:bodyPr/>
                    <a:lstStyle/>
                    <a:p>
                      <a:pPr algn="l"/>
                      <a:r>
                        <a:rPr lang="en-US" sz="1400" b="1" dirty="0"/>
                        <a:t>Fordyce</a:t>
                      </a:r>
                    </a:p>
                  </a:txBody>
                  <a:tcPr/>
                </a:tc>
                <a:extLst>
                  <a:ext uri="{0D108BD9-81ED-4DB2-BD59-A6C34878D82A}">
                    <a16:rowId xmlns:a16="http://schemas.microsoft.com/office/drawing/2014/main" val="1540707129"/>
                  </a:ext>
                </a:extLst>
              </a:tr>
              <a:tr h="312665">
                <a:tc>
                  <a:txBody>
                    <a:bodyPr/>
                    <a:lstStyle/>
                    <a:p>
                      <a:pPr algn="ctr"/>
                      <a:r>
                        <a:rPr lang="en-US" sz="1400" b="1" dirty="0"/>
                        <a:t>2203</a:t>
                      </a:r>
                    </a:p>
                  </a:txBody>
                  <a:tcPr/>
                </a:tc>
                <a:tc>
                  <a:txBody>
                    <a:bodyPr/>
                    <a:lstStyle/>
                    <a:p>
                      <a:pPr algn="l"/>
                      <a:r>
                        <a:rPr lang="en-US" sz="1400" b="1" dirty="0"/>
                        <a:t>Monticello</a:t>
                      </a:r>
                    </a:p>
                  </a:txBody>
                  <a:tcPr/>
                </a:tc>
                <a:extLst>
                  <a:ext uri="{0D108BD9-81ED-4DB2-BD59-A6C34878D82A}">
                    <a16:rowId xmlns:a16="http://schemas.microsoft.com/office/drawing/2014/main" val="2660099"/>
                  </a:ext>
                </a:extLst>
              </a:tr>
              <a:tr h="312665">
                <a:tc>
                  <a:txBody>
                    <a:bodyPr/>
                    <a:lstStyle/>
                    <a:p>
                      <a:pPr algn="ctr"/>
                      <a:r>
                        <a:rPr lang="en-US" sz="1400" b="1" dirty="0"/>
                        <a:t>2301</a:t>
                      </a:r>
                    </a:p>
                  </a:txBody>
                  <a:tcPr/>
                </a:tc>
                <a:tc>
                  <a:txBody>
                    <a:bodyPr/>
                    <a:lstStyle/>
                    <a:p>
                      <a:pPr algn="l"/>
                      <a:r>
                        <a:rPr lang="en-US" sz="1400" b="1" dirty="0"/>
                        <a:t>Conway</a:t>
                      </a:r>
                    </a:p>
                  </a:txBody>
                  <a:tcPr/>
                </a:tc>
                <a:extLst>
                  <a:ext uri="{0D108BD9-81ED-4DB2-BD59-A6C34878D82A}">
                    <a16:rowId xmlns:a16="http://schemas.microsoft.com/office/drawing/2014/main" val="3866269718"/>
                  </a:ext>
                </a:extLst>
              </a:tr>
              <a:tr h="312665">
                <a:tc>
                  <a:txBody>
                    <a:bodyPr/>
                    <a:lstStyle/>
                    <a:p>
                      <a:pPr algn="ctr"/>
                      <a:r>
                        <a:rPr lang="en-US" sz="1400" b="1" dirty="0"/>
                        <a:t>2603</a:t>
                      </a:r>
                    </a:p>
                  </a:txBody>
                  <a:tcPr/>
                </a:tc>
                <a:tc>
                  <a:txBody>
                    <a:bodyPr/>
                    <a:lstStyle/>
                    <a:p>
                      <a:pPr algn="l"/>
                      <a:r>
                        <a:rPr lang="en-US" sz="1400" b="1" dirty="0"/>
                        <a:t>Hot Springs</a:t>
                      </a:r>
                    </a:p>
                  </a:txBody>
                  <a:tcPr/>
                </a:tc>
                <a:extLst>
                  <a:ext uri="{0D108BD9-81ED-4DB2-BD59-A6C34878D82A}">
                    <a16:rowId xmlns:a16="http://schemas.microsoft.com/office/drawing/2014/main" val="33766918"/>
                  </a:ext>
                </a:extLst>
              </a:tr>
              <a:tr h="312665">
                <a:tc>
                  <a:txBody>
                    <a:bodyPr/>
                    <a:lstStyle/>
                    <a:p>
                      <a:pPr algn="ctr"/>
                      <a:r>
                        <a:rPr lang="en-US" sz="1400" b="1" dirty="0"/>
                        <a:t>4605</a:t>
                      </a:r>
                    </a:p>
                  </a:txBody>
                  <a:tcPr/>
                </a:tc>
                <a:tc>
                  <a:txBody>
                    <a:bodyPr/>
                    <a:lstStyle/>
                    <a:p>
                      <a:pPr algn="l"/>
                      <a:r>
                        <a:rPr lang="en-US" sz="1400" b="1" dirty="0"/>
                        <a:t>Texarkana</a:t>
                      </a:r>
                    </a:p>
                  </a:txBody>
                  <a:tcPr/>
                </a:tc>
                <a:extLst>
                  <a:ext uri="{0D108BD9-81ED-4DB2-BD59-A6C34878D82A}">
                    <a16:rowId xmlns:a16="http://schemas.microsoft.com/office/drawing/2014/main" val="2443065755"/>
                  </a:ext>
                </a:extLst>
              </a:tr>
              <a:tr h="312665">
                <a:tc>
                  <a:txBody>
                    <a:bodyPr/>
                    <a:lstStyle/>
                    <a:p>
                      <a:pPr algn="ctr"/>
                      <a:r>
                        <a:rPr lang="en-US" sz="1400" b="1" dirty="0"/>
                        <a:t>6001</a:t>
                      </a:r>
                    </a:p>
                  </a:txBody>
                  <a:tcPr/>
                </a:tc>
                <a:tc>
                  <a:txBody>
                    <a:bodyPr/>
                    <a:lstStyle/>
                    <a:p>
                      <a:pPr algn="l"/>
                      <a:r>
                        <a:rPr lang="en-US" sz="1400" b="1" dirty="0"/>
                        <a:t>Little Rock</a:t>
                      </a:r>
                    </a:p>
                  </a:txBody>
                  <a:tcPr/>
                </a:tc>
                <a:extLst>
                  <a:ext uri="{0D108BD9-81ED-4DB2-BD59-A6C34878D82A}">
                    <a16:rowId xmlns:a16="http://schemas.microsoft.com/office/drawing/2014/main" val="3851897160"/>
                  </a:ext>
                </a:extLst>
              </a:tr>
              <a:tr h="312665">
                <a:tc>
                  <a:txBody>
                    <a:bodyPr/>
                    <a:lstStyle/>
                    <a:p>
                      <a:pPr algn="ctr"/>
                      <a:r>
                        <a:rPr lang="en-US" sz="1400" b="1" dirty="0"/>
                        <a:t>6003</a:t>
                      </a:r>
                    </a:p>
                  </a:txBody>
                  <a:tcPr/>
                </a:tc>
                <a:tc>
                  <a:txBody>
                    <a:bodyPr/>
                    <a:lstStyle/>
                    <a:p>
                      <a:pPr algn="l"/>
                      <a:r>
                        <a:rPr lang="en-US" sz="1400" b="1" dirty="0"/>
                        <a:t>Pulaski County</a:t>
                      </a:r>
                    </a:p>
                  </a:txBody>
                  <a:tcPr/>
                </a:tc>
                <a:extLst>
                  <a:ext uri="{0D108BD9-81ED-4DB2-BD59-A6C34878D82A}">
                    <a16:rowId xmlns:a16="http://schemas.microsoft.com/office/drawing/2014/main" val="837721206"/>
                  </a:ext>
                </a:extLst>
              </a:tr>
              <a:tr h="312665">
                <a:tc>
                  <a:txBody>
                    <a:bodyPr/>
                    <a:lstStyle/>
                    <a:p>
                      <a:pPr algn="ctr"/>
                      <a:r>
                        <a:rPr lang="en-US" sz="1400" b="1" dirty="0"/>
                        <a:t>6201</a:t>
                      </a:r>
                    </a:p>
                  </a:txBody>
                  <a:tcPr/>
                </a:tc>
                <a:tc>
                  <a:txBody>
                    <a:bodyPr/>
                    <a:lstStyle/>
                    <a:p>
                      <a:pPr algn="l"/>
                      <a:r>
                        <a:rPr lang="en-US" sz="1400" b="1" dirty="0"/>
                        <a:t>Forrest City</a:t>
                      </a:r>
                    </a:p>
                  </a:txBody>
                  <a:tcPr/>
                </a:tc>
                <a:extLst>
                  <a:ext uri="{0D108BD9-81ED-4DB2-BD59-A6C34878D82A}">
                    <a16:rowId xmlns:a16="http://schemas.microsoft.com/office/drawing/2014/main" val="3433232602"/>
                  </a:ext>
                </a:extLst>
              </a:tr>
              <a:tr h="312665">
                <a:tc>
                  <a:txBody>
                    <a:bodyPr/>
                    <a:lstStyle/>
                    <a:p>
                      <a:pPr algn="ctr"/>
                      <a:r>
                        <a:rPr lang="en-US" sz="1400" b="1" dirty="0"/>
                        <a:t>6303</a:t>
                      </a:r>
                    </a:p>
                  </a:txBody>
                  <a:tcPr/>
                </a:tc>
                <a:tc>
                  <a:txBody>
                    <a:bodyPr/>
                    <a:lstStyle/>
                    <a:p>
                      <a:pPr algn="l"/>
                      <a:r>
                        <a:rPr lang="en-US" sz="1400" b="1" dirty="0"/>
                        <a:t>Bryant</a:t>
                      </a:r>
                    </a:p>
                  </a:txBody>
                  <a:tcPr/>
                </a:tc>
                <a:extLst>
                  <a:ext uri="{0D108BD9-81ED-4DB2-BD59-A6C34878D82A}">
                    <a16:rowId xmlns:a16="http://schemas.microsoft.com/office/drawing/2014/main" val="3742566014"/>
                  </a:ext>
                </a:extLst>
              </a:tr>
              <a:tr h="312665">
                <a:tc>
                  <a:txBody>
                    <a:bodyPr/>
                    <a:lstStyle/>
                    <a:p>
                      <a:pPr algn="ctr"/>
                      <a:r>
                        <a:rPr lang="en-US" sz="1400" b="1" dirty="0"/>
                        <a:t>6601</a:t>
                      </a:r>
                    </a:p>
                  </a:txBody>
                  <a:tcPr/>
                </a:tc>
                <a:tc>
                  <a:txBody>
                    <a:bodyPr/>
                    <a:lstStyle/>
                    <a:p>
                      <a:pPr algn="l"/>
                      <a:r>
                        <a:rPr lang="en-US" sz="1400" b="1" dirty="0"/>
                        <a:t>Fort Smith</a:t>
                      </a:r>
                    </a:p>
                  </a:txBody>
                  <a:tcPr/>
                </a:tc>
                <a:extLst>
                  <a:ext uri="{0D108BD9-81ED-4DB2-BD59-A6C34878D82A}">
                    <a16:rowId xmlns:a16="http://schemas.microsoft.com/office/drawing/2014/main" val="1600895327"/>
                  </a:ext>
                </a:extLst>
              </a:tr>
              <a:tr h="312665">
                <a:tc>
                  <a:txBody>
                    <a:bodyPr/>
                    <a:lstStyle/>
                    <a:p>
                      <a:pPr algn="ctr"/>
                      <a:r>
                        <a:rPr lang="en-US" sz="1400" b="1" dirty="0"/>
                        <a:t>7203</a:t>
                      </a:r>
                    </a:p>
                  </a:txBody>
                  <a:tcPr/>
                </a:tc>
                <a:tc>
                  <a:txBody>
                    <a:bodyPr/>
                    <a:lstStyle/>
                    <a:p>
                      <a:pPr algn="l"/>
                      <a:r>
                        <a:rPr lang="en-US" sz="1400" b="1" dirty="0"/>
                        <a:t>Fayetteville</a:t>
                      </a:r>
                    </a:p>
                  </a:txBody>
                  <a:tcPr/>
                </a:tc>
                <a:extLst>
                  <a:ext uri="{0D108BD9-81ED-4DB2-BD59-A6C34878D82A}">
                    <a16:rowId xmlns:a16="http://schemas.microsoft.com/office/drawing/2014/main" val="1728005737"/>
                  </a:ext>
                </a:extLst>
              </a:tr>
              <a:tr h="312665">
                <a:tc>
                  <a:txBody>
                    <a:bodyPr/>
                    <a:lstStyle/>
                    <a:p>
                      <a:pPr algn="ctr"/>
                      <a:r>
                        <a:rPr lang="en-US" sz="1400" b="1" dirty="0"/>
                        <a:t>7207</a:t>
                      </a:r>
                    </a:p>
                  </a:txBody>
                  <a:tcPr/>
                </a:tc>
                <a:tc>
                  <a:txBody>
                    <a:bodyPr/>
                    <a:lstStyle/>
                    <a:p>
                      <a:pPr algn="l"/>
                      <a:r>
                        <a:rPr lang="en-US" sz="1400" b="1" dirty="0"/>
                        <a:t>Springdale</a:t>
                      </a:r>
                    </a:p>
                  </a:txBody>
                  <a:tcPr/>
                </a:tc>
                <a:extLst>
                  <a:ext uri="{0D108BD9-81ED-4DB2-BD59-A6C34878D82A}">
                    <a16:rowId xmlns:a16="http://schemas.microsoft.com/office/drawing/2014/main" val="3008545848"/>
                  </a:ext>
                </a:extLst>
              </a:tr>
              <a:tr h="312665">
                <a:tc>
                  <a:txBody>
                    <a:bodyPr/>
                    <a:lstStyle/>
                    <a:p>
                      <a:pPr algn="ctr"/>
                      <a:r>
                        <a:rPr lang="en-US" sz="1400" b="1" dirty="0"/>
                        <a:t>7311</a:t>
                      </a:r>
                    </a:p>
                  </a:txBody>
                  <a:tcPr/>
                </a:tc>
                <a:tc>
                  <a:txBody>
                    <a:bodyPr/>
                    <a:lstStyle/>
                    <a:p>
                      <a:pPr algn="l"/>
                      <a:r>
                        <a:rPr lang="en-US" sz="1400" b="1" dirty="0"/>
                        <a:t>Searcy</a:t>
                      </a:r>
                    </a:p>
                  </a:txBody>
                  <a:tcPr/>
                </a:tc>
                <a:extLst>
                  <a:ext uri="{0D108BD9-81ED-4DB2-BD59-A6C34878D82A}">
                    <a16:rowId xmlns:a16="http://schemas.microsoft.com/office/drawing/2014/main" val="3861940782"/>
                  </a:ext>
                </a:extLst>
              </a:tr>
            </a:tbl>
          </a:graphicData>
        </a:graphic>
      </p:graphicFrame>
      <p:sp>
        <p:nvSpPr>
          <p:cNvPr id="6" name="Content Placeholder 4"/>
          <p:cNvSpPr txBox="1">
            <a:spLocks/>
          </p:cNvSpPr>
          <p:nvPr/>
        </p:nvSpPr>
        <p:spPr>
          <a:xfrm>
            <a:off x="390986" y="3373821"/>
            <a:ext cx="4099034" cy="3040042"/>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n-US" sz="1400" b="1" dirty="0">
              <a:latin typeface="Arial" panose="020B0604020202020204" pitchFamily="34" charset="0"/>
              <a:cs typeface="Arial" panose="020B0604020202020204" pitchFamily="34" charset="0"/>
            </a:endParaRPr>
          </a:p>
        </p:txBody>
      </p:sp>
      <p:sp>
        <p:nvSpPr>
          <p:cNvPr id="7" name="Rectangle 6"/>
          <p:cNvSpPr/>
          <p:nvPr/>
        </p:nvSpPr>
        <p:spPr>
          <a:xfrm>
            <a:off x="340534" y="3373821"/>
            <a:ext cx="6596294" cy="2369880"/>
          </a:xfrm>
          <a:prstGeom prst="rect">
            <a:avLst/>
          </a:prstGeom>
        </p:spPr>
        <p:txBody>
          <a:bodyPr wrap="square">
            <a:spAutoFit/>
          </a:bodyPr>
          <a:lstStyle/>
          <a:p>
            <a:r>
              <a:rPr lang="en-US" sz="1600" b="1" dirty="0">
                <a:latin typeface="Times New Roman" panose="02020603050405020304" pitchFamily="18" charset="0"/>
                <a:cs typeface="Times New Roman" panose="02020603050405020304" pitchFamily="18" charset="0"/>
              </a:rPr>
              <a:t>Out-Of-State Facilities</a:t>
            </a:r>
          </a:p>
          <a:p>
            <a:endParaRPr lang="en-US" sz="16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School districts will be receiving bills from the Out-Of-State facility.  All </a:t>
            </a:r>
            <a:r>
              <a:rPr lang="en-US" sz="1400" b="1" dirty="0">
                <a:latin typeface="Times New Roman" panose="02020603050405020304" pitchFamily="18" charset="0"/>
                <a:cs typeface="Times New Roman" panose="02020603050405020304" pitchFamily="18" charset="0"/>
              </a:rPr>
              <a:t>out-of-state</a:t>
            </a:r>
            <a:r>
              <a:rPr lang="en-US" sz="1600" b="1" dirty="0">
                <a:latin typeface="Times New Roman" panose="02020603050405020304" pitchFamily="18" charset="0"/>
                <a:cs typeface="Times New Roman" panose="02020603050405020304" pitchFamily="18" charset="0"/>
              </a:rPr>
              <a:t> residential reimbursement requests must be submitted online through the MYSPED Residential Placement Out-of-State (RPA) by the district from which the student resides. Districts can request reimbursement for disabled students only.</a:t>
            </a:r>
          </a:p>
          <a:p>
            <a:endParaRPr lang="en-US" dirty="0">
              <a:latin typeface="Georgia" panose="02040502050405020303" pitchFamily="18" charset="0"/>
            </a:endParaRPr>
          </a:p>
          <a:p>
            <a:r>
              <a:rPr lang="en-US" dirty="0"/>
              <a:t> </a:t>
            </a:r>
            <a:r>
              <a:rPr lang="en-US" b="1" dirty="0">
                <a:latin typeface="Times New Roman" panose="02020603050405020304" pitchFamily="18" charset="0"/>
                <a:cs typeface="Times New Roman" panose="02020603050405020304" pitchFamily="18" charset="0"/>
              </a:rPr>
              <a:t>*Note: The reimbursement rate will be $60 per day.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087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6</a:t>
            </a:fld>
            <a:endParaRPr lang="en-US" dirty="0"/>
          </a:p>
        </p:txBody>
      </p:sp>
      <p:sp>
        <p:nvSpPr>
          <p:cNvPr id="5" name="Title 1"/>
          <p:cNvSpPr txBox="1">
            <a:spLocks/>
          </p:cNvSpPr>
          <p:nvPr/>
        </p:nvSpPr>
        <p:spPr>
          <a:xfrm>
            <a:off x="377982" y="228600"/>
            <a:ext cx="8610600" cy="1978916"/>
          </a:xfrm>
          <a:prstGeom prst="rect">
            <a:avLst/>
          </a:prstGeom>
        </p:spPr>
        <p:txBody>
          <a:bodyPr>
            <a:normAutofit fontScale="82500" lnSpcReduction="200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br>
              <a:rPr lang="en-US" b="1" dirty="0"/>
            </a:br>
            <a:br>
              <a:rPr lang="en-US" b="1" dirty="0"/>
            </a:br>
            <a:br>
              <a:rPr lang="en-US" sz="1600" b="1" dirty="0"/>
            </a:br>
            <a:r>
              <a:rPr lang="en-US" sz="1600" b="1" dirty="0"/>
              <a:t>REQUESTING CURRENT QUARTER REIMBURSEMENTS</a:t>
            </a:r>
            <a:br>
              <a:rPr lang="en-US" b="1" dirty="0"/>
            </a:br>
            <a:r>
              <a:rPr lang="en-US" sz="1600" b="1" dirty="0">
                <a:latin typeface="+mn-lt"/>
              </a:rPr>
              <a:t>All reimbursement requests must be submitted online through the web-based Residential Placement Application (RPA) by the facility for in-state or by the resident district for out-of-state requests.  The calendar shown in the table below indicates Quarter (Service) Begin and End dates, quarterly RPA data entry dates, and quarterly deadlines for the submission of requests and the “Superintendent’s Certification”.  </a:t>
            </a:r>
            <a:br>
              <a:rPr lang="en-US" sz="1600" b="1" dirty="0">
                <a:latin typeface="+mn-lt"/>
              </a:rPr>
            </a:br>
            <a:r>
              <a:rPr lang="en-US" sz="1600" b="1" dirty="0">
                <a:latin typeface="+mn-lt"/>
              </a:rPr>
              <a:t> </a:t>
            </a:r>
            <a:br>
              <a:rPr lang="en-US" sz="1800" b="1" dirty="0">
                <a:latin typeface="+mn-lt"/>
              </a:rPr>
            </a:br>
            <a:endParaRPr lang="en-US" sz="1800" b="1" dirty="0">
              <a:latin typeface="+mn-lt"/>
            </a:endParaRPr>
          </a:p>
        </p:txBody>
      </p:sp>
      <p:sp>
        <p:nvSpPr>
          <p:cNvPr id="6" name="Title 1"/>
          <p:cNvSpPr txBox="1">
            <a:spLocks/>
          </p:cNvSpPr>
          <p:nvPr/>
        </p:nvSpPr>
        <p:spPr>
          <a:xfrm>
            <a:off x="1463042" y="192339"/>
            <a:ext cx="8494460" cy="1557632"/>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sz="1400" b="1" spc="0" dirty="0">
                <a:solidFill>
                  <a:srgbClr val="696464"/>
                </a:solidFill>
                <a:latin typeface="Franklin Gothic Book"/>
              </a:rPr>
              <a:t>REQUESTING CURRENT QUARTER REIMBURSEMENTS</a:t>
            </a:r>
          </a:p>
          <a:p>
            <a:pPr algn="ctr"/>
            <a:br>
              <a:rPr lang="en-US" sz="1400" b="1" spc="0" dirty="0">
                <a:solidFill>
                  <a:srgbClr val="696464"/>
                </a:solidFill>
                <a:latin typeface="Franklin Gothic Book"/>
              </a:rPr>
            </a:br>
            <a:r>
              <a:rPr lang="en-US" sz="1400" b="1" spc="0" dirty="0">
                <a:solidFill>
                  <a:srgbClr val="696464"/>
                </a:solidFill>
                <a:latin typeface="Perpetua"/>
              </a:rPr>
              <a:t>All reimbursement requests must be submitted online through the web-based Residential Placement Application (RPA) by the facility for in-state or by the resident district for out-of-state requests.  The calendar shown in the table below indicates Quarter (Service) Begin and End dates, quarterly RPA data entry dates, and quarterly deadlines for the submission of requests and the “Superintendent’s Certification”.  </a:t>
            </a:r>
            <a:br>
              <a:rPr lang="en-US" sz="1400" b="1" spc="0" dirty="0">
                <a:solidFill>
                  <a:srgbClr val="696464"/>
                </a:solidFill>
                <a:latin typeface="Perpetua"/>
              </a:rPr>
            </a:br>
            <a:br>
              <a:rPr lang="en-US" sz="1400" b="1" dirty="0"/>
            </a:br>
            <a:br>
              <a:rPr lang="en-US" sz="1400" b="1" dirty="0"/>
            </a:br>
            <a:br>
              <a:rPr lang="en-US" sz="1400" b="1" dirty="0"/>
            </a:br>
            <a:r>
              <a:rPr lang="en-US" sz="1400" b="1" dirty="0"/>
              <a:t>REQUESTING CURRENT QUARTER REIMBURSEMENTS</a:t>
            </a:r>
            <a:br>
              <a:rPr lang="en-US" sz="1400" b="1" dirty="0"/>
            </a:br>
            <a:r>
              <a:rPr lang="en-US" sz="1400" b="1" dirty="0">
                <a:latin typeface="+mn-lt"/>
              </a:rPr>
              <a:t>All reimbursement requests must be submitted online through the web-based Residential Placement Application (RPA) by the facility for in-state or by the resident district for out-of-state requests.  The calendar shown in the table below indicates Quarter (Service) Begin and End dates, quarterly RPA data entry dates, and quarterly deadlines for the submission of requests and the “Superintendent’s Certification”.  </a:t>
            </a:r>
            <a:br>
              <a:rPr lang="en-US" sz="1400" b="1" dirty="0">
                <a:latin typeface="+mn-lt"/>
              </a:rPr>
            </a:br>
            <a:r>
              <a:rPr lang="en-US" sz="1400" b="1" dirty="0">
                <a:latin typeface="+mn-lt"/>
              </a:rPr>
              <a:t> </a:t>
            </a:r>
            <a:br>
              <a:rPr lang="en-US" sz="1400" b="1" dirty="0">
                <a:latin typeface="+mn-lt"/>
              </a:rPr>
            </a:br>
            <a:endParaRPr lang="en-US" sz="1400" b="1" dirty="0">
              <a:latin typeface="+mn-lt"/>
            </a:endParaRPr>
          </a:p>
        </p:txBody>
      </p:sp>
      <p:sp>
        <p:nvSpPr>
          <p:cNvPr id="7" name="TextBox 6"/>
          <p:cNvSpPr txBox="1"/>
          <p:nvPr/>
        </p:nvSpPr>
        <p:spPr>
          <a:xfrm>
            <a:off x="677919" y="1749971"/>
            <a:ext cx="9229186" cy="584775"/>
          </a:xfrm>
          <a:prstGeom prst="rect">
            <a:avLst/>
          </a:prstGeom>
          <a:solidFill>
            <a:srgbClr val="FFFF00"/>
          </a:solidFill>
        </p:spPr>
        <p:txBody>
          <a:bodyPr wrap="square" rtlCol="0">
            <a:spAutoFit/>
          </a:bodyPr>
          <a:lstStyle/>
          <a:p>
            <a:pPr algn="ctr"/>
            <a:r>
              <a:rPr lang="en-US" sz="1600" b="1" dirty="0"/>
              <a:t>** RPA Cycle - Days that the Residential Placement Application will be available for data entry.</a:t>
            </a:r>
          </a:p>
          <a:p>
            <a:pPr algn="ctr"/>
            <a:r>
              <a:rPr lang="en-US" sz="1600" b="1" dirty="0">
                <a:solidFill>
                  <a:srgbClr val="FF0000"/>
                </a:solidFill>
              </a:rPr>
              <a:t>NO ENTRIES FOR REIMBURSEMENT REQUESTS AFTER 5:30 P.M. ON THE RPA CYCLE CLOSE DATE</a:t>
            </a:r>
            <a:endParaRPr lang="en-US" sz="1600" dirty="0"/>
          </a:p>
        </p:txBody>
      </p:sp>
      <p:graphicFrame>
        <p:nvGraphicFramePr>
          <p:cNvPr id="8" name="Table 7">
            <a:extLst>
              <a:ext uri="{FF2B5EF4-FFF2-40B4-BE49-F238E27FC236}">
                <a16:creationId xmlns:a16="http://schemas.microsoft.com/office/drawing/2014/main" id="{6CF758AB-E495-500B-EB54-927513A5CD9E}"/>
              </a:ext>
            </a:extLst>
          </p:cNvPr>
          <p:cNvGraphicFramePr>
            <a:graphicFrameLocks noGrp="1"/>
          </p:cNvGraphicFramePr>
          <p:nvPr>
            <p:extLst>
              <p:ext uri="{D42A27DB-BD31-4B8C-83A1-F6EECF244321}">
                <p14:modId xmlns:p14="http://schemas.microsoft.com/office/powerpoint/2010/main" val="2426977415"/>
              </p:ext>
            </p:extLst>
          </p:nvPr>
        </p:nvGraphicFramePr>
        <p:xfrm>
          <a:off x="1089819" y="2809461"/>
          <a:ext cx="7898764" cy="3379302"/>
        </p:xfrm>
        <a:graphic>
          <a:graphicData uri="http://schemas.openxmlformats.org/drawingml/2006/table">
            <a:tbl>
              <a:tblPr/>
              <a:tblGrid>
                <a:gridCol w="802118">
                  <a:extLst>
                    <a:ext uri="{9D8B030D-6E8A-4147-A177-3AD203B41FA5}">
                      <a16:colId xmlns:a16="http://schemas.microsoft.com/office/drawing/2014/main" val="887416294"/>
                    </a:ext>
                  </a:extLst>
                </a:gridCol>
                <a:gridCol w="1069490">
                  <a:extLst>
                    <a:ext uri="{9D8B030D-6E8A-4147-A177-3AD203B41FA5}">
                      <a16:colId xmlns:a16="http://schemas.microsoft.com/office/drawing/2014/main" val="3380799950"/>
                    </a:ext>
                  </a:extLst>
                </a:gridCol>
                <a:gridCol w="1314313">
                  <a:extLst>
                    <a:ext uri="{9D8B030D-6E8A-4147-A177-3AD203B41FA5}">
                      <a16:colId xmlns:a16="http://schemas.microsoft.com/office/drawing/2014/main" val="3349334402"/>
                    </a:ext>
                  </a:extLst>
                </a:gridCol>
                <a:gridCol w="686149">
                  <a:extLst>
                    <a:ext uri="{9D8B030D-6E8A-4147-A177-3AD203B41FA5}">
                      <a16:colId xmlns:a16="http://schemas.microsoft.com/office/drawing/2014/main" val="401079501"/>
                    </a:ext>
                  </a:extLst>
                </a:gridCol>
                <a:gridCol w="1146802">
                  <a:extLst>
                    <a:ext uri="{9D8B030D-6E8A-4147-A177-3AD203B41FA5}">
                      <a16:colId xmlns:a16="http://schemas.microsoft.com/office/drawing/2014/main" val="4001395916"/>
                    </a:ext>
                  </a:extLst>
                </a:gridCol>
                <a:gridCol w="1497931">
                  <a:extLst>
                    <a:ext uri="{9D8B030D-6E8A-4147-A177-3AD203B41FA5}">
                      <a16:colId xmlns:a16="http://schemas.microsoft.com/office/drawing/2014/main" val="2286511445"/>
                    </a:ext>
                  </a:extLst>
                </a:gridCol>
                <a:gridCol w="1381961">
                  <a:extLst>
                    <a:ext uri="{9D8B030D-6E8A-4147-A177-3AD203B41FA5}">
                      <a16:colId xmlns:a16="http://schemas.microsoft.com/office/drawing/2014/main" val="4236629783"/>
                    </a:ext>
                  </a:extLst>
                </a:gridCol>
              </a:tblGrid>
              <a:tr h="1206895">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Calibri" panose="020F0502020204030204" pitchFamily="34" charset="0"/>
                        </a:rPr>
                        <a:t>Quarter              (Service)         Begin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Calibri" panose="020F0502020204030204" pitchFamily="34" charset="0"/>
                        </a:rPr>
                        <a:t>Quarter (Service)          End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Calibri" panose="020F0502020204030204" pitchFamily="34" charset="0"/>
                        </a:rPr>
                        <a:t>Days in Quarter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FF0000"/>
                          </a:solidFill>
                          <a:effectLst/>
                          <a:latin typeface="Calibri" panose="020F0502020204030204" pitchFamily="34" charset="0"/>
                        </a:rPr>
                        <a:t>***RPA***  Cycle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FF0000"/>
                          </a:solidFill>
                          <a:effectLst/>
                          <a:latin typeface="Calibri" panose="020F0502020204030204" pitchFamily="34" charset="0"/>
                        </a:rPr>
                        <a:t>DEADLINE</a:t>
                      </a:r>
                      <a:r>
                        <a:rPr lang="en-US" sz="1400" b="1" i="0" u="none" strike="noStrike">
                          <a:solidFill>
                            <a:srgbClr val="000000"/>
                          </a:solidFill>
                          <a:effectLst/>
                          <a:latin typeface="Calibri" panose="020F0502020204030204" pitchFamily="34" charset="0"/>
                        </a:rPr>
                        <a:t>                     for Facilities/Districts to Enter Student Data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FF0000"/>
                          </a:solidFill>
                          <a:effectLst/>
                          <a:latin typeface="Calibri" panose="020F0502020204030204" pitchFamily="34" charset="0"/>
                        </a:rPr>
                        <a:t>DEADLINE</a:t>
                      </a:r>
                      <a:r>
                        <a:rPr lang="en-US" sz="1400" b="1" i="0" u="none" strike="noStrike">
                          <a:solidFill>
                            <a:srgbClr val="000000"/>
                          </a:solidFill>
                          <a:effectLst/>
                          <a:latin typeface="Calibri" panose="020F0502020204030204" pitchFamily="34" charset="0"/>
                        </a:rPr>
                        <a:t>                 for</a:t>
                      </a:r>
                      <a:r>
                        <a:rPr lang="en-US" sz="1400" b="1" i="0" u="none" strike="noStrike">
                          <a:solidFill>
                            <a:srgbClr val="FF0000"/>
                          </a:solidFill>
                          <a:effectLst/>
                          <a:latin typeface="Calibri" panose="020F0502020204030204" pitchFamily="34" charset="0"/>
                        </a:rPr>
                        <a:t> </a:t>
                      </a:r>
                      <a:r>
                        <a:rPr lang="en-US" sz="1400" b="1" i="0" u="none" strike="noStrike">
                          <a:solidFill>
                            <a:srgbClr val="000000"/>
                          </a:solidFill>
                          <a:effectLst/>
                          <a:latin typeface="Calibri" panose="020F0502020204030204" pitchFamily="34" charset="0"/>
                        </a:rPr>
                        <a:t> Superintendent Certification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1316800"/>
                  </a:ext>
                </a:extLst>
              </a:tr>
              <a:tr h="482757">
                <a:tc>
                  <a:txBody>
                    <a:bodyPr/>
                    <a:lstStyle/>
                    <a:p>
                      <a:pPr algn="ctr" fontAlgn="ctr"/>
                      <a:r>
                        <a:rPr lang="en-US" sz="1400" b="1" i="0" u="none" strike="noStrike">
                          <a:solidFill>
                            <a:srgbClr val="000000"/>
                          </a:solidFill>
                          <a:effectLst/>
                          <a:latin typeface="Calibri" panose="020F0502020204030204" pitchFamily="34" charset="0"/>
                        </a:rPr>
                        <a:t>Quarter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August 11,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October 31,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FF0000"/>
                          </a:solidFill>
                          <a:effectLst/>
                          <a:latin typeface="Calibri" panose="020F0502020204030204" pitchFamily="34" charset="0"/>
                        </a:rPr>
                        <a:t>August 11 -   November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November 7,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November 14,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7591660"/>
                  </a:ext>
                </a:extLst>
              </a:tr>
              <a:tr h="482757">
                <a:tc>
                  <a:txBody>
                    <a:bodyPr/>
                    <a:lstStyle/>
                    <a:p>
                      <a:pPr algn="ctr" fontAlgn="ctr"/>
                      <a:r>
                        <a:rPr lang="en-US" sz="1400" b="1" i="0" u="none" strike="noStrike">
                          <a:solidFill>
                            <a:srgbClr val="000000"/>
                          </a:solidFill>
                          <a:effectLst/>
                          <a:latin typeface="Calibri" panose="020F0502020204030204" pitchFamily="34" charset="0"/>
                        </a:rPr>
                        <a:t>Quarter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November 3,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dirty="0">
                          <a:solidFill>
                            <a:srgbClr val="000000"/>
                          </a:solidFill>
                          <a:effectLst/>
                          <a:latin typeface="Calibri" panose="020F0502020204030204" pitchFamily="34" charset="0"/>
                        </a:rPr>
                        <a:t>December 19,     2025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FF0000"/>
                          </a:solidFill>
                          <a:effectLst/>
                          <a:latin typeface="Calibri" panose="020F0502020204030204" pitchFamily="34" charset="0"/>
                        </a:rPr>
                        <a:t>November 3 -   January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January 5,                      2026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January 16,          2026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4175245"/>
                  </a:ext>
                </a:extLst>
              </a:tr>
              <a:tr h="482757">
                <a:tc>
                  <a:txBody>
                    <a:bodyPr/>
                    <a:lstStyle/>
                    <a:p>
                      <a:pPr algn="ctr" fontAlgn="b"/>
                      <a:r>
                        <a:rPr lang="en-US" sz="1400" b="1" i="0" u="none" strike="noStrike">
                          <a:solidFill>
                            <a:srgbClr val="000000"/>
                          </a:solidFill>
                          <a:effectLst/>
                          <a:latin typeface="Calibri" panose="020F0502020204030204" pitchFamily="34" charset="0"/>
                        </a:rPr>
                        <a:t>Quarter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rgbClr val="000000"/>
                          </a:solidFill>
                          <a:effectLst/>
                          <a:latin typeface="Calibri" panose="020F0502020204030204" pitchFamily="34" charset="0"/>
                        </a:rPr>
                        <a:t>January 5,     2026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rgbClr val="000000"/>
                          </a:solidFill>
                          <a:effectLst/>
                          <a:latin typeface="Calibri" panose="020F0502020204030204" pitchFamily="34" charset="0"/>
                        </a:rPr>
                        <a:t>March 31,      2026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rgbClr val="FF0000"/>
                          </a:solidFill>
                          <a:effectLst/>
                          <a:latin typeface="Calibri" panose="020F0502020204030204" pitchFamily="34" charset="0"/>
                        </a:rPr>
                        <a:t>January 5 -     April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April 3,                     2026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a:solidFill>
                            <a:srgbClr val="000000"/>
                          </a:solidFill>
                          <a:effectLst/>
                          <a:latin typeface="Calibri" panose="020F0502020204030204" pitchFamily="34" charset="0"/>
                        </a:rPr>
                        <a:t>April 10,                2026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63960639"/>
                  </a:ext>
                </a:extLst>
              </a:tr>
              <a:tr h="482757">
                <a:tc>
                  <a:txBody>
                    <a:bodyPr/>
                    <a:lstStyle/>
                    <a:p>
                      <a:pPr algn="ctr" fontAlgn="b"/>
                      <a:r>
                        <a:rPr lang="en-US" sz="1400" b="1" i="0" u="none" strike="noStrike">
                          <a:solidFill>
                            <a:srgbClr val="000000"/>
                          </a:solidFill>
                          <a:effectLst/>
                          <a:latin typeface="Calibri" panose="020F0502020204030204" pitchFamily="34" charset="0"/>
                        </a:rPr>
                        <a:t>Quarter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April 1,     2026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Calibri" panose="020F0502020204030204" pitchFamily="34" charset="0"/>
                        </a:rPr>
                        <a:t>May 21,          2026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FF0000"/>
                          </a:solidFill>
                          <a:effectLst/>
                          <a:latin typeface="Calibri" panose="020F0502020204030204" pitchFamily="34" charset="0"/>
                        </a:rPr>
                        <a:t>April 1 -       May 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Calibri" panose="020F0502020204030204" pitchFamily="34" charset="0"/>
                        </a:rPr>
                        <a:t>May 29,                      2026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Calibri" panose="020F0502020204030204" pitchFamily="34" charset="0"/>
                        </a:rPr>
                        <a:t>June 05,              2026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1824888"/>
                  </a:ext>
                </a:extLst>
              </a:tr>
              <a:tr h="24137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200" b="1" i="0" u="none" strike="noStrike">
                          <a:solidFill>
                            <a:srgbClr val="000000"/>
                          </a:solidFill>
                          <a:effectLst/>
                          <a:latin typeface="Calibri" panose="020F0502020204030204" pitchFamily="34" charset="0"/>
                        </a:rPr>
                        <a:t>TOTAL DAYS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n-US" sz="1400" b="1" i="0" u="none" strike="noStrike">
                          <a:solidFill>
                            <a:srgbClr val="000000"/>
                          </a:solidFill>
                          <a:effectLst/>
                          <a:latin typeface="Calibri" panose="020F0502020204030204" pitchFamily="34" charset="0"/>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707860937"/>
                  </a:ext>
                </a:extLst>
              </a:tr>
            </a:tbl>
          </a:graphicData>
        </a:graphic>
      </p:graphicFrame>
    </p:spTree>
    <p:extLst>
      <p:ext uri="{BB962C8B-B14F-4D97-AF65-F5344CB8AC3E}">
        <p14:creationId xmlns:p14="http://schemas.microsoft.com/office/powerpoint/2010/main" val="2163851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7</a:t>
            </a:fld>
            <a:endParaRPr lang="en-US" dirty="0"/>
          </a:p>
        </p:txBody>
      </p:sp>
      <p:sp>
        <p:nvSpPr>
          <p:cNvPr id="4" name="Rectangle 3"/>
          <p:cNvSpPr/>
          <p:nvPr/>
        </p:nvSpPr>
        <p:spPr>
          <a:xfrm>
            <a:off x="331077" y="315311"/>
            <a:ext cx="10786766" cy="2031325"/>
          </a:xfrm>
          <a:prstGeom prst="rect">
            <a:avLst/>
          </a:prstGeom>
        </p:spPr>
        <p:txBody>
          <a:bodyPr wrap="square">
            <a:spAutoFit/>
          </a:bodyPr>
          <a:lstStyle/>
          <a:p>
            <a:r>
              <a:rPr lang="en-US" b="1" dirty="0"/>
              <a:t>This calendar enables all residential facilities to invoice school districts for a maximum of 178 days of education service. The calendar has been set so the same dates will be available for all in-state and out-of-state residential facilities to provide education services and invoice districts for these services. Make-up days for missed days may be requested by the facility representative by emailing a request to </a:t>
            </a:r>
            <a:r>
              <a:rPr lang="en-US" b="1" dirty="0">
                <a:hlinkClick r:id="rId2"/>
              </a:rPr>
              <a:t>Mikki.Eubank@ade.arkansas.gov</a:t>
            </a:r>
            <a:r>
              <a:rPr lang="en-US" b="1" dirty="0"/>
              <a:t>  and copy </a:t>
            </a:r>
            <a:r>
              <a:rPr lang="en-US" b="1" dirty="0">
                <a:hlinkClick r:id="rId3"/>
              </a:rPr>
              <a:t>Josh.Hart@ade.arkansas.gov</a:t>
            </a:r>
            <a:r>
              <a:rPr lang="en-US" b="1" dirty="0"/>
              <a:t>.</a:t>
            </a:r>
          </a:p>
          <a:p>
            <a:endParaRPr lang="en-US" b="1" dirty="0"/>
          </a:p>
          <a:p>
            <a:endParaRPr lang="en-US" dirty="0"/>
          </a:p>
        </p:txBody>
      </p:sp>
      <p:sp>
        <p:nvSpPr>
          <p:cNvPr id="5" name="Rectangle 4"/>
          <p:cNvSpPr/>
          <p:nvPr/>
        </p:nvSpPr>
        <p:spPr>
          <a:xfrm>
            <a:off x="3745886" y="1981198"/>
            <a:ext cx="4029667" cy="369332"/>
          </a:xfrm>
          <a:prstGeom prst="rect">
            <a:avLst/>
          </a:prstGeom>
        </p:spPr>
        <p:txBody>
          <a:bodyPr wrap="square">
            <a:spAutoFit/>
          </a:bodyPr>
          <a:lstStyle/>
          <a:p>
            <a:pPr algn="ctr"/>
            <a:r>
              <a:rPr lang="en-US" b="1" dirty="0"/>
              <a:t>Non-Billable Dates</a:t>
            </a:r>
          </a:p>
        </p:txBody>
      </p:sp>
      <p:graphicFrame>
        <p:nvGraphicFramePr>
          <p:cNvPr id="6" name="Table 5">
            <a:extLst>
              <a:ext uri="{FF2B5EF4-FFF2-40B4-BE49-F238E27FC236}">
                <a16:creationId xmlns:a16="http://schemas.microsoft.com/office/drawing/2014/main" id="{156C257E-9001-5F20-56C2-79DC17C59C8F}"/>
              </a:ext>
            </a:extLst>
          </p:cNvPr>
          <p:cNvGraphicFramePr>
            <a:graphicFrameLocks noGrp="1"/>
          </p:cNvGraphicFramePr>
          <p:nvPr>
            <p:extLst>
              <p:ext uri="{D42A27DB-BD31-4B8C-83A1-F6EECF244321}">
                <p14:modId xmlns:p14="http://schemas.microsoft.com/office/powerpoint/2010/main" val="930173528"/>
              </p:ext>
            </p:extLst>
          </p:nvPr>
        </p:nvGraphicFramePr>
        <p:xfrm>
          <a:off x="1089818" y="2570922"/>
          <a:ext cx="8184184" cy="3154020"/>
        </p:xfrm>
        <a:graphic>
          <a:graphicData uri="http://schemas.openxmlformats.org/drawingml/2006/table">
            <a:tbl>
              <a:tblPr/>
              <a:tblGrid>
                <a:gridCol w="831781">
                  <a:extLst>
                    <a:ext uri="{9D8B030D-6E8A-4147-A177-3AD203B41FA5}">
                      <a16:colId xmlns:a16="http://schemas.microsoft.com/office/drawing/2014/main" val="3562584667"/>
                    </a:ext>
                  </a:extLst>
                </a:gridCol>
                <a:gridCol w="1109041">
                  <a:extLst>
                    <a:ext uri="{9D8B030D-6E8A-4147-A177-3AD203B41FA5}">
                      <a16:colId xmlns:a16="http://schemas.microsoft.com/office/drawing/2014/main" val="1443979352"/>
                    </a:ext>
                  </a:extLst>
                </a:gridCol>
                <a:gridCol w="1362917">
                  <a:extLst>
                    <a:ext uri="{9D8B030D-6E8A-4147-A177-3AD203B41FA5}">
                      <a16:colId xmlns:a16="http://schemas.microsoft.com/office/drawing/2014/main" val="1225813021"/>
                    </a:ext>
                  </a:extLst>
                </a:gridCol>
                <a:gridCol w="711523">
                  <a:extLst>
                    <a:ext uri="{9D8B030D-6E8A-4147-A177-3AD203B41FA5}">
                      <a16:colId xmlns:a16="http://schemas.microsoft.com/office/drawing/2014/main" val="3909853556"/>
                    </a:ext>
                  </a:extLst>
                </a:gridCol>
                <a:gridCol w="2735855">
                  <a:extLst>
                    <a:ext uri="{9D8B030D-6E8A-4147-A177-3AD203B41FA5}">
                      <a16:colId xmlns:a16="http://schemas.microsoft.com/office/drawing/2014/main" val="2636780086"/>
                    </a:ext>
                  </a:extLst>
                </a:gridCol>
                <a:gridCol w="1433067">
                  <a:extLst>
                    <a:ext uri="{9D8B030D-6E8A-4147-A177-3AD203B41FA5}">
                      <a16:colId xmlns:a16="http://schemas.microsoft.com/office/drawing/2014/main" val="250798641"/>
                    </a:ext>
                  </a:extLst>
                </a:gridCol>
              </a:tblGrid>
              <a:tr h="262835">
                <a:tc>
                  <a:txBody>
                    <a:bodyPr/>
                    <a:lstStyle/>
                    <a:p>
                      <a:pPr algn="l" fontAlgn="ctr"/>
                      <a:r>
                        <a:rPr lang="en-US" sz="1100" b="1" i="0" u="none" strike="noStrike">
                          <a:solidFill>
                            <a:srgbClr val="000000"/>
                          </a:solidFill>
                          <a:effectLst/>
                          <a:latin typeface="Calibri" panose="020F0502020204030204" pitchFamily="34" charset="0"/>
                        </a:rPr>
                        <a:t>Monday</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en-US" sz="1100" b="1" i="0" u="none" strike="noStrike">
                          <a:solidFill>
                            <a:srgbClr val="000000"/>
                          </a:solidFill>
                          <a:effectLst/>
                          <a:latin typeface="Calibri" panose="020F0502020204030204" pitchFamily="34" charset="0"/>
                        </a:rPr>
                        <a:t>August 11</a:t>
                      </a:r>
                    </a:p>
                  </a:txBody>
                  <a:tcPr marL="9525" marR="9525" marT="9525" marB="0" anchor="ctr">
                    <a:lnL>
                      <a:noFill/>
                    </a:lnL>
                    <a:lnR>
                      <a:noFill/>
                    </a:lnR>
                    <a:lnT>
                      <a:noFill/>
                    </a:lnT>
                    <a:lnB w="6350" cap="flat" cmpd="sng" algn="ctr">
                      <a:solidFill>
                        <a:srgbClr val="6600FF"/>
                      </a:solidFill>
                      <a:prstDash val="solid"/>
                      <a:round/>
                      <a:headEnd type="none" w="med" len="med"/>
                      <a:tailEnd type="none" w="med" len="med"/>
                    </a:lnB>
                    <a:noFill/>
                  </a:tcPr>
                </a:tc>
                <a:tc>
                  <a:txBody>
                    <a:bodyPr/>
                    <a:lstStyle/>
                    <a:p>
                      <a:pPr algn="l" fontAlgn="ctr"/>
                      <a:r>
                        <a:rPr lang="en-US" sz="1100" b="1" i="0" u="none" strike="noStrike">
                          <a:solidFill>
                            <a:srgbClr val="000000"/>
                          </a:solidFill>
                          <a:effectLst/>
                          <a:latin typeface="Calibri" panose="020F0502020204030204" pitchFamily="34" charset="0"/>
                        </a:rPr>
                        <a:t>First Day</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en-US" sz="1100" b="1" i="0" u="none" strike="noStrike">
                          <a:solidFill>
                            <a:srgbClr val="000000"/>
                          </a:solidFill>
                          <a:effectLst/>
                          <a:latin typeface="Calibri" panose="020F0502020204030204" pitchFamily="34" charset="0"/>
                        </a:rPr>
                        <a:t>(First Billable Date)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2376160790"/>
                  </a:ext>
                </a:extLst>
              </a:tr>
              <a:tr h="262835">
                <a:tc>
                  <a:txBody>
                    <a:bodyPr/>
                    <a:lstStyle/>
                    <a:p>
                      <a:pPr algn="l" fontAlgn="ctr"/>
                      <a:r>
                        <a:rPr lang="en-US" sz="1100" b="0" i="0" u="none" strike="noStrike">
                          <a:solidFill>
                            <a:srgbClr val="000000"/>
                          </a:solidFill>
                          <a:effectLst/>
                          <a:latin typeface="Calibri" panose="020F0502020204030204" pitchFamily="34" charset="0"/>
                        </a:rPr>
                        <a:t>Monday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Sept 1</a:t>
                      </a:r>
                    </a:p>
                  </a:txBody>
                  <a:tcPr marL="9525" marR="9525" marT="9525" marB="0" anchor="ctr">
                    <a:lnL>
                      <a:noFill/>
                    </a:lnL>
                    <a:lnR>
                      <a:noFill/>
                    </a:lnR>
                    <a:lnT w="6350" cap="flat" cmpd="sng" algn="ctr">
                      <a:solidFill>
                        <a:srgbClr val="6600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Labor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this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3464359266"/>
                  </a:ext>
                </a:extLst>
              </a:tr>
              <a:tr h="262835">
                <a:tc>
                  <a:txBody>
                    <a:bodyPr/>
                    <a:lstStyle/>
                    <a:p>
                      <a:pPr algn="l" fontAlgn="ctr"/>
                      <a:r>
                        <a:rPr lang="en-US" sz="1100" b="0" i="0" u="none" strike="noStrike">
                          <a:solidFill>
                            <a:srgbClr val="000000"/>
                          </a:solidFill>
                          <a:effectLst/>
                          <a:latin typeface="Calibri" panose="020F0502020204030204" pitchFamily="34" charset="0"/>
                        </a:rPr>
                        <a:t>Monday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22-Sep</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Staff Development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this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446822142"/>
                  </a:ext>
                </a:extLst>
              </a:tr>
              <a:tr h="262835">
                <a:tc>
                  <a:txBody>
                    <a:bodyPr/>
                    <a:lstStyle/>
                    <a:p>
                      <a:pPr algn="l" fontAlgn="ctr"/>
                      <a:r>
                        <a:rPr lang="en-US" sz="1100" b="0" i="0" u="none" strike="noStrike">
                          <a:solidFill>
                            <a:srgbClr val="000000"/>
                          </a:solidFill>
                          <a:effectLst/>
                          <a:latin typeface="Calibri" panose="020F0502020204030204" pitchFamily="34" charset="0"/>
                        </a:rPr>
                        <a:t>Mon-Fri</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Nov 24-28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Thanksgiving</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these days.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2679778672"/>
                  </a:ext>
                </a:extLst>
              </a:tr>
              <a:tr h="262835">
                <a:tc>
                  <a:txBody>
                    <a:bodyPr/>
                    <a:lstStyle/>
                    <a:p>
                      <a:pPr algn="l" fontAlgn="ctr"/>
                      <a:r>
                        <a:rPr lang="en-US" sz="1100" b="0" i="0" u="none" strike="noStrike">
                          <a:solidFill>
                            <a:srgbClr val="000000"/>
                          </a:solidFill>
                          <a:effectLst/>
                          <a:latin typeface="Calibri" panose="020F0502020204030204" pitchFamily="34" charset="0"/>
                        </a:rPr>
                        <a:t>Mon-Wed</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Dec 22-31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Christmas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these days.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1161020864"/>
                  </a:ext>
                </a:extLst>
              </a:tr>
              <a:tr h="262835">
                <a:tc>
                  <a:txBody>
                    <a:bodyPr/>
                    <a:lstStyle/>
                    <a:p>
                      <a:pPr algn="l" fontAlgn="ctr"/>
                      <a:r>
                        <a:rPr lang="en-US" sz="1100" b="0" i="0" u="none" strike="noStrike">
                          <a:solidFill>
                            <a:srgbClr val="000000"/>
                          </a:solidFill>
                          <a:effectLst/>
                          <a:latin typeface="Calibri" panose="020F0502020204030204" pitchFamily="34" charset="0"/>
                        </a:rPr>
                        <a:t>Thur-Fri</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Jan 1-2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New Years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these days.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138850737"/>
                  </a:ext>
                </a:extLst>
              </a:tr>
              <a:tr h="262835">
                <a:tc>
                  <a:txBody>
                    <a:bodyPr/>
                    <a:lstStyle/>
                    <a:p>
                      <a:pPr algn="l" fontAlgn="ctr"/>
                      <a:r>
                        <a:rPr lang="en-US" sz="1100" b="0" i="0" u="none" strike="noStrike">
                          <a:solidFill>
                            <a:srgbClr val="000000"/>
                          </a:solidFill>
                          <a:effectLst/>
                          <a:latin typeface="Calibri" panose="020F0502020204030204" pitchFamily="34" charset="0"/>
                        </a:rPr>
                        <a:t>Monday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Jan 19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MLK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this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2155917369"/>
                  </a:ext>
                </a:extLst>
              </a:tr>
              <a:tr h="262835">
                <a:tc>
                  <a:txBody>
                    <a:bodyPr/>
                    <a:lstStyle/>
                    <a:p>
                      <a:pPr algn="l" fontAlgn="ctr"/>
                      <a:r>
                        <a:rPr lang="en-US" sz="1100" b="0" i="0" u="none" strike="noStrike">
                          <a:solidFill>
                            <a:srgbClr val="000000"/>
                          </a:solidFill>
                          <a:effectLst/>
                          <a:latin typeface="Calibri" panose="020F0502020204030204" pitchFamily="34" charset="0"/>
                        </a:rPr>
                        <a:t>Friday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Feb-13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Prof. Development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this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1300667410"/>
                  </a:ext>
                </a:extLst>
              </a:tr>
              <a:tr h="262835">
                <a:tc>
                  <a:txBody>
                    <a:bodyPr/>
                    <a:lstStyle/>
                    <a:p>
                      <a:pPr algn="l" fontAlgn="ctr"/>
                      <a:r>
                        <a:rPr lang="en-US" sz="1100" b="0" i="0" u="none" strike="noStrike">
                          <a:solidFill>
                            <a:srgbClr val="000000"/>
                          </a:solidFill>
                          <a:effectLst/>
                          <a:latin typeface="Calibri" panose="020F0502020204030204" pitchFamily="34" charset="0"/>
                        </a:rPr>
                        <a:t>Monday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Feb 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President's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this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2994595518"/>
                  </a:ext>
                </a:extLst>
              </a:tr>
              <a:tr h="262835">
                <a:tc>
                  <a:txBody>
                    <a:bodyPr/>
                    <a:lstStyle/>
                    <a:p>
                      <a:pPr algn="l" fontAlgn="ctr"/>
                      <a:r>
                        <a:rPr lang="en-US" sz="1100" b="0" i="0" u="none" strike="noStrike">
                          <a:solidFill>
                            <a:srgbClr val="000000"/>
                          </a:solidFill>
                          <a:effectLst/>
                          <a:latin typeface="Calibri" panose="020F0502020204030204" pitchFamily="34" charset="0"/>
                        </a:rPr>
                        <a:t>Mon-Fri</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March 23-27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Spring Break</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No School---Cannot bill for these days.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2311509863"/>
                  </a:ext>
                </a:extLst>
              </a:tr>
              <a:tr h="262835">
                <a:tc>
                  <a:txBody>
                    <a:bodyPr/>
                    <a:lstStyle/>
                    <a:p>
                      <a:pPr algn="l" fontAlgn="ctr"/>
                      <a:r>
                        <a:rPr lang="en-US" sz="1100" b="0" i="0" u="none" strike="noStrike">
                          <a:solidFill>
                            <a:srgbClr val="000000"/>
                          </a:solidFill>
                          <a:effectLst/>
                          <a:latin typeface="Calibri" panose="020F0502020204030204" pitchFamily="34" charset="0"/>
                        </a:rPr>
                        <a:t>Friday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April 17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a:solidFill>
                            <a:srgbClr val="000000"/>
                          </a:solidFill>
                          <a:effectLst/>
                          <a:latin typeface="Calibri" panose="020F0502020204030204" pitchFamily="34" charset="0"/>
                        </a:rPr>
                        <a:t>Prof. Development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dirty="0">
                          <a:solidFill>
                            <a:srgbClr val="000000"/>
                          </a:solidFill>
                          <a:effectLst/>
                          <a:latin typeface="Calibri" panose="020F0502020204030204" pitchFamily="34" charset="0"/>
                        </a:rPr>
                        <a:t>No School---Cannot bill for this 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2701284238"/>
                  </a:ext>
                </a:extLst>
              </a:tr>
              <a:tr h="262835">
                <a:tc>
                  <a:txBody>
                    <a:bodyPr/>
                    <a:lstStyle/>
                    <a:p>
                      <a:pPr algn="l" fontAlgn="ctr"/>
                      <a:r>
                        <a:rPr lang="en-US" sz="1100" b="1" i="0" u="none" strike="noStrike">
                          <a:solidFill>
                            <a:srgbClr val="000000"/>
                          </a:solidFill>
                          <a:effectLst/>
                          <a:latin typeface="Calibri" panose="020F0502020204030204" pitchFamily="34" charset="0"/>
                        </a:rPr>
                        <a:t>Friday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100" b="1" i="0" u="none" strike="noStrike">
                          <a:solidFill>
                            <a:srgbClr val="000000"/>
                          </a:solidFill>
                          <a:effectLst/>
                          <a:latin typeface="Calibri" panose="020F0502020204030204" pitchFamily="34" charset="0"/>
                        </a:rPr>
                        <a:t>May 21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100" b="1" i="0" u="none" strike="noStrike">
                          <a:solidFill>
                            <a:srgbClr val="000000"/>
                          </a:solidFill>
                          <a:effectLst/>
                          <a:latin typeface="Calibri" panose="020F0502020204030204" pitchFamily="34" charset="0"/>
                        </a:rPr>
                        <a:t>Last day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100" b="1" i="0" u="none" strike="noStrike">
                          <a:solidFill>
                            <a:srgbClr val="000000"/>
                          </a:solidFill>
                          <a:effectLst/>
                          <a:latin typeface="Calibri" panose="020F0502020204030204" pitchFamily="34" charset="0"/>
                        </a:rPr>
                        <a:t>(Final Billable Date)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extLst>
                  <a:ext uri="{0D108BD9-81ED-4DB2-BD59-A6C34878D82A}">
                    <a16:rowId xmlns:a16="http://schemas.microsoft.com/office/drawing/2014/main" val="4038123230"/>
                  </a:ext>
                </a:extLst>
              </a:tr>
            </a:tbl>
          </a:graphicData>
        </a:graphic>
      </p:graphicFrame>
    </p:spTree>
    <p:extLst>
      <p:ext uri="{BB962C8B-B14F-4D97-AF65-F5344CB8AC3E}">
        <p14:creationId xmlns:p14="http://schemas.microsoft.com/office/powerpoint/2010/main" val="2836176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8</a:t>
            </a:fld>
            <a:endParaRPr lang="en-US" dirty="0"/>
          </a:p>
        </p:txBody>
      </p:sp>
      <p:sp>
        <p:nvSpPr>
          <p:cNvPr id="4" name="Rectangle 3"/>
          <p:cNvSpPr/>
          <p:nvPr/>
        </p:nvSpPr>
        <p:spPr>
          <a:xfrm>
            <a:off x="573865" y="908747"/>
            <a:ext cx="10154570" cy="5386090"/>
          </a:xfrm>
          <a:prstGeom prst="rect">
            <a:avLst/>
          </a:prstGeom>
        </p:spPr>
        <p:txBody>
          <a:bodyPr wrap="square">
            <a:spAutoFit/>
          </a:bodyPr>
          <a:lstStyle/>
          <a:p>
            <a:r>
              <a:rPr lang="en-US" b="1" dirty="0">
                <a:latin typeface="Georgia" panose="02040502050405020303" pitchFamily="18" charset="0"/>
              </a:rPr>
              <a:t>The only exceptions to the non-billable dates are dates approved by the Special Education Finance office as make-up days. Make-up days (due to weather and/or road conditions) may be requested by the facility representative by emailing the request for missed days to </a:t>
            </a:r>
            <a:r>
              <a:rPr lang="en-US" b="1" u="sng" dirty="0">
                <a:solidFill>
                  <a:srgbClr val="0070C0"/>
                </a:solidFill>
                <a:latin typeface="Georgia" panose="02040502050405020303" pitchFamily="18" charset="0"/>
                <a:hlinkClick r:id="rId2"/>
              </a:rPr>
              <a:t>Mikki.Eubank@ade.arkansas.gov</a:t>
            </a:r>
            <a:r>
              <a:rPr lang="en-US" b="1" dirty="0">
                <a:latin typeface="Georgia" panose="02040502050405020303" pitchFamily="18" charset="0"/>
              </a:rPr>
              <a:t> and copy </a:t>
            </a:r>
            <a:r>
              <a:rPr lang="en-US" b="1" dirty="0">
                <a:latin typeface="Georgia" panose="02040502050405020303" pitchFamily="18" charset="0"/>
                <a:hlinkClick r:id="rId3"/>
              </a:rPr>
              <a:t>Josh.Hart@ade.arkansas.gov</a:t>
            </a:r>
            <a:r>
              <a:rPr lang="en-US" b="1" dirty="0">
                <a:latin typeface="Georgia" panose="02040502050405020303" pitchFamily="18" charset="0"/>
              </a:rPr>
              <a:t>.</a:t>
            </a:r>
          </a:p>
          <a:p>
            <a:endParaRPr lang="en-US" b="1" dirty="0">
              <a:latin typeface="Georgia" panose="02040502050405020303" pitchFamily="18" charset="0"/>
            </a:endParaRPr>
          </a:p>
          <a:p>
            <a:br>
              <a:rPr lang="en-US" b="1" dirty="0">
                <a:solidFill>
                  <a:srgbClr val="0070C0"/>
                </a:solidFill>
              </a:rPr>
            </a:br>
            <a:br>
              <a:rPr lang="en-US" b="1" dirty="0">
                <a:solidFill>
                  <a:srgbClr val="0070C0"/>
                </a:solidFill>
              </a:rPr>
            </a:br>
            <a:r>
              <a:rPr lang="en-US" sz="2000" b="1" dirty="0">
                <a:solidFill>
                  <a:srgbClr val="0070C0"/>
                </a:solidFill>
              </a:rPr>
              <a:t>SUPERINTENDENT CERTIFICATION</a:t>
            </a:r>
            <a:br>
              <a:rPr lang="en-US" b="1" dirty="0">
                <a:solidFill>
                  <a:srgbClr val="0070C0"/>
                </a:solidFill>
              </a:rPr>
            </a:br>
            <a:br>
              <a:rPr lang="en-US" b="1" dirty="0">
                <a:solidFill>
                  <a:srgbClr val="0070C0"/>
                </a:solidFill>
              </a:rPr>
            </a:br>
            <a:br>
              <a:rPr lang="en-US" b="1" dirty="0">
                <a:solidFill>
                  <a:srgbClr val="0070C0"/>
                </a:solidFill>
              </a:rPr>
            </a:br>
            <a:r>
              <a:rPr lang="en-US" b="1" dirty="0"/>
              <a:t>Following the quarterly RPA Cycle dates shown in the </a:t>
            </a:r>
            <a:r>
              <a:rPr lang="en-US" b="1" dirty="0">
                <a:solidFill>
                  <a:srgbClr val="0070C0"/>
                </a:solidFill>
              </a:rPr>
              <a:t>REQUESTING CURRENT QUARTER REIMBURSEMENTS </a:t>
            </a:r>
            <a:r>
              <a:rPr lang="en-US" b="1" dirty="0"/>
              <a:t>section on page 4, email to </a:t>
            </a:r>
            <a:r>
              <a:rPr lang="en-US" b="1" dirty="0">
                <a:solidFill>
                  <a:srgbClr val="0070C0"/>
                </a:solidFill>
              </a:rPr>
              <a:t>mikki.eubank@ade.arkansas.gov </a:t>
            </a:r>
            <a:r>
              <a:rPr lang="en-US" b="1" dirty="0"/>
              <a:t>or fax the signed “Superintendent Certification” sheet to SPED Finance at 501-682-4313 by the indicated deadline. </a:t>
            </a:r>
            <a:r>
              <a:rPr lang="en-US" b="1" dirty="0">
                <a:solidFill>
                  <a:srgbClr val="FF0000"/>
                </a:solidFill>
              </a:rPr>
              <a:t>Make sure to print the “Superintendent Certification” before the application closes (the RPA Cycle end date) each quarter. </a:t>
            </a:r>
            <a:r>
              <a:rPr lang="en-US" b="1" dirty="0"/>
              <a:t>NO ADE PAYMENT WILL BE MADE UNTIL THE SIGNED SUPERINTENDENT CERTIFICATION IS EMAILED OR FAXED TO SPED Finance.</a:t>
            </a:r>
            <a:br>
              <a:rPr lang="en-US" b="1" dirty="0">
                <a:solidFill>
                  <a:srgbClr val="FF0000"/>
                </a:solidFill>
              </a:rPr>
            </a:br>
            <a:br>
              <a:rPr lang="en-US" b="1" dirty="0">
                <a:solidFill>
                  <a:srgbClr val="FF0000"/>
                </a:solidFill>
              </a:rPr>
            </a:br>
            <a:endParaRPr lang="en-US" dirty="0"/>
          </a:p>
        </p:txBody>
      </p:sp>
    </p:spTree>
    <p:extLst>
      <p:ext uri="{BB962C8B-B14F-4D97-AF65-F5344CB8AC3E}">
        <p14:creationId xmlns:p14="http://schemas.microsoft.com/office/powerpoint/2010/main" val="3692968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9</a:t>
            </a:fld>
            <a:endParaRPr lang="en-US" dirty="0"/>
          </a:p>
        </p:txBody>
      </p:sp>
      <p:sp>
        <p:nvSpPr>
          <p:cNvPr id="5" name="TextBox 4">
            <a:extLst>
              <a:ext uri="{FF2B5EF4-FFF2-40B4-BE49-F238E27FC236}">
                <a16:creationId xmlns:a16="http://schemas.microsoft.com/office/drawing/2014/main" id="{F73E5112-D48D-D3EA-6611-4EF9F8F7352B}"/>
              </a:ext>
            </a:extLst>
          </p:cNvPr>
          <p:cNvSpPr txBox="1"/>
          <p:nvPr/>
        </p:nvSpPr>
        <p:spPr>
          <a:xfrm>
            <a:off x="1104180" y="793630"/>
            <a:ext cx="9169880" cy="7232749"/>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SUBMISSION OF PRIOR QUARTER REIMBURSEMENT REQUEST</a:t>
            </a:r>
          </a:p>
          <a:p>
            <a:endParaRPr lang="en-US" sz="1600" b="1"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Please note that once a quarter’s RPA cycle is closed, you will have to enter </a:t>
            </a:r>
            <a:r>
              <a:rPr lang="en-US" sz="1600" b="1" dirty="0">
                <a:latin typeface="Times New Roman" panose="02020603050405020304" pitchFamily="18" charset="0"/>
                <a:cs typeface="Times New Roman" panose="02020603050405020304" pitchFamily="18" charset="0"/>
              </a:rPr>
              <a:t>Late </a:t>
            </a:r>
            <a:r>
              <a:rPr lang="en-US" sz="1600" dirty="0">
                <a:latin typeface="Times New Roman" panose="02020603050405020304" pitchFamily="18" charset="0"/>
                <a:cs typeface="Times New Roman" panose="02020603050405020304" pitchFamily="18" charset="0"/>
              </a:rPr>
              <a:t>reimbursement requests</a:t>
            </a:r>
          </a:p>
          <a:p>
            <a:r>
              <a:rPr lang="en-US" sz="1600" dirty="0">
                <a:latin typeface="Times New Roman" panose="02020603050405020304" pitchFamily="18" charset="0"/>
                <a:cs typeface="Times New Roman" panose="02020603050405020304" pitchFamily="18" charset="0"/>
              </a:rPr>
              <a:t>in the </a:t>
            </a:r>
            <a:r>
              <a:rPr lang="en-US" sz="1600" b="1" dirty="0">
                <a:latin typeface="Times New Roman" panose="02020603050405020304" pitchFamily="18" charset="0"/>
                <a:cs typeface="Times New Roman" panose="02020603050405020304" pitchFamily="18" charset="0"/>
              </a:rPr>
              <a:t>RPA Late Submissions Application. </a:t>
            </a:r>
            <a:r>
              <a:rPr lang="en-US" sz="1600" dirty="0">
                <a:latin typeface="Times New Roman" panose="02020603050405020304" pitchFamily="18" charset="0"/>
                <a:cs typeface="Times New Roman" panose="02020603050405020304" pitchFamily="18" charset="0"/>
              </a:rPr>
              <a:t>Late submissions are only available for 1</a:t>
            </a:r>
            <a:r>
              <a:rPr lang="en-US" sz="1600" baseline="30000" dirty="0">
                <a:latin typeface="Times New Roman" panose="02020603050405020304" pitchFamily="18" charset="0"/>
                <a:cs typeface="Times New Roman" panose="02020603050405020304" pitchFamily="18" charset="0"/>
              </a:rPr>
              <a:t>st</a:t>
            </a:r>
            <a:r>
              <a:rPr lang="en-US" sz="1600" dirty="0">
                <a:latin typeface="Times New Roman" panose="02020603050405020304" pitchFamily="18" charset="0"/>
                <a:cs typeface="Times New Roman" panose="02020603050405020304" pitchFamily="18" charset="0"/>
              </a:rPr>
              <a:t>, 2</a:t>
            </a:r>
            <a:r>
              <a:rPr lang="en-US" sz="1600" baseline="30000" dirty="0">
                <a:latin typeface="Times New Roman" panose="02020603050405020304" pitchFamily="18" charset="0"/>
                <a:cs typeface="Times New Roman" panose="02020603050405020304" pitchFamily="18" charset="0"/>
              </a:rPr>
              <a:t>nd</a:t>
            </a:r>
            <a:r>
              <a:rPr lang="en-US" sz="1600" dirty="0">
                <a:latin typeface="Times New Roman" panose="02020603050405020304" pitchFamily="18" charset="0"/>
                <a:cs typeface="Times New Roman" panose="02020603050405020304" pitchFamily="18" charset="0"/>
              </a:rPr>
              <a:t> and 3</a:t>
            </a:r>
            <a:r>
              <a:rPr lang="en-US" sz="1600" baseline="30000" dirty="0">
                <a:latin typeface="Times New Roman" panose="02020603050405020304" pitchFamily="18" charset="0"/>
                <a:cs typeface="Times New Roman" panose="02020603050405020304" pitchFamily="18" charset="0"/>
              </a:rPr>
              <a:t>rd</a:t>
            </a:r>
            <a:r>
              <a:rPr lang="en-US" sz="1600" dirty="0">
                <a:latin typeface="Times New Roman" panose="02020603050405020304" pitchFamily="18" charset="0"/>
                <a:cs typeface="Times New Roman" panose="02020603050405020304" pitchFamily="18" charset="0"/>
              </a:rPr>
              <a:t> quarters.</a:t>
            </a:r>
          </a:p>
          <a:p>
            <a:r>
              <a:rPr lang="en-US" sz="1600" b="1" dirty="0">
                <a:solidFill>
                  <a:srgbClr val="FF0000"/>
                </a:solidFill>
                <a:latin typeface="Times New Roman" panose="02020603050405020304" pitchFamily="18" charset="0"/>
                <a:cs typeface="Times New Roman" panose="02020603050405020304" pitchFamily="18" charset="0"/>
              </a:rPr>
              <a:t>Please note that late requests may be submitted </a:t>
            </a:r>
            <a:r>
              <a:rPr lang="en-US" sz="1600" b="1" i="1" u="sng" dirty="0">
                <a:solidFill>
                  <a:srgbClr val="FF0000"/>
                </a:solidFill>
                <a:latin typeface="Times New Roman" panose="02020603050405020304" pitchFamily="18" charset="0"/>
                <a:cs typeface="Times New Roman" panose="02020603050405020304" pitchFamily="18" charset="0"/>
              </a:rPr>
              <a:t>online </a:t>
            </a:r>
            <a:r>
              <a:rPr lang="en-US" sz="1600" b="1" dirty="0">
                <a:solidFill>
                  <a:srgbClr val="FF0000"/>
                </a:solidFill>
                <a:latin typeface="Times New Roman" panose="02020603050405020304" pitchFamily="18" charset="0"/>
                <a:cs typeface="Times New Roman" panose="02020603050405020304" pitchFamily="18" charset="0"/>
              </a:rPr>
              <a:t> at any time but will not be considered for payment from the ADE until the 4</a:t>
            </a:r>
            <a:r>
              <a:rPr lang="en-US" sz="1600" b="1" baseline="30000" dirty="0">
                <a:solidFill>
                  <a:srgbClr val="FF0000"/>
                </a:solidFill>
                <a:latin typeface="Times New Roman" panose="02020603050405020304" pitchFamily="18" charset="0"/>
                <a:cs typeface="Times New Roman" panose="02020603050405020304" pitchFamily="18" charset="0"/>
              </a:rPr>
              <a:t>th</a:t>
            </a:r>
            <a:r>
              <a:rPr lang="en-US" sz="1600" b="1" dirty="0">
                <a:solidFill>
                  <a:srgbClr val="FF0000"/>
                </a:solidFill>
                <a:latin typeface="Times New Roman" panose="02020603050405020304" pitchFamily="18" charset="0"/>
                <a:cs typeface="Times New Roman" panose="02020603050405020304" pitchFamily="18" charset="0"/>
              </a:rPr>
              <a:t> quarter of the fiscal year. </a:t>
            </a:r>
          </a:p>
          <a:p>
            <a:endParaRPr lang="en-US" sz="1600" b="1" i="1" u="sng" dirty="0">
              <a:solidFill>
                <a:srgbClr val="FF0000"/>
              </a:solidFill>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Late submissions will be paid only during the 4</a:t>
            </a:r>
            <a:r>
              <a:rPr lang="en-US" sz="1600" b="1" baseline="30000" dirty="0">
                <a:latin typeface="Times New Roman" panose="02020603050405020304" pitchFamily="18" charset="0"/>
                <a:cs typeface="Times New Roman" panose="02020603050405020304" pitchFamily="18" charset="0"/>
              </a:rPr>
              <a:t>th</a:t>
            </a:r>
            <a:r>
              <a:rPr lang="en-US" sz="1600" b="1" dirty="0">
                <a:latin typeface="Times New Roman" panose="02020603050405020304" pitchFamily="18" charset="0"/>
                <a:cs typeface="Times New Roman" panose="02020603050405020304" pitchFamily="18" charset="0"/>
              </a:rPr>
              <a:t> quarter of the fiscal year and only if sufficient funds</a:t>
            </a:r>
          </a:p>
          <a:p>
            <a:r>
              <a:rPr lang="en-US" sz="1600" b="1" dirty="0">
                <a:latin typeface="Times New Roman" panose="02020603050405020304" pitchFamily="18" charset="0"/>
                <a:cs typeface="Times New Roman" panose="02020603050405020304" pitchFamily="18" charset="0"/>
              </a:rPr>
              <a:t>remain after all current quarter requests have been processed/paid.</a:t>
            </a:r>
          </a:p>
          <a:p>
            <a:endParaRPr lang="en-US" sz="16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GETTING STARTED</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Once the district has logged into MYSPED Resource place the mouse cursor over “Finance”. A drop down menu will display. Place the mouse cursor over Residential Placement and another menu will appear with</a:t>
            </a:r>
          </a:p>
          <a:p>
            <a:r>
              <a:rPr lang="en-US" sz="1600" dirty="0">
                <a:latin typeface="Times New Roman" panose="02020603050405020304" pitchFamily="18" charset="0"/>
                <a:cs typeface="Times New Roman" panose="02020603050405020304" pitchFamily="18" charset="0"/>
              </a:rPr>
              <a:t>Five options:		 Residential Reimbursement-view only</a:t>
            </a:r>
          </a:p>
          <a:p>
            <a:r>
              <a:rPr lang="en-US" sz="1600" dirty="0">
                <a:latin typeface="Times New Roman" panose="02020603050405020304" pitchFamily="18" charset="0"/>
                <a:cs typeface="Times New Roman" panose="02020603050405020304" pitchFamily="18" charset="0"/>
              </a:rPr>
              <a:t>				 Facility Report</a:t>
            </a:r>
          </a:p>
          <a:p>
            <a:r>
              <a:rPr lang="en-US" sz="1600" dirty="0">
                <a:latin typeface="Times New Roman" panose="02020603050405020304" pitchFamily="18" charset="0"/>
                <a:cs typeface="Times New Roman" panose="02020603050405020304" pitchFamily="18" charset="0"/>
              </a:rPr>
              <a:t>				 Superintendent Certification</a:t>
            </a:r>
          </a:p>
          <a:p>
            <a:r>
              <a:rPr lang="en-US" sz="1600" dirty="0">
                <a:latin typeface="Times New Roman" panose="02020603050405020304" pitchFamily="18" charset="0"/>
                <a:cs typeface="Times New Roman" panose="02020603050405020304" pitchFamily="18" charset="0"/>
              </a:rPr>
              <a:t>				 Late Submission-view only and Late Submission</a:t>
            </a:r>
          </a:p>
          <a:p>
            <a:r>
              <a:rPr lang="en-US" sz="1600" dirty="0">
                <a:latin typeface="Times New Roman" panose="02020603050405020304" pitchFamily="18" charset="0"/>
                <a:cs typeface="Times New Roman" panose="02020603050405020304" pitchFamily="18" charset="0"/>
              </a:rPr>
              <a:t>				 Superintendent Certification</a:t>
            </a:r>
          </a:p>
          <a:p>
            <a:r>
              <a:rPr lang="en-US" sz="1600" dirty="0">
                <a:latin typeface="Times New Roman" panose="02020603050405020304" pitchFamily="18" charset="0"/>
                <a:cs typeface="Times New Roman" panose="02020603050405020304" pitchFamily="18" charset="0"/>
              </a:rPr>
              <a:t>				 (next page)	</a:t>
            </a:r>
          </a:p>
          <a:p>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p>
          <a:p>
            <a:endParaRPr lang="en-US" sz="1600" dirty="0">
              <a:latin typeface="Times New Roman" panose="02020603050405020304" pitchFamily="18" charset="0"/>
              <a:cs typeface="Times New Roman" panose="02020603050405020304" pitchFamily="18" charset="0"/>
            </a:endParaRPr>
          </a:p>
          <a:p>
            <a:endParaRPr lang="en-US" sz="1600" baseline="30000" dirty="0">
              <a:latin typeface="Times New Roman" panose="02020603050405020304" pitchFamily="18" charset="0"/>
              <a:cs typeface="Times New Roman" panose="02020603050405020304" pitchFamily="18" charset="0"/>
            </a:endParaRPr>
          </a:p>
          <a:p>
            <a:endParaRPr lang="en-US" sz="1600" baseline="30000" dirty="0">
              <a:latin typeface="Times New Roman" panose="02020603050405020304" pitchFamily="18" charset="0"/>
              <a:cs typeface="Times New Roman" panose="02020603050405020304" pitchFamily="18" charset="0"/>
            </a:endParaRPr>
          </a:p>
          <a:p>
            <a:endParaRPr lang="en-US" sz="1600" baseline="30000" dirty="0">
              <a:solidFill>
                <a:srgbClr val="FF0000"/>
              </a:solidFill>
              <a:latin typeface="Times New Roman" panose="02020603050405020304" pitchFamily="18" charset="0"/>
              <a:cs typeface="Times New Roman" panose="02020603050405020304" pitchFamily="18" charset="0"/>
            </a:endParaRPr>
          </a:p>
          <a:p>
            <a:r>
              <a:rPr lang="en-US" sz="1600" baseline="30000" dirty="0">
                <a:latin typeface="Times New Roman" panose="02020603050405020304" pitchFamily="18" charset="0"/>
                <a:cs typeface="Times New Roman" panose="02020603050405020304" pitchFamily="18" charset="0"/>
              </a:rPr>
              <a:t>  </a:t>
            </a:r>
          </a:p>
          <a:p>
            <a:endParaRPr lang="en-US" sz="1600" baseline="30000" dirty="0">
              <a:latin typeface="Times New Roman" panose="02020603050405020304" pitchFamily="18" charset="0"/>
              <a:cs typeface="Times New Roman" panose="02020603050405020304" pitchFamily="18" charset="0"/>
            </a:endParaRPr>
          </a:p>
          <a:p>
            <a:endParaRPr lang="en-US" sz="1600" baseline="300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1398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814</TotalTime>
  <Words>2415</Words>
  <Application>Microsoft Office PowerPoint</Application>
  <PresentationFormat>Widescreen</PresentationFormat>
  <Paragraphs>268</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Franklin Gothic Book</vt:lpstr>
      <vt:lpstr>Georgia</vt:lpstr>
      <vt:lpstr>Perpetua</vt:lpstr>
      <vt:lpstr>Times New Roman</vt:lpstr>
      <vt:lpstr>Trebuchet MS</vt:lpstr>
      <vt:lpstr>Wingdings 2</vt:lpstr>
      <vt:lpstr>Wingdings 3</vt:lpstr>
      <vt:lpstr>Facet</vt:lpstr>
      <vt:lpstr>SPECIAL EDUCATION RESIDENTIAL PLACEMENT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Mikki Eubank (ADE)</dc:creator>
  <cp:lastModifiedBy>Mikki Eubank (ADE)</cp:lastModifiedBy>
  <cp:revision>99</cp:revision>
  <cp:lastPrinted>2025-07-02T14:17:34Z</cp:lastPrinted>
  <dcterms:created xsi:type="dcterms:W3CDTF">2019-06-14T14:28:57Z</dcterms:created>
  <dcterms:modified xsi:type="dcterms:W3CDTF">2025-07-02T14:35:48Z</dcterms:modified>
</cp:coreProperties>
</file>