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omments/modernComment_107_0.xml" ContentType="application/vnd.ms-powerpoint.comments+xml"/>
  <Override PartName="/ppt/comments/modernComment_120_0.xml" ContentType="application/vnd.ms-powerpoint.comments+xml"/>
  <Override PartName="/ppt/comments/modernComment_131_0.xml" ContentType="application/vnd.ms-powerpoint.comments+xml"/>
  <Override PartName="/ppt/comments/modernComment_17C_CDFE75BE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8"/>
  </p:notesMasterIdLst>
  <p:sldIdLst>
    <p:sldId id="256" r:id="rId2"/>
    <p:sldId id="257" r:id="rId3"/>
    <p:sldId id="258" r:id="rId4"/>
    <p:sldId id="259" r:id="rId5"/>
    <p:sldId id="260" r:id="rId6"/>
    <p:sldId id="261" r:id="rId7"/>
    <p:sldId id="38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70" r:id="rId61"/>
    <p:sldId id="371" r:id="rId62"/>
    <p:sldId id="372" r:id="rId63"/>
    <p:sldId id="373" r:id="rId64"/>
    <p:sldId id="374" r:id="rId65"/>
    <p:sldId id="375" r:id="rId66"/>
    <p:sldId id="377" r:id="rId67"/>
    <p:sldId id="378" r:id="rId68"/>
    <p:sldId id="379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4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9" r:id="rId95"/>
    <p:sldId id="382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80" r:id="rId104"/>
    <p:sldId id="357" r:id="rId105"/>
    <p:sldId id="358" r:id="rId106"/>
    <p:sldId id="359" r:id="rId107"/>
    <p:sldId id="360" r:id="rId108"/>
    <p:sldId id="361" r:id="rId109"/>
    <p:sldId id="362" r:id="rId110"/>
    <p:sldId id="363" r:id="rId111"/>
    <p:sldId id="364" r:id="rId112"/>
    <p:sldId id="365" r:id="rId113"/>
    <p:sldId id="366" r:id="rId114"/>
    <p:sldId id="367" r:id="rId115"/>
    <p:sldId id="368" r:id="rId116"/>
    <p:sldId id="369" r:id="rId11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07C00B-B04D-ED71-6C99-F381E47C464C}" name="Josh O. Hart (ADE)" initials="JOH(" userId="S::Josh.Hart@ade.arkansas.gov::419701c9-c5c3-4c62-9a02-6a3bb6aa9f08" providerId="AD"/>
  <p188:author id="{22E55B30-F998-123B-FEF2-B3D509E068A4}" name="Heather OShields (ADE)" initials="HO(" userId="S::Heather.OShields@ade.arkansas.gov::71b25037-ae40-4a37-826f-2fe6550ab54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FE5"/>
    <a:srgbClr val="E2E5F2"/>
    <a:srgbClr val="EDEFF7"/>
    <a:srgbClr val="B7C3DF"/>
    <a:srgbClr val="AFBDDB"/>
    <a:srgbClr val="DCE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90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microsoft.com/office/2018/10/relationships/authors" Target="author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comments/modernComment_107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35A6648-99D2-4CE7-BD86-A777E498F924}" authorId="{22E55B30-F998-123B-FEF2-B3D509E068A4}" created="2024-07-08T16:13:52.44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3"/>
      <ac:spMk id="3" creationId="{00000000-0000-0000-0000-000000000000}"/>
      <ac:txMk cp="0" len="31">
        <ac:context len="462" hash="1178283675"/>
      </ac:txMk>
    </ac:txMkLst>
    <p188:pos x="8564464" y="234818"/>
    <p188:txBody>
      <a:bodyPr/>
      <a:lstStyle/>
      <a:p>
        <a:r>
          <a:rPr lang="en-US"/>
          <a:t>AR App</a:t>
        </a:r>
      </a:p>
    </p188:txBody>
  </p188:cm>
</p188:cmLst>
</file>

<file path=ppt/comments/modernComment_12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DC6E191-F86A-47D4-8F64-3D19B3C0C5A6}" authorId="{22E55B30-F998-123B-FEF2-B3D509E068A4}" created="2024-07-08T17:46:35.21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88"/>
      <ac:spMk id="3" creationId="{00000000-0000-0000-0000-000000000000}"/>
      <ac:txMk cp="0" len="74">
        <ac:context len="320" hash="931890604"/>
      </ac:txMk>
    </ac:txMkLst>
    <p188:pos x="4531685" y="239140"/>
    <p188:txBody>
      <a:bodyPr/>
      <a:lstStyle/>
      <a:p>
        <a:r>
          <a:rPr lang="en-US"/>
          <a:t>Check this for wording.</a:t>
        </a:r>
      </a:p>
    </p188:txBody>
  </p188:cm>
</p188:cmLst>
</file>

<file path=ppt/comments/modernComment_13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991DC8D-1F96-489A-A74A-A9C37576745D}" authorId="{22E55B30-F998-123B-FEF2-B3D509E068A4}" created="2024-07-08T16:22:59.21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305"/>
      <ac:spMk id="2" creationId="{00000000-0000-0000-0000-000000000000}"/>
    </ac:deMkLst>
    <p188:txBody>
      <a:bodyPr/>
      <a:lstStyle/>
      <a:p>
        <a:r>
          <a:rPr lang="en-US"/>
          <a:t>Update screenshot</a:t>
        </a:r>
      </a:p>
    </p188:txBody>
  </p188:cm>
</p188:cmLst>
</file>

<file path=ppt/comments/modernComment_17C_CDFE75B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39D1DC0-3590-49DE-AC26-284C59D5C29F}" authorId="{22E55B30-F998-123B-FEF2-B3D509E068A4}" created="2024-07-08T16:31:41.70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456005566" sldId="380"/>
      <ac:picMk id="11" creationId="{824E782F-727E-37C9-EE4B-B7319FDF7812}"/>
    </ac:deMkLst>
    <p188:txBody>
      <a:bodyPr/>
      <a:lstStyle/>
      <a:p>
        <a:r>
          <a:rPr lang="en-US"/>
          <a:t>Update screenshot
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B70D5-D62E-47E4-878C-004E759B5B74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FC358-AADA-434A-B6CA-89DB9D4D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7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58816" y="745801"/>
            <a:ext cx="6074367" cy="670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64547" y="1866163"/>
            <a:ext cx="4726305" cy="411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6574" y="2131471"/>
            <a:ext cx="4822190" cy="3676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0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2379" y="27781"/>
            <a:ext cx="1114424" cy="10001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1076" y="689151"/>
            <a:ext cx="9689847" cy="1686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2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88191" y="6467716"/>
            <a:ext cx="20510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ese.ade.arkansas.gov/Offices/special-education/funding-and-finance/finance-training-material" TargetMode="Externa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https://dese.ade.arkansas.gov/Offices/special-education/comprehensive-coordinated-early-intervening-services-cceis" TargetMode="Externa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microsoft.com/office/2018/10/relationships/comments" Target="../comments/modernComment_17C_CDFE75BE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://adecm.arkansas.gov/Default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ese.ade.arkansas.gov/Offices/special-education/funding-and-finance/finance-training-material" TargetMode="Externa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dese.ade.arkansas.gov/Offices/special-education" TargetMode="Externa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s://dese.ade.arkansas.gov/Offices/special-education/funding-and-finance/finance-training-material" TargetMode="Externa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mailto:mikki.eubank@ade.arkansas.gov" TargetMode="External"/><Relationship Id="rId2" Type="http://schemas.openxmlformats.org/officeDocument/2006/relationships/hyperlink" Target="mailto:josh.hart@ade.Arkansas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tricia.Siribouth@ade.Arkansas.gov" TargetMode="External"/><Relationship Id="rId5" Type="http://schemas.openxmlformats.org/officeDocument/2006/relationships/hyperlink" Target="mailto:heather.oshields@ade.Arkansas.gov" TargetMode="External"/><Relationship Id="rId4" Type="http://schemas.openxmlformats.org/officeDocument/2006/relationships/hyperlink" Target="mailto:kim.vogt@ade.arkansas.go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dese.ade.arkansas.gov/Offices/special-education/funding-and-finance/procedures-manua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ese.ade.arkansas.gov/Offices/special-education/funding-and-finance/finance-form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ese.ade.arkansas.gov/Offices/special-education/funding-and-finance/finance-form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0_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scn.org/fms/fmsmain.htm" TargetMode="External"/><Relationship Id="rId2" Type="http://schemas.openxmlformats.org/officeDocument/2006/relationships/hyperlink" Target="https://dese.ade.arkansas.gov/Offices/special-education/funding-and-finance/finance-training-materia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dese.ade.arkansas.gov/Offices/special-education/funding-and-finance/finance-form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ese.ade.arkansas.gov/Offices/special-education/funding-and-finance/procedures-manual" TargetMode="External"/><Relationship Id="rId2" Type="http://schemas.openxmlformats.org/officeDocument/2006/relationships/hyperlink" Target="https://dese.ade.arkansas.gov/Offices/special-education/funding-and-finance/finance-charts" TargetMode="Externa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dese.ade.arkansas.gov/Offices/special-education/funding-and-finance/finance-charts" TargetMode="Externa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dese.ade.arkansas.gov/Offices/special-education/funding-and-finance/finance-charts" TargetMode="Externa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ese.ade.arkansas.gov/Offices/special-education/funding-and-finance/finance-char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microsoft.com/office/2018/10/relationships/comments" Target="../comments/modernComment_131_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7_0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s://dese.ade.arkansas.gov/Offices/special-education/funding-and-finance/finance-training-material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dese.ade.arkansas.gov/Offices/special-education/monitoring-and-program-effectiveness/monitoring-procedures" TargetMode="External"/><Relationship Id="rId2" Type="http://schemas.openxmlformats.org/officeDocument/2006/relationships/hyperlink" Target="https://dese.ade.arkansas.gov/Offices/special-education/funding-and-finance/fiscal-monito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s://dese.ade.arkansas.gov/Offices/special-education/funding-and-finance/finance-forms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ailto:spedfinance.indistar@ade.arkansas.gov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s://dese.ade.arkansas.gov/Offices/special-education/funding-and-finance/high-cost-occurrences" TargetMode="Externa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hyperlink" Target="https://cifr.wested.org/wp-content/uploads/2015/12/CIFR-CEIS-QRG.pdf" TargetMode="Externa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s://dese.ade.arkansas.gov/Offices/special-education/funding-and-finance/finance-charts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8102" y="1531910"/>
            <a:ext cx="4972685" cy="163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4154">
              <a:lnSpc>
                <a:spcPts val="6450"/>
              </a:lnSpc>
            </a:pPr>
            <a:r>
              <a:rPr sz="6000" spc="-5" dirty="0"/>
              <a:t>SPED FINANCE  </a:t>
            </a:r>
            <a:r>
              <a:rPr sz="6000" spc="-20" dirty="0"/>
              <a:t>PROCESS</a:t>
            </a:r>
            <a:r>
              <a:rPr sz="6000" spc="-90" dirty="0"/>
              <a:t> </a:t>
            </a:r>
            <a:r>
              <a:rPr sz="6000" spc="-5" dirty="0"/>
              <a:t>GUIDE</a:t>
            </a:r>
            <a:endParaRPr sz="6000" dirty="0"/>
          </a:p>
        </p:txBody>
      </p:sp>
      <p:sp>
        <p:nvSpPr>
          <p:cNvPr id="3" name="object 3"/>
          <p:cNvSpPr txBox="1"/>
          <p:nvPr/>
        </p:nvSpPr>
        <p:spPr>
          <a:xfrm>
            <a:off x="5349800" y="3370085"/>
            <a:ext cx="1490345" cy="620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20</a:t>
            </a:r>
            <a:r>
              <a:rPr lang="en-US" sz="2400" spc="-5" dirty="0">
                <a:latin typeface="Calibri"/>
                <a:cs typeface="Calibri"/>
              </a:rPr>
              <a:t>24</a:t>
            </a:r>
            <a:r>
              <a:rPr sz="2400" spc="-5" dirty="0">
                <a:latin typeface="Calibri"/>
                <a:cs typeface="Calibri"/>
              </a:rPr>
              <a:t> -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</a:t>
            </a:r>
            <a:r>
              <a:rPr lang="en-US" sz="2400" spc="-5" dirty="0">
                <a:latin typeface="Calibri"/>
                <a:cs typeface="Calibri"/>
              </a:rPr>
              <a:t>25</a:t>
            </a:r>
            <a:endParaRPr sz="240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960"/>
              </a:spcBef>
            </a:pPr>
            <a:r>
              <a:rPr sz="800" spc="-15" dirty="0">
                <a:latin typeface="Calibri"/>
                <a:cs typeface="Calibri"/>
              </a:rPr>
              <a:t>UPDATED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lang="en-US" sz="800" spc="-5" dirty="0">
                <a:latin typeface="Calibri"/>
                <a:cs typeface="Calibri"/>
              </a:rPr>
              <a:t>7/8/2024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56075" y="4012874"/>
            <a:ext cx="5723848" cy="2506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8827" y="835062"/>
            <a:ext cx="922655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Amendments: How </a:t>
            </a:r>
            <a:r>
              <a:rPr spc="-25" dirty="0"/>
              <a:t>to </a:t>
            </a:r>
            <a:r>
              <a:rPr spc="-5" dirty="0"/>
              <a:t>Pull </a:t>
            </a:r>
            <a:r>
              <a:rPr dirty="0"/>
              <a:t>a </a:t>
            </a:r>
            <a:r>
              <a:rPr spc="-10" dirty="0"/>
              <a:t>COGNOS</a:t>
            </a:r>
            <a:r>
              <a:rPr spc="10" dirty="0"/>
              <a:t> </a:t>
            </a:r>
            <a:r>
              <a:rPr spc="-15" dirty="0"/>
              <a:t>Report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10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4547" y="1866163"/>
            <a:ext cx="4725670" cy="193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When sending an  amendment/COGNOS </a:t>
            </a:r>
            <a:r>
              <a:rPr sz="2800" spc="-10" dirty="0">
                <a:latin typeface="Calibri"/>
                <a:cs typeface="Calibri"/>
              </a:rPr>
              <a:t>Budget  </a:t>
            </a:r>
            <a:r>
              <a:rPr sz="2800" spc="-15" dirty="0">
                <a:latin typeface="Calibri"/>
                <a:cs typeface="Calibri"/>
              </a:rPr>
              <a:t>Report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SPED Finance, please  check the </a:t>
            </a:r>
            <a:r>
              <a:rPr sz="2800" spc="-15" dirty="0">
                <a:latin typeface="Calibri"/>
                <a:cs typeface="Calibri"/>
              </a:rPr>
              <a:t>total after </a:t>
            </a:r>
            <a:r>
              <a:rPr sz="2800" spc="-5" dirty="0">
                <a:latin typeface="Calibri"/>
                <a:cs typeface="Calibri"/>
              </a:rPr>
              <a:t>pulling the  </a:t>
            </a:r>
            <a:r>
              <a:rPr sz="2800" spc="-10" dirty="0">
                <a:latin typeface="Calibri"/>
                <a:cs typeface="Calibri"/>
              </a:rPr>
              <a:t>report.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8547" y="1866163"/>
            <a:ext cx="4935220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Instructions on how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pull </a:t>
            </a:r>
            <a:r>
              <a:rPr sz="2800" dirty="0">
                <a:latin typeface="Calibri"/>
                <a:cs typeface="Calibri"/>
              </a:rPr>
              <a:t>a  </a:t>
            </a:r>
            <a:r>
              <a:rPr sz="2800" spc="-10" dirty="0">
                <a:latin typeface="Calibri"/>
                <a:cs typeface="Calibri"/>
              </a:rPr>
              <a:t>COGNOS report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on the </a:t>
            </a:r>
            <a:r>
              <a:rPr sz="2800" spc="-10" dirty="0">
                <a:latin typeface="Calibri"/>
                <a:cs typeface="Calibri"/>
              </a:rPr>
              <a:t>web  </a:t>
            </a:r>
            <a:r>
              <a:rPr sz="2800" spc="-5" dirty="0">
                <a:latin typeface="Calibri"/>
                <a:cs typeface="Calibri"/>
              </a:rPr>
              <a:t>under Funding and Finance  </a:t>
            </a:r>
            <a:r>
              <a:rPr sz="2800" spc="-35" dirty="0">
                <a:latin typeface="Calibri"/>
                <a:cs typeface="Calibri"/>
              </a:rPr>
              <a:t>Training </a:t>
            </a:r>
            <a:r>
              <a:rPr sz="2800" spc="-10" dirty="0">
                <a:latin typeface="Calibri"/>
                <a:cs typeface="Calibri"/>
              </a:rPr>
              <a:t>material.  </a:t>
            </a:r>
            <a:r>
              <a:rPr sz="2800" u="heavy" spc="-1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https://dese.ade.arkansas.gov/O  ffices/special-education/funding</a:t>
            </a:r>
            <a:endParaRPr sz="2800" dirty="0">
              <a:latin typeface="Calibri"/>
              <a:cs typeface="Calibri"/>
            </a:endParaRPr>
          </a:p>
          <a:p>
            <a:pPr marL="187960" marR="111760">
              <a:lnSpc>
                <a:spcPts val="3000"/>
              </a:lnSpc>
            </a:pPr>
            <a:r>
              <a:rPr sz="28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-and</a:t>
            </a:r>
            <a:r>
              <a:rPr sz="2800" u="heavy" spc="-3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-</a:t>
            </a:r>
            <a:r>
              <a:rPr sz="28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finance/finance-t</a:t>
            </a:r>
            <a:r>
              <a:rPr sz="2800" u="heavy" spc="-6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28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aining</a:t>
            </a:r>
            <a:r>
              <a:rPr lang="en-US" sz="28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-</a:t>
            </a:r>
            <a:r>
              <a:rPr sz="28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m</a:t>
            </a:r>
            <a:r>
              <a:rPr sz="2800" u="heavy" spc="-1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aterial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1515" y="880540"/>
            <a:ext cx="896239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20" dirty="0"/>
              <a:t>Coordinated Early </a:t>
            </a:r>
            <a:r>
              <a:rPr sz="4400" spc="-15" dirty="0"/>
              <a:t>Intervention</a:t>
            </a:r>
            <a:r>
              <a:rPr sz="4400" spc="25" dirty="0"/>
              <a:t> </a:t>
            </a:r>
            <a:r>
              <a:rPr sz="4400" dirty="0"/>
              <a:t>Services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100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64547" y="1866163"/>
            <a:ext cx="10141585" cy="241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131445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district </a:t>
            </a:r>
            <a:r>
              <a:rPr sz="2800" spc="-5" dirty="0">
                <a:latin typeface="Calibri"/>
                <a:cs typeface="Calibri"/>
              </a:rPr>
              <a:t>did </a:t>
            </a:r>
            <a:r>
              <a:rPr sz="2800" b="1" u="heavy" spc="-5" dirty="0">
                <a:latin typeface="Calibri"/>
                <a:cs typeface="Calibri"/>
              </a:rPr>
              <a:t>not </a:t>
            </a:r>
            <a:r>
              <a:rPr sz="2800" spc="-15" dirty="0">
                <a:latin typeface="Calibri"/>
                <a:cs typeface="Calibri"/>
              </a:rPr>
              <a:t>receive approval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CCEIS/CEIS on the 202</a:t>
            </a:r>
            <a:r>
              <a:rPr lang="en-US" sz="2800" spc="-5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-2</a:t>
            </a:r>
            <a:r>
              <a:rPr lang="en-US" sz="2800" spc="-5" dirty="0">
                <a:latin typeface="Calibri"/>
                <a:cs typeface="Calibri"/>
              </a:rPr>
              <a:t>5</a:t>
            </a:r>
            <a:r>
              <a:rPr sz="2800" spc="-5" dirty="0">
                <a:latin typeface="Calibri"/>
                <a:cs typeface="Calibri"/>
              </a:rPr>
              <a:t>  </a:t>
            </a:r>
            <a:r>
              <a:rPr sz="2800" spc="-10" dirty="0">
                <a:latin typeface="Calibri"/>
                <a:cs typeface="Calibri"/>
              </a:rPr>
              <a:t>March Application,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district </a:t>
            </a:r>
            <a:r>
              <a:rPr sz="2800" spc="-15" dirty="0">
                <a:latin typeface="Calibri"/>
                <a:cs typeface="Calibri"/>
              </a:rPr>
              <a:t>must </a:t>
            </a:r>
            <a:r>
              <a:rPr sz="2800" spc="-5" dirty="0">
                <a:latin typeface="Calibri"/>
                <a:cs typeface="Calibri"/>
              </a:rPr>
              <a:t>submit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CCEIS/CEIS </a:t>
            </a:r>
            <a:r>
              <a:rPr sz="2800" spc="-10" dirty="0">
                <a:latin typeface="Calibri"/>
                <a:cs typeface="Calibri"/>
              </a:rPr>
              <a:t>application 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approval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SPED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Finance.</a:t>
            </a:r>
            <a:endParaRPr sz="2800" dirty="0">
              <a:latin typeface="Calibri"/>
              <a:cs typeface="Calibri"/>
            </a:endParaRPr>
          </a:p>
          <a:p>
            <a:pPr marL="187960" marR="5080" indent="-175260">
              <a:lnSpc>
                <a:spcPct val="90000"/>
              </a:lnSpc>
              <a:spcBef>
                <a:spcPts val="935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The CCEIS/CEIS </a:t>
            </a:r>
            <a:r>
              <a:rPr sz="2800" spc="-10" dirty="0">
                <a:latin typeface="Calibri"/>
                <a:cs typeface="Calibri"/>
              </a:rPr>
              <a:t>application </a:t>
            </a:r>
            <a:r>
              <a:rPr sz="2800" spc="-15" dirty="0">
                <a:latin typeface="Calibri"/>
                <a:cs typeface="Calibri"/>
              </a:rPr>
              <a:t>forms are available </a:t>
            </a:r>
            <a:r>
              <a:rPr sz="2800" spc="-5" dirty="0">
                <a:latin typeface="Calibri"/>
                <a:cs typeface="Calibri"/>
              </a:rPr>
              <a:t>on the </a:t>
            </a:r>
            <a:r>
              <a:rPr sz="2800" spc="-15" dirty="0">
                <a:latin typeface="Calibri"/>
                <a:cs typeface="Calibri"/>
              </a:rPr>
              <a:t>website:  </a:t>
            </a:r>
            <a:r>
              <a:rPr sz="2800" u="heavy" spc="-1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https://dese.ade.arkansas.gov/Offices/special-education/comprehen  sive-coordinated-early-intervening-services-cceis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9387" y="880540"/>
            <a:ext cx="822642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Spring Final </a:t>
            </a:r>
            <a:r>
              <a:rPr sz="4400" spc="-10" dirty="0"/>
              <a:t>Amendment</a:t>
            </a:r>
            <a:r>
              <a:rPr sz="4400" spc="-40" dirty="0"/>
              <a:t> </a:t>
            </a:r>
            <a:r>
              <a:rPr sz="4400" spc="-10" dirty="0"/>
              <a:t>Allocations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1023650" y="6467728"/>
            <a:ext cx="2571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100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4547" y="1866163"/>
            <a:ext cx="10235565" cy="2817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dirty="0">
                <a:latin typeface="Calibri"/>
                <a:cs typeface="Calibri"/>
              </a:rPr>
              <a:t>Spring, </a:t>
            </a:r>
            <a:r>
              <a:rPr sz="2800" spc="-5" dirty="0">
                <a:latin typeface="Calibri"/>
                <a:cs typeface="Calibri"/>
              </a:rPr>
              <a:t>the final </a:t>
            </a:r>
            <a:r>
              <a:rPr lang="en-US" sz="2800" spc="-5" dirty="0">
                <a:latin typeface="Calibri"/>
                <a:cs typeface="Calibri"/>
              </a:rPr>
              <a:t>IDEA Part B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Federal, </a:t>
            </a:r>
            <a:r>
              <a:rPr sz="2800" spc="-20" dirty="0">
                <a:latin typeface="Calibri"/>
                <a:cs typeface="Calibri"/>
              </a:rPr>
              <a:t>State,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5" dirty="0">
                <a:latin typeface="Calibri"/>
                <a:cs typeface="Calibri"/>
              </a:rPr>
              <a:t>State </a:t>
            </a:r>
            <a:r>
              <a:rPr sz="2800" spc="-10" dirty="0">
                <a:latin typeface="Calibri"/>
                <a:cs typeface="Calibri"/>
              </a:rPr>
              <a:t>EIDT  Preschool Allocations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announced in </a:t>
            </a:r>
            <a:r>
              <a:rPr sz="2800" spc="-10" dirty="0">
                <a:latin typeface="Calibri"/>
                <a:cs typeface="Calibri"/>
              </a:rPr>
              <a:t>Commissioner’s </a:t>
            </a:r>
            <a:r>
              <a:rPr sz="2800" spc="-5" dirty="0">
                <a:latin typeface="Calibri"/>
                <a:cs typeface="Calibri"/>
              </a:rPr>
              <a:t>Memos. June  </a:t>
            </a:r>
            <a:r>
              <a:rPr lang="en-US" sz="2800" spc="-5" dirty="0">
                <a:latin typeface="Calibri"/>
                <a:cs typeface="Calibri"/>
              </a:rPr>
              <a:t>6, 2025</a:t>
            </a:r>
            <a:r>
              <a:rPr sz="2800" spc="-5" dirty="0">
                <a:latin typeface="Calibri"/>
                <a:cs typeface="Calibri"/>
              </a:rPr>
              <a:t> is the deadline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adjusting the </a:t>
            </a:r>
            <a:r>
              <a:rPr lang="en-US" sz="2800" spc="-5" dirty="0">
                <a:latin typeface="Calibri"/>
                <a:cs typeface="Calibri"/>
              </a:rPr>
              <a:t>IDEA Part B</a:t>
            </a:r>
            <a:r>
              <a:rPr sz="2800" spc="-5" dirty="0">
                <a:latin typeface="Calibri"/>
                <a:cs typeface="Calibri"/>
              </a:rPr>
              <a:t> and </a:t>
            </a:r>
            <a:r>
              <a:rPr sz="2800" spc="-10" dirty="0">
                <a:latin typeface="Calibri"/>
                <a:cs typeface="Calibri"/>
              </a:rPr>
              <a:t>Preschool  budget </a:t>
            </a:r>
            <a:r>
              <a:rPr sz="2800" spc="-15" dirty="0">
                <a:latin typeface="Calibri"/>
                <a:cs typeface="Calibri"/>
              </a:rPr>
              <a:t>totals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eFinance.</a:t>
            </a:r>
            <a:endParaRPr sz="2800" dirty="0">
              <a:latin typeface="Calibri"/>
              <a:cs typeface="Calibri"/>
            </a:endParaRPr>
          </a:p>
          <a:p>
            <a:pPr marL="187960" marR="311785" indent="-175260">
              <a:lnSpc>
                <a:spcPct val="89800"/>
              </a:lnSpc>
              <a:spcBef>
                <a:spcPts val="940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These </a:t>
            </a:r>
            <a:r>
              <a:rPr sz="2800" spc="-10" dirty="0">
                <a:latin typeface="Calibri"/>
                <a:cs typeface="Calibri"/>
              </a:rPr>
              <a:t>adjustments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amendments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budget that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20" dirty="0">
                <a:latin typeface="Calibri"/>
                <a:cs typeface="Calibri"/>
              </a:rPr>
              <a:t>entered  into </a:t>
            </a:r>
            <a:r>
              <a:rPr sz="2800" spc="-5" dirty="0">
                <a:latin typeface="Calibri"/>
                <a:cs typeface="Calibri"/>
              </a:rPr>
              <a:t>eFinance. </a:t>
            </a:r>
            <a:r>
              <a:rPr lang="en-US" sz="2800" spc="-5" dirty="0">
                <a:latin typeface="Calibri"/>
                <a:cs typeface="Calibri"/>
              </a:rPr>
              <a:t>Please email your assigned person in SPED Finance when these are completed. 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9687" y="880540"/>
            <a:ext cx="511048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Spring and End of</a:t>
            </a:r>
            <a:r>
              <a:rPr sz="4400" spc="-45" dirty="0"/>
              <a:t> </a:t>
            </a:r>
            <a:r>
              <a:rPr sz="4400" spc="-85" dirty="0"/>
              <a:t>Year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1010950" y="6467728"/>
            <a:ext cx="2825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102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9792" y="1866163"/>
            <a:ext cx="10161270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marR="5080" indent="-308610">
              <a:lnSpc>
                <a:spcPts val="3000"/>
              </a:lnSpc>
              <a:buSzPct val="64285"/>
              <a:buFont typeface="Arial"/>
              <a:buChar char="•"/>
              <a:tabLst>
                <a:tab pos="320675" algn="l"/>
                <a:tab pos="321945" algn="l"/>
              </a:tabLst>
            </a:pPr>
            <a:r>
              <a:rPr sz="2800" spc="-10" dirty="0">
                <a:latin typeface="Calibri"/>
                <a:cs typeface="Calibri"/>
              </a:rPr>
              <a:t>Adjust </a:t>
            </a:r>
            <a:r>
              <a:rPr lang="en-US" sz="2800" spc="-5" dirty="0">
                <a:latin typeface="Calibri"/>
                <a:cs typeface="Calibri"/>
              </a:rPr>
              <a:t>IDEA Part B</a:t>
            </a:r>
            <a:r>
              <a:rPr sz="2800" spc="-10" dirty="0">
                <a:latin typeface="Calibri"/>
                <a:cs typeface="Calibri"/>
              </a:rPr>
              <a:t>, </a:t>
            </a:r>
            <a:r>
              <a:rPr sz="2800" spc="-15" dirty="0">
                <a:latin typeface="Calibri"/>
                <a:cs typeface="Calibri"/>
              </a:rPr>
              <a:t>Federal, </a:t>
            </a:r>
            <a:r>
              <a:rPr sz="2800" spc="-20" dirty="0">
                <a:latin typeface="Calibri"/>
                <a:cs typeface="Calibri"/>
              </a:rPr>
              <a:t>State,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5" dirty="0">
                <a:latin typeface="Calibri"/>
                <a:cs typeface="Calibri"/>
              </a:rPr>
              <a:t>State </a:t>
            </a:r>
            <a:r>
              <a:rPr sz="2800" spc="-10" dirty="0">
                <a:latin typeface="Calibri"/>
                <a:cs typeface="Calibri"/>
              </a:rPr>
              <a:t>EIDT Preschool Budgets </a:t>
            </a:r>
            <a:r>
              <a:rPr sz="2800" spc="-20" dirty="0">
                <a:latin typeface="Calibri"/>
                <a:cs typeface="Calibri"/>
              </a:rPr>
              <a:t>to  </a:t>
            </a:r>
            <a:r>
              <a:rPr sz="2800" spc="-5" dirty="0">
                <a:latin typeface="Calibri"/>
                <a:cs typeface="Calibri"/>
              </a:rPr>
              <a:t>Final </a:t>
            </a:r>
            <a:r>
              <a:rPr sz="2800" spc="-10" dirty="0">
                <a:latin typeface="Calibri"/>
                <a:cs typeface="Calibri"/>
              </a:rPr>
              <a:t>Allocation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Memo</a:t>
            </a:r>
            <a:endParaRPr sz="2800" dirty="0">
              <a:latin typeface="Calibri"/>
              <a:cs typeface="Calibri"/>
            </a:endParaRPr>
          </a:p>
          <a:p>
            <a:pPr marL="321310" marR="306070" indent="-308610">
              <a:lnSpc>
                <a:spcPts val="3000"/>
              </a:lnSpc>
              <a:buSzPct val="64285"/>
              <a:buFont typeface="Arial"/>
              <a:buChar char="•"/>
              <a:tabLst>
                <a:tab pos="320675" algn="l"/>
                <a:tab pos="321945" algn="l"/>
              </a:tabLst>
            </a:pP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spc="-10" dirty="0">
                <a:latin typeface="Calibri"/>
                <a:cs typeface="Calibri"/>
              </a:rPr>
              <a:t>adjustments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made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State/Local </a:t>
            </a:r>
            <a:r>
              <a:rPr sz="2800" spc="-10" dirty="0">
                <a:latin typeface="Calibri"/>
                <a:cs typeface="Calibri"/>
              </a:rPr>
              <a:t>Budget, </a:t>
            </a:r>
            <a:r>
              <a:rPr sz="2800" spc="-5" dirty="0">
                <a:latin typeface="Calibri"/>
                <a:cs typeface="Calibri"/>
              </a:rPr>
              <a:t>email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your </a:t>
            </a:r>
            <a:r>
              <a:rPr sz="2800" spc="-5" dirty="0">
                <a:latin typeface="Calibri"/>
                <a:cs typeface="Calibri"/>
              </a:rPr>
              <a:t>assigned </a:t>
            </a:r>
            <a:r>
              <a:rPr sz="2800" spc="-10" dirty="0">
                <a:latin typeface="Calibri"/>
                <a:cs typeface="Calibri"/>
              </a:rPr>
              <a:t>person </a:t>
            </a:r>
            <a:r>
              <a:rPr sz="2800" spc="-5" dirty="0">
                <a:latin typeface="Calibri"/>
                <a:cs typeface="Calibri"/>
              </a:rPr>
              <a:t>in SPED Finance when changes </a:t>
            </a:r>
            <a:r>
              <a:rPr sz="2800" spc="-20" dirty="0">
                <a:latin typeface="Calibri"/>
                <a:cs typeface="Calibri"/>
              </a:rPr>
              <a:t>have </a:t>
            </a:r>
            <a:r>
              <a:rPr sz="2800" spc="-5" dirty="0">
                <a:latin typeface="Calibri"/>
                <a:cs typeface="Calibri"/>
              </a:rPr>
              <a:t>been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completed</a:t>
            </a:r>
            <a:endParaRPr sz="2800" dirty="0">
              <a:latin typeface="Calibri"/>
              <a:cs typeface="Calibri"/>
            </a:endParaRPr>
          </a:p>
          <a:p>
            <a:pPr marL="321310" indent="-308610">
              <a:lnSpc>
                <a:spcPts val="2780"/>
              </a:lnSpc>
              <a:buSzPct val="64285"/>
              <a:buFont typeface="Arial"/>
              <a:buChar char="•"/>
              <a:tabLst>
                <a:tab pos="320675" algn="l"/>
                <a:tab pos="321945" algn="l"/>
              </a:tabLst>
            </a:pPr>
            <a:r>
              <a:rPr sz="2800" spc="-10" dirty="0">
                <a:latin typeface="Calibri"/>
                <a:cs typeface="Calibri"/>
              </a:rPr>
              <a:t>Maintenance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35" dirty="0">
                <a:latin typeface="Calibri"/>
                <a:cs typeface="Calibri"/>
              </a:rPr>
              <a:t> Effort</a:t>
            </a:r>
            <a:endParaRPr sz="2800" dirty="0">
              <a:latin typeface="Calibri"/>
              <a:cs typeface="Calibri"/>
            </a:endParaRPr>
          </a:p>
          <a:p>
            <a:pPr marL="321310" indent="-308610">
              <a:lnSpc>
                <a:spcPts val="3000"/>
              </a:lnSpc>
              <a:buSzPct val="64285"/>
              <a:buFont typeface="Arial"/>
              <a:buChar char="•"/>
              <a:tabLst>
                <a:tab pos="320675" algn="l"/>
                <a:tab pos="321945" algn="l"/>
              </a:tabLst>
            </a:pPr>
            <a:r>
              <a:rPr sz="2800" spc="-5" dirty="0">
                <a:latin typeface="Calibri"/>
                <a:cs typeface="Calibri"/>
              </a:rPr>
              <a:t>10% </a:t>
            </a:r>
            <a:r>
              <a:rPr sz="2800" spc="-25" dirty="0">
                <a:latin typeface="Calibri"/>
                <a:cs typeface="Calibri"/>
              </a:rPr>
              <a:t>Variance for </a:t>
            </a:r>
            <a:r>
              <a:rPr sz="2800" spc="-5" dirty="0">
                <a:latin typeface="Calibri"/>
                <a:cs typeface="Calibri"/>
              </a:rPr>
              <a:t>amendments</a:t>
            </a:r>
            <a:endParaRPr sz="2800" dirty="0">
              <a:latin typeface="Calibri"/>
              <a:cs typeface="Calibri"/>
            </a:endParaRPr>
          </a:p>
          <a:p>
            <a:pPr marL="321310" indent="-308610">
              <a:lnSpc>
                <a:spcPts val="3180"/>
              </a:lnSpc>
              <a:buSzPct val="64285"/>
              <a:buFont typeface="Arial"/>
              <a:buChar char="•"/>
              <a:tabLst>
                <a:tab pos="320675" algn="l"/>
                <a:tab pos="321945" algn="l"/>
              </a:tabLst>
            </a:pPr>
            <a:r>
              <a:rPr sz="2800" spc="-5" dirty="0">
                <a:latin typeface="Calibri"/>
                <a:cs typeface="Calibri"/>
              </a:rPr>
              <a:t>Accrual 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coding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B67083-A4C1-EC29-B4E9-E72D8922C495}"/>
              </a:ext>
            </a:extLst>
          </p:cNvPr>
          <p:cNvSpPr txBox="1"/>
          <p:nvPr/>
        </p:nvSpPr>
        <p:spPr>
          <a:xfrm>
            <a:off x="3810381" y="685800"/>
            <a:ext cx="45712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spc="-5" dirty="0"/>
              <a:t>Monthly Updates</a:t>
            </a:r>
            <a:endParaRPr lang="en-US" sz="48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4B06BE38-10E7-5361-2C28-2DE3CEFA31E2}"/>
              </a:ext>
            </a:extLst>
          </p:cNvPr>
          <p:cNvSpPr txBox="1"/>
          <p:nvPr/>
        </p:nvSpPr>
        <p:spPr>
          <a:xfrm>
            <a:off x="1059792" y="1866163"/>
            <a:ext cx="10370208" cy="1923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000"/>
              </a:lnSpc>
              <a:buSzPct val="64285"/>
              <a:tabLst>
                <a:tab pos="320675" algn="l"/>
                <a:tab pos="321945" algn="l"/>
              </a:tabLst>
            </a:pPr>
            <a:r>
              <a:rPr lang="en-US" sz="2800" spc="-15" dirty="0">
                <a:latin typeface="Calibri"/>
                <a:cs typeface="Calibri"/>
              </a:rPr>
              <a:t>Monthly updates from </a:t>
            </a:r>
            <a:r>
              <a:rPr lang="en-US" sz="2800" spc="-5" dirty="0">
                <a:latin typeface="Calibri"/>
                <a:cs typeface="Calibri"/>
              </a:rPr>
              <a:t>the Special </a:t>
            </a:r>
            <a:r>
              <a:rPr lang="en-US" sz="2800" spc="-15" dirty="0">
                <a:latin typeface="Calibri"/>
                <a:cs typeface="Calibri"/>
              </a:rPr>
              <a:t>Education Finance </a:t>
            </a:r>
            <a:r>
              <a:rPr lang="en-US" sz="2800" spc="-5" dirty="0">
                <a:latin typeface="Calibri"/>
                <a:cs typeface="Calibri"/>
              </a:rPr>
              <a:t>Unit </a:t>
            </a:r>
            <a:r>
              <a:rPr lang="en-US" sz="2800" spc="-15" dirty="0">
                <a:latin typeface="Calibri"/>
                <a:cs typeface="Calibri"/>
              </a:rPr>
              <a:t>will be </a:t>
            </a:r>
            <a:r>
              <a:rPr lang="en-US" sz="2800" spc="-5" dirty="0">
                <a:latin typeface="Calibri"/>
                <a:cs typeface="Calibri"/>
              </a:rPr>
              <a:t>emailed </a:t>
            </a:r>
            <a:r>
              <a:rPr lang="en-US" sz="2800" spc="-20" dirty="0">
                <a:latin typeface="Calibri"/>
                <a:cs typeface="Calibri"/>
              </a:rPr>
              <a:t>to </a:t>
            </a:r>
            <a:r>
              <a:rPr lang="en-US" sz="2800" spc="-5" dirty="0">
                <a:latin typeface="Calibri"/>
                <a:cs typeface="Calibri"/>
              </a:rPr>
              <a:t>all </a:t>
            </a:r>
            <a:r>
              <a:rPr lang="en-US" sz="2800" spc="-15" dirty="0">
                <a:latin typeface="Calibri"/>
                <a:cs typeface="Calibri"/>
              </a:rPr>
              <a:t>LEA </a:t>
            </a:r>
            <a:r>
              <a:rPr lang="en-US" sz="2800" spc="-5" dirty="0">
                <a:latin typeface="Calibri"/>
                <a:cs typeface="Calibri"/>
              </a:rPr>
              <a:t>Supervisors and bookkeepers on the progress of meeting their CCEIS obligation.  The emails will be sent out following the pull the 2</a:t>
            </a:r>
            <a:r>
              <a:rPr lang="en-US" sz="2800" spc="-5" baseline="30000" dirty="0">
                <a:latin typeface="Calibri"/>
                <a:cs typeface="Calibri"/>
              </a:rPr>
              <a:t>nd</a:t>
            </a:r>
            <a:r>
              <a:rPr lang="en-US" sz="2800" spc="-5" dirty="0">
                <a:latin typeface="Calibri"/>
                <a:cs typeface="Calibri"/>
              </a:rPr>
              <a:t> Saturday of each month and will include </a:t>
            </a:r>
            <a:r>
              <a:rPr lang="en-US" sz="2800" dirty="0">
                <a:latin typeface="Calibri"/>
                <a:cs typeface="Calibri"/>
              </a:rPr>
              <a:t>carryover and required obligations and current AFR amounts. 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786A8-2D51-15AF-5660-94FE66E47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088190" y="6477000"/>
            <a:ext cx="265609" cy="168516"/>
          </a:xfrm>
        </p:spPr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pc="-5" smtClean="0"/>
              <a:t>103</a:t>
            </a:fld>
            <a:endParaRPr lang="en-US" spc="-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1767D3-6BBC-68AD-4F58-E3A466252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63" y="4204030"/>
            <a:ext cx="11043274" cy="80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055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1700" y="651872"/>
            <a:ext cx="106807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June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2401503" y="2083935"/>
            <a:ext cx="7388991" cy="383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1010950" y="6467728"/>
            <a:ext cx="2825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104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8264" y="880540"/>
            <a:ext cx="649033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Coding: FMS</a:t>
            </a:r>
            <a:r>
              <a:rPr sz="4400" spc="-30" dirty="0"/>
              <a:t> </a:t>
            </a:r>
            <a:r>
              <a:rPr sz="4400" spc="-10" dirty="0"/>
              <a:t>Announcement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64547" y="1815363"/>
            <a:ext cx="10168255" cy="1874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indent="-175260">
              <a:lnSpc>
                <a:spcPct val="100000"/>
              </a:lnSpc>
              <a:buFont typeface="Arial"/>
              <a:buChar char="•"/>
              <a:tabLst>
                <a:tab pos="188595" algn="l"/>
              </a:tabLst>
            </a:pPr>
            <a:r>
              <a:rPr lang="en-US" sz="2800" spc="-5" dirty="0">
                <a:latin typeface="Calibri"/>
                <a:cs typeface="Calibri"/>
              </a:rPr>
              <a:t>J</a:t>
            </a:r>
            <a:r>
              <a:rPr sz="2800" spc="-5" dirty="0">
                <a:latin typeface="Calibri"/>
                <a:cs typeface="Calibri"/>
              </a:rPr>
              <a:t>ournal </a:t>
            </a:r>
            <a:r>
              <a:rPr sz="2800" spc="-10" dirty="0">
                <a:latin typeface="Calibri"/>
                <a:cs typeface="Calibri"/>
              </a:rPr>
              <a:t>entries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salaries will </a:t>
            </a:r>
            <a:r>
              <a:rPr lang="en-US" sz="2800" b="1" spc="-5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allowed.</a:t>
            </a:r>
            <a:endParaRPr sz="2800" dirty="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current </a:t>
            </a:r>
            <a:r>
              <a:rPr sz="2800" spc="-10" dirty="0">
                <a:latin typeface="Calibri"/>
                <a:cs typeface="Calibri"/>
              </a:rPr>
              <a:t>process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redistribute </a:t>
            </a:r>
            <a:r>
              <a:rPr sz="2800" spc="-20" dirty="0">
                <a:latin typeface="Calibri"/>
                <a:cs typeface="Calibri"/>
              </a:rPr>
              <a:t>payroll </a:t>
            </a:r>
            <a:r>
              <a:rPr sz="2800" spc="-5" dirty="0">
                <a:latin typeface="Calibri"/>
                <a:cs typeface="Calibri"/>
              </a:rPr>
              <a:t>will </a:t>
            </a:r>
            <a:r>
              <a:rPr sz="2800" spc="-10" dirty="0">
                <a:latin typeface="Calibri"/>
                <a:cs typeface="Calibri"/>
              </a:rPr>
              <a:t>remain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same.</a:t>
            </a:r>
            <a:endParaRPr sz="2800" dirty="0">
              <a:latin typeface="Calibri"/>
              <a:cs typeface="Calibri"/>
            </a:endParaRPr>
          </a:p>
          <a:p>
            <a:pPr marL="187960" marR="5080" indent="-175260">
              <a:lnSpc>
                <a:spcPts val="3050"/>
              </a:lnSpc>
              <a:spcBef>
                <a:spcPts val="1050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15" dirty="0">
                <a:latin typeface="Calibri"/>
                <a:cs typeface="Calibri"/>
              </a:rPr>
              <a:t>Bookkeepers </a:t>
            </a:r>
            <a:r>
              <a:rPr sz="2800" spc="-5" dirty="0">
                <a:latin typeface="Calibri"/>
                <a:cs typeface="Calibri"/>
              </a:rPr>
              <a:t>will </a:t>
            </a:r>
            <a:r>
              <a:rPr sz="2800" spc="-20" dirty="0">
                <a:latin typeface="Calibri"/>
                <a:cs typeface="Calibri"/>
              </a:rPr>
              <a:t>have </a:t>
            </a:r>
            <a:r>
              <a:rPr lang="en-US" sz="2800" b="1" spc="-5" dirty="0">
                <a:solidFill>
                  <a:srgbClr val="FF0000"/>
                </a:solidFill>
                <a:latin typeface="Calibri"/>
                <a:cs typeface="Calibri"/>
              </a:rPr>
              <a:t>ONE</a:t>
            </a:r>
            <a:r>
              <a:rPr sz="2800" spc="-5" dirty="0">
                <a:latin typeface="Calibri"/>
                <a:cs typeface="Calibri"/>
              </a:rPr>
              <a:t> opportunity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redistribute </a:t>
            </a:r>
            <a:r>
              <a:rPr sz="2800" spc="-20" dirty="0">
                <a:latin typeface="Calibri"/>
                <a:cs typeface="Calibri"/>
              </a:rPr>
              <a:t>records </a:t>
            </a:r>
            <a:r>
              <a:rPr sz="2800" spc="-25" dirty="0">
                <a:latin typeface="Calibri"/>
                <a:cs typeface="Calibri"/>
              </a:rPr>
              <a:t>before  </a:t>
            </a:r>
            <a:r>
              <a:rPr lang="en-US" sz="2800" spc="-25" dirty="0">
                <a:latin typeface="Calibri"/>
                <a:cs typeface="Calibri"/>
              </a:rPr>
              <a:t>fiscal </a:t>
            </a:r>
            <a:r>
              <a:rPr sz="2800" spc="-10" dirty="0">
                <a:latin typeface="Calibri"/>
                <a:cs typeface="Calibri"/>
              </a:rPr>
              <a:t>year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end.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5745" y="4001294"/>
            <a:ext cx="2890276" cy="2032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010950" y="6467728"/>
            <a:ext cx="2825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105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448" y="804340"/>
            <a:ext cx="517779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Additional</a:t>
            </a:r>
            <a:r>
              <a:rPr sz="4400" spc="-35" dirty="0"/>
              <a:t> </a:t>
            </a:r>
            <a:r>
              <a:rPr sz="4400" spc="-20" dirty="0"/>
              <a:t>Information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2401503" y="2083935"/>
            <a:ext cx="7388991" cy="383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1010950" y="6467728"/>
            <a:ext cx="2825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106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6002" y="880540"/>
            <a:ext cx="625094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5" dirty="0"/>
              <a:t>Residential</a:t>
            </a:r>
            <a:r>
              <a:rPr sz="4400" spc="-45" dirty="0"/>
              <a:t> </a:t>
            </a:r>
            <a:r>
              <a:rPr sz="4400" spc="-20" dirty="0"/>
              <a:t>Reimbursement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1010950" y="6467728"/>
            <a:ext cx="2825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107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4547" y="1815363"/>
            <a:ext cx="10104755" cy="3741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indent="-175260">
              <a:lnSpc>
                <a:spcPct val="100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15" dirty="0">
                <a:latin typeface="Calibri"/>
                <a:cs typeface="Calibri"/>
              </a:rPr>
              <a:t>In-State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Reimbursement</a:t>
            </a:r>
            <a:endParaRPr sz="2800" dirty="0">
              <a:latin typeface="Calibri"/>
              <a:cs typeface="Calibri"/>
            </a:endParaRPr>
          </a:p>
          <a:p>
            <a:pPr marL="645160" marR="99060" lvl="1" indent="-200660" algn="just">
              <a:lnSpc>
                <a:spcPct val="89700"/>
              </a:lnSpc>
              <a:spcBef>
                <a:spcPts val="484"/>
              </a:spcBef>
              <a:buFont typeface="Arial"/>
              <a:buChar char="•"/>
              <a:tabLst>
                <a:tab pos="645795" algn="l"/>
              </a:tabLst>
            </a:pPr>
            <a:r>
              <a:rPr sz="2800" spc="-5" dirty="0">
                <a:latin typeface="Calibri"/>
                <a:cs typeface="Calibri"/>
              </a:rPr>
              <a:t>School </a:t>
            </a:r>
            <a:r>
              <a:rPr sz="2800" spc="-10" dirty="0">
                <a:latin typeface="Calibri"/>
                <a:cs typeface="Calibri"/>
              </a:rPr>
              <a:t>districts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5" dirty="0">
                <a:latin typeface="Calibri"/>
                <a:cs typeface="Calibri"/>
              </a:rPr>
              <a:t>approved </a:t>
            </a:r>
            <a:r>
              <a:rPr sz="2800" spc="-10" dirty="0">
                <a:latin typeface="Calibri"/>
                <a:cs typeface="Calibri"/>
              </a:rPr>
              <a:t>residential facilities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eligible </a:t>
            </a:r>
            <a:r>
              <a:rPr sz="2800" spc="-25" dirty="0">
                <a:latin typeface="Calibri"/>
                <a:cs typeface="Calibri"/>
              </a:rPr>
              <a:t>for  </a:t>
            </a:r>
            <a:r>
              <a:rPr sz="2800" spc="-15" dirty="0">
                <a:latin typeface="Calibri"/>
                <a:cs typeface="Calibri"/>
              </a:rPr>
              <a:t>reimbursement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education </a:t>
            </a:r>
            <a:r>
              <a:rPr sz="2800" spc="-15" dirty="0">
                <a:latin typeface="Calibri"/>
                <a:cs typeface="Calibri"/>
              </a:rPr>
              <a:t>costs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disabled and non-disabled  </a:t>
            </a:r>
            <a:r>
              <a:rPr sz="2800" spc="-10" dirty="0">
                <a:latin typeface="Calibri"/>
                <a:cs typeface="Calibri"/>
              </a:rPr>
              <a:t>students.</a:t>
            </a:r>
            <a:endParaRPr sz="2800" dirty="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25" dirty="0">
                <a:latin typeface="Calibri"/>
                <a:cs typeface="Calibri"/>
              </a:rPr>
              <a:t>Out-of-State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Reimbursement</a:t>
            </a:r>
            <a:endParaRPr sz="2800" dirty="0">
              <a:latin typeface="Calibri"/>
              <a:cs typeface="Calibri"/>
            </a:endParaRPr>
          </a:p>
          <a:p>
            <a:pPr marL="645160" marR="5080" lvl="1" indent="-200660">
              <a:lnSpc>
                <a:spcPct val="89500"/>
              </a:lnSpc>
              <a:spcBef>
                <a:spcPts val="535"/>
              </a:spcBef>
              <a:buFont typeface="Arial"/>
              <a:buChar char="•"/>
              <a:tabLst>
                <a:tab pos="645795" algn="l"/>
              </a:tabLst>
            </a:pPr>
            <a:r>
              <a:rPr sz="2800" spc="-5" dirty="0">
                <a:latin typeface="Calibri"/>
                <a:cs typeface="Calibri"/>
              </a:rPr>
              <a:t>The school </a:t>
            </a:r>
            <a:r>
              <a:rPr sz="2800" spc="-10" dirty="0">
                <a:latin typeface="Calibri"/>
                <a:cs typeface="Calibri"/>
              </a:rPr>
              <a:t>district where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student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resident </a:t>
            </a:r>
            <a:r>
              <a:rPr sz="2800" spc="-5" dirty="0">
                <a:latin typeface="Calibri"/>
                <a:cs typeface="Calibri"/>
              </a:rPr>
              <a:t>is eligible </a:t>
            </a:r>
            <a:r>
              <a:rPr sz="2800" spc="-25" dirty="0">
                <a:latin typeface="Calibri"/>
                <a:cs typeface="Calibri"/>
              </a:rPr>
              <a:t>for  </a:t>
            </a:r>
            <a:r>
              <a:rPr sz="2800" spc="-15" dirty="0">
                <a:latin typeface="Calibri"/>
                <a:cs typeface="Calibri"/>
              </a:rPr>
              <a:t>reimbursement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education </a:t>
            </a:r>
            <a:r>
              <a:rPr sz="2800" spc="-15" dirty="0">
                <a:latin typeface="Calibri"/>
                <a:cs typeface="Calibri"/>
              </a:rPr>
              <a:t>costs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disabled </a:t>
            </a:r>
            <a:r>
              <a:rPr sz="2800" spc="-10" dirty="0">
                <a:latin typeface="Calibri"/>
                <a:cs typeface="Calibri"/>
              </a:rPr>
              <a:t>students </a:t>
            </a:r>
            <a:r>
              <a:rPr sz="2800" spc="-5" dirty="0">
                <a:latin typeface="Calibri"/>
                <a:cs typeface="Calibri"/>
              </a:rPr>
              <a:t>only who 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provided </a:t>
            </a:r>
            <a:r>
              <a:rPr sz="2800" dirty="0">
                <a:latin typeface="Calibri"/>
                <a:cs typeface="Calibri"/>
              </a:rPr>
              <a:t>services </a:t>
            </a:r>
            <a:r>
              <a:rPr sz="2800" spc="-20" dirty="0">
                <a:latin typeface="Calibri"/>
                <a:cs typeface="Calibri"/>
              </a:rPr>
              <a:t>at </a:t>
            </a:r>
            <a:r>
              <a:rPr sz="2800" spc="-15" dirty="0">
                <a:latin typeface="Calibri"/>
                <a:cs typeface="Calibri"/>
              </a:rPr>
              <a:t>approved </a:t>
            </a:r>
            <a:r>
              <a:rPr sz="2800" spc="-30" dirty="0">
                <a:latin typeface="Calibri"/>
                <a:cs typeface="Calibri"/>
              </a:rPr>
              <a:t>out-of-state </a:t>
            </a:r>
            <a:r>
              <a:rPr sz="2800" spc="-10" dirty="0">
                <a:latin typeface="Calibri"/>
                <a:cs typeface="Calibri"/>
              </a:rPr>
              <a:t>residential  </a:t>
            </a:r>
            <a:r>
              <a:rPr sz="2800" spc="-15" dirty="0">
                <a:latin typeface="Calibri"/>
                <a:cs typeface="Calibri"/>
              </a:rPr>
              <a:t>treatment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facilities.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6830" y="880540"/>
            <a:ext cx="307594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" dirty="0"/>
              <a:t>Amendments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1010950" y="6467728"/>
            <a:ext cx="2825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108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4547" y="1909163"/>
            <a:ext cx="10310495" cy="3796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indent="-175260">
              <a:lnSpc>
                <a:spcPct val="100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10" dirty="0">
                <a:latin typeface="Calibri"/>
                <a:cs typeface="Calibri"/>
              </a:rPr>
              <a:t>Districts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5" dirty="0">
                <a:latin typeface="Calibri"/>
                <a:cs typeface="Calibri"/>
              </a:rPr>
              <a:t>amend </a:t>
            </a:r>
            <a:r>
              <a:rPr sz="2800" spc="-20" dirty="0">
                <a:latin typeface="Calibri"/>
                <a:cs typeface="Calibri"/>
              </a:rPr>
              <a:t>at any </a:t>
            </a:r>
            <a:r>
              <a:rPr sz="2800" spc="-5" dirty="0">
                <a:latin typeface="Calibri"/>
                <a:cs typeface="Calibri"/>
              </a:rPr>
              <a:t>time during the </a:t>
            </a:r>
            <a:r>
              <a:rPr sz="2800" spc="-10" dirty="0">
                <a:latin typeface="Calibri"/>
                <a:cs typeface="Calibri"/>
              </a:rPr>
              <a:t>fiscal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year.</a:t>
            </a:r>
            <a:endParaRPr sz="2800" dirty="0">
              <a:latin typeface="Calibri"/>
              <a:cs typeface="Calibri"/>
            </a:endParaRPr>
          </a:p>
          <a:p>
            <a:pPr marL="187960" marR="495934" indent="-175260">
              <a:lnSpc>
                <a:spcPts val="3050"/>
              </a:lnSpc>
              <a:spcBef>
                <a:spcPts val="1000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10" dirty="0">
                <a:latin typeface="Calibri"/>
                <a:cs typeface="Calibri"/>
              </a:rPr>
              <a:t>October </a:t>
            </a:r>
            <a:r>
              <a:rPr sz="2800" spc="-5" dirty="0">
                <a:latin typeface="Calibri"/>
                <a:cs typeface="Calibri"/>
              </a:rPr>
              <a:t>1, 202</a:t>
            </a:r>
            <a:r>
              <a:rPr lang="en-US" sz="2800" spc="-5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, and June </a:t>
            </a:r>
            <a:r>
              <a:rPr lang="en-US" sz="2800" spc="-5" dirty="0">
                <a:latin typeface="Calibri"/>
                <a:cs typeface="Calibri"/>
              </a:rPr>
              <a:t>6</a:t>
            </a:r>
            <a:r>
              <a:rPr sz="2800" spc="-5" dirty="0">
                <a:latin typeface="Calibri"/>
                <a:cs typeface="Calibri"/>
              </a:rPr>
              <a:t>, 202</a:t>
            </a:r>
            <a:r>
              <a:rPr lang="en-US" sz="2800" spc="-5" dirty="0">
                <a:latin typeface="Calibri"/>
                <a:cs typeface="Calibri"/>
              </a:rPr>
              <a:t>5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spc="-15" dirty="0">
                <a:latin typeface="Calibri"/>
                <a:cs typeface="Calibri"/>
              </a:rPr>
              <a:t>are required </a:t>
            </a:r>
            <a:r>
              <a:rPr sz="2800" spc="-5" dirty="0">
                <a:latin typeface="Calibri"/>
                <a:cs typeface="Calibri"/>
              </a:rPr>
              <a:t>deadlines </a:t>
            </a:r>
            <a:r>
              <a:rPr sz="2800" spc="-25" dirty="0">
                <a:latin typeface="Calibri"/>
                <a:cs typeface="Calibri"/>
              </a:rPr>
              <a:t>for  </a:t>
            </a:r>
            <a:r>
              <a:rPr sz="2800" spc="-5" dirty="0">
                <a:latin typeface="Calibri"/>
                <a:cs typeface="Calibri"/>
              </a:rPr>
              <a:t>amendments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adjust budgets </a:t>
            </a:r>
            <a:r>
              <a:rPr sz="2800" spc="-5" dirty="0">
                <a:latin typeface="Calibri"/>
                <a:cs typeface="Calibri"/>
              </a:rPr>
              <a:t>based on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Commissioner’s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Memo.</a:t>
            </a:r>
            <a:endParaRPr sz="2800" dirty="0">
              <a:latin typeface="Calibri"/>
              <a:cs typeface="Calibri"/>
            </a:endParaRPr>
          </a:p>
          <a:p>
            <a:pPr marL="187960" marR="5080" indent="-175260">
              <a:lnSpc>
                <a:spcPct val="89600"/>
              </a:lnSpc>
              <a:spcBef>
                <a:spcPts val="940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dirty="0">
                <a:latin typeface="Calibri"/>
                <a:cs typeface="Calibri"/>
              </a:rPr>
              <a:t>Spring, a </a:t>
            </a:r>
            <a:r>
              <a:rPr sz="2800" spc="-10" dirty="0">
                <a:latin typeface="Calibri"/>
                <a:cs typeface="Calibri"/>
              </a:rPr>
              <a:t>revised </a:t>
            </a:r>
            <a:r>
              <a:rPr sz="2800" spc="-5" dirty="0">
                <a:latin typeface="Calibri"/>
                <a:cs typeface="Calibri"/>
              </a:rPr>
              <a:t>and final 202</a:t>
            </a:r>
            <a:r>
              <a:rPr lang="en-US" sz="2800" spc="-5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-2</a:t>
            </a:r>
            <a:r>
              <a:rPr lang="en-US" sz="2800" spc="-5" dirty="0">
                <a:latin typeface="Calibri"/>
                <a:cs typeface="Calibri"/>
              </a:rPr>
              <a:t>5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allocation </a:t>
            </a:r>
            <a:r>
              <a:rPr sz="2800" spc="-5" dirty="0">
                <a:latin typeface="Calibri"/>
                <a:cs typeface="Calibri"/>
              </a:rPr>
              <a:t>will be announced  </a:t>
            </a:r>
            <a:r>
              <a:rPr sz="2800" spc="-10" dirty="0">
                <a:latin typeface="Calibri"/>
                <a:cs typeface="Calibri"/>
              </a:rPr>
              <a:t>by Commissioner’s </a:t>
            </a:r>
            <a:r>
              <a:rPr sz="2800" spc="-5" dirty="0">
                <a:latin typeface="Calibri"/>
                <a:cs typeface="Calibri"/>
              </a:rPr>
              <a:t>Memo. All </a:t>
            </a:r>
            <a:r>
              <a:rPr lang="en-US" sz="2800" spc="-5" dirty="0">
                <a:latin typeface="Calibri"/>
                <a:cs typeface="Calibri"/>
              </a:rPr>
              <a:t>IDEA Part B </a:t>
            </a:r>
            <a:r>
              <a:rPr sz="2800" spc="-5" dirty="0">
                <a:latin typeface="Calibri"/>
                <a:cs typeface="Calibri"/>
              </a:rPr>
              <a:t>School </a:t>
            </a:r>
            <a:r>
              <a:rPr sz="2800" spc="-10" dirty="0">
                <a:latin typeface="Calibri"/>
                <a:cs typeface="Calibri"/>
              </a:rPr>
              <a:t>Age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lang="en-US" sz="2800" spc="-5" dirty="0">
                <a:latin typeface="Calibri"/>
                <a:cs typeface="Calibri"/>
              </a:rPr>
              <a:t>Section</a:t>
            </a:r>
            <a:r>
              <a:rPr sz="2800" spc="-5" dirty="0">
                <a:latin typeface="Calibri"/>
                <a:cs typeface="Calibri"/>
              </a:rPr>
              <a:t> 611),  </a:t>
            </a:r>
            <a:r>
              <a:rPr sz="2800" spc="-20" dirty="0">
                <a:latin typeface="Calibri"/>
                <a:cs typeface="Calibri"/>
              </a:rPr>
              <a:t>Federal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lang="en-US" sz="2800" spc="-5" dirty="0">
                <a:latin typeface="Calibri"/>
                <a:cs typeface="Calibri"/>
              </a:rPr>
              <a:t>Section</a:t>
            </a:r>
            <a:r>
              <a:rPr sz="2800" spc="-5" dirty="0">
                <a:latin typeface="Calibri"/>
                <a:cs typeface="Calibri"/>
              </a:rPr>
              <a:t> 619), </a:t>
            </a:r>
            <a:r>
              <a:rPr sz="2800" spc="-20" dirty="0">
                <a:latin typeface="Calibri"/>
                <a:cs typeface="Calibri"/>
              </a:rPr>
              <a:t>State,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5" dirty="0">
                <a:latin typeface="Calibri"/>
                <a:cs typeface="Calibri"/>
              </a:rPr>
              <a:t>State </a:t>
            </a:r>
            <a:r>
              <a:rPr sz="2800" spc="-10" dirty="0">
                <a:latin typeface="Calibri"/>
                <a:cs typeface="Calibri"/>
              </a:rPr>
              <a:t>EIDT budget </a:t>
            </a:r>
            <a:r>
              <a:rPr sz="2800" spc="-15" dirty="0">
                <a:latin typeface="Calibri"/>
                <a:cs typeface="Calibri"/>
              </a:rPr>
              <a:t>totals </a:t>
            </a:r>
            <a:r>
              <a:rPr sz="2800" spc="-5" dirty="0">
                <a:latin typeface="Calibri"/>
                <a:cs typeface="Calibri"/>
              </a:rPr>
              <a:t>should be  </a:t>
            </a:r>
            <a:r>
              <a:rPr sz="2800" spc="-10" dirty="0">
                <a:latin typeface="Calibri"/>
                <a:cs typeface="Calibri"/>
              </a:rPr>
              <a:t>adjusted </a:t>
            </a:r>
            <a:r>
              <a:rPr sz="2800" spc="-5" dirty="0">
                <a:latin typeface="Calibri"/>
                <a:cs typeface="Calibri"/>
              </a:rPr>
              <a:t>in the eFinance </a:t>
            </a:r>
            <a:r>
              <a:rPr sz="2800" spc="-30" dirty="0">
                <a:latin typeface="Calibri"/>
                <a:cs typeface="Calibri"/>
              </a:rPr>
              <a:t>system </a:t>
            </a:r>
            <a:r>
              <a:rPr sz="2800" spc="-10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June </a:t>
            </a:r>
            <a:r>
              <a:rPr lang="en-US" sz="2800" spc="-5" dirty="0">
                <a:latin typeface="Calibri"/>
                <a:cs typeface="Calibri"/>
              </a:rPr>
              <a:t>6</a:t>
            </a:r>
            <a:r>
              <a:rPr sz="2800" spc="-5" dirty="0">
                <a:latin typeface="Calibri"/>
                <a:cs typeface="Calibri"/>
              </a:rPr>
              <a:t>, 202</a:t>
            </a:r>
            <a:r>
              <a:rPr lang="en-US" sz="2800" spc="-5" dirty="0">
                <a:latin typeface="Calibri"/>
                <a:cs typeface="Calibri"/>
              </a:rPr>
              <a:t>5</a:t>
            </a:r>
            <a:r>
              <a:rPr sz="2800" spc="-5" dirty="0">
                <a:latin typeface="Calibri"/>
                <a:cs typeface="Calibri"/>
              </a:rPr>
              <a:t>. No amendment  </a:t>
            </a:r>
            <a:r>
              <a:rPr sz="2800" spc="-15" dirty="0">
                <a:latin typeface="Calibri"/>
                <a:cs typeface="Calibri"/>
              </a:rPr>
              <a:t>forms are </a:t>
            </a:r>
            <a:r>
              <a:rPr sz="2800" spc="-5" dirty="0">
                <a:latin typeface="Calibri"/>
                <a:cs typeface="Calibri"/>
              </a:rPr>
              <a:t>needed. A </a:t>
            </a:r>
            <a:r>
              <a:rPr sz="2800" spc="-10" dirty="0">
                <a:latin typeface="Calibri"/>
                <a:cs typeface="Calibri"/>
              </a:rPr>
              <a:t>COGNOS Budget </a:t>
            </a:r>
            <a:r>
              <a:rPr sz="2800" spc="-15" dirty="0">
                <a:latin typeface="Calibri"/>
                <a:cs typeface="Calibri"/>
              </a:rPr>
              <a:t>Report </a:t>
            </a:r>
            <a:r>
              <a:rPr sz="2800" spc="-5" dirty="0">
                <a:latin typeface="Calibri"/>
                <a:cs typeface="Calibri"/>
              </a:rPr>
              <a:t>should be emailed </a:t>
            </a:r>
            <a:r>
              <a:rPr sz="2800" spc="-20" dirty="0">
                <a:latin typeface="Calibri"/>
                <a:cs typeface="Calibri"/>
              </a:rPr>
              <a:t>to  </a:t>
            </a:r>
            <a:r>
              <a:rPr sz="2800" spc="-15" dirty="0">
                <a:latin typeface="Calibri"/>
                <a:cs typeface="Calibri"/>
              </a:rPr>
              <a:t>your </a:t>
            </a:r>
            <a:r>
              <a:rPr sz="2800" spc="-5" dirty="0">
                <a:latin typeface="Calibri"/>
                <a:cs typeface="Calibri"/>
              </a:rPr>
              <a:t>assigned </a:t>
            </a:r>
            <a:r>
              <a:rPr sz="2800" spc="-10" dirty="0">
                <a:latin typeface="Calibri"/>
                <a:cs typeface="Calibri"/>
              </a:rPr>
              <a:t>person </a:t>
            </a:r>
            <a:r>
              <a:rPr sz="2800" spc="-5" dirty="0">
                <a:latin typeface="Calibri"/>
                <a:cs typeface="Calibri"/>
              </a:rPr>
              <a:t>in SPED Finance as the official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amendment.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5521" y="880540"/>
            <a:ext cx="693610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Check </a:t>
            </a:r>
            <a:r>
              <a:rPr sz="4400" spc="-10" dirty="0"/>
              <a:t>Commissioner’s</a:t>
            </a:r>
            <a:r>
              <a:rPr sz="4400" spc="-50" dirty="0"/>
              <a:t> </a:t>
            </a:r>
            <a:r>
              <a:rPr sz="4400" spc="-5" dirty="0"/>
              <a:t>Memos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60539" y="1874626"/>
            <a:ext cx="4980940" cy="4267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 marR="89535" indent="-179070">
              <a:lnSpc>
                <a:spcPct val="69700"/>
              </a:lnSpc>
              <a:buFont typeface="Arial"/>
              <a:buChar char="•"/>
              <a:tabLst>
                <a:tab pos="192405" algn="l"/>
              </a:tabLst>
            </a:pPr>
            <a:r>
              <a:rPr sz="2550" spc="-5" dirty="0">
                <a:latin typeface="Calibri"/>
                <a:cs typeface="Calibri"/>
              </a:rPr>
              <a:t>Visit  </a:t>
            </a:r>
            <a:r>
              <a:rPr sz="2550" u="heavy" spc="-1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http://adecm.arkansas.gov/Default</a:t>
            </a:r>
            <a:endParaRPr sz="2550" dirty="0">
              <a:latin typeface="Calibri"/>
              <a:cs typeface="Calibri"/>
            </a:endParaRPr>
          </a:p>
          <a:p>
            <a:pPr marL="191770" marR="868044">
              <a:lnSpc>
                <a:spcPct val="69700"/>
              </a:lnSpc>
            </a:pPr>
            <a:r>
              <a:rPr sz="2550" u="heavy" spc="-2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.aspx </a:t>
            </a:r>
            <a:r>
              <a:rPr sz="2550" spc="-20" dirty="0">
                <a:latin typeface="Calibri"/>
                <a:cs typeface="Calibri"/>
              </a:rPr>
              <a:t>to </a:t>
            </a:r>
            <a:r>
              <a:rPr sz="2550" spc="-10" dirty="0">
                <a:latin typeface="Calibri"/>
                <a:cs typeface="Calibri"/>
              </a:rPr>
              <a:t>view Commissioner’s  Memos.</a:t>
            </a:r>
            <a:endParaRPr sz="2550" dirty="0">
              <a:latin typeface="Calibri"/>
              <a:cs typeface="Calibri"/>
            </a:endParaRPr>
          </a:p>
          <a:p>
            <a:pPr marL="191770" marR="5080" indent="-179070">
              <a:lnSpc>
                <a:spcPct val="69300"/>
              </a:lnSpc>
              <a:spcBef>
                <a:spcPts val="1010"/>
              </a:spcBef>
              <a:buFont typeface="Arial"/>
              <a:buChar char="•"/>
              <a:tabLst>
                <a:tab pos="192405" algn="l"/>
              </a:tabLst>
            </a:pPr>
            <a:r>
              <a:rPr sz="2550" spc="-10" dirty="0">
                <a:latin typeface="Calibri"/>
                <a:cs typeface="Calibri"/>
              </a:rPr>
              <a:t>The user </a:t>
            </a:r>
            <a:r>
              <a:rPr sz="2550" spc="-25" dirty="0">
                <a:latin typeface="Calibri"/>
                <a:cs typeface="Calibri"/>
              </a:rPr>
              <a:t>may </a:t>
            </a:r>
            <a:r>
              <a:rPr sz="2550" spc="-10" dirty="0">
                <a:latin typeface="Calibri"/>
                <a:cs typeface="Calibri"/>
              </a:rPr>
              <a:t>then </a:t>
            </a:r>
            <a:r>
              <a:rPr sz="2550" spc="-15" dirty="0">
                <a:latin typeface="Calibri"/>
                <a:cs typeface="Calibri"/>
              </a:rPr>
              <a:t>scroll through  </a:t>
            </a:r>
            <a:r>
              <a:rPr sz="2550" spc="-10" dirty="0">
                <a:latin typeface="Calibri"/>
                <a:cs typeface="Calibri"/>
              </a:rPr>
              <a:t>the </a:t>
            </a:r>
            <a:r>
              <a:rPr sz="2550" spc="-15" dirty="0">
                <a:latin typeface="Calibri"/>
                <a:cs typeface="Calibri"/>
              </a:rPr>
              <a:t>most </a:t>
            </a:r>
            <a:r>
              <a:rPr sz="2550" spc="-20" dirty="0">
                <a:latin typeface="Calibri"/>
                <a:cs typeface="Calibri"/>
              </a:rPr>
              <a:t>recent </a:t>
            </a:r>
            <a:r>
              <a:rPr sz="2550" spc="-10" dirty="0">
                <a:latin typeface="Calibri"/>
                <a:cs typeface="Calibri"/>
              </a:rPr>
              <a:t>memos or type </a:t>
            </a:r>
            <a:r>
              <a:rPr sz="2550" spc="-5" dirty="0">
                <a:latin typeface="Calibri"/>
                <a:cs typeface="Calibri"/>
              </a:rPr>
              <a:t>in a  specific </a:t>
            </a:r>
            <a:r>
              <a:rPr sz="2550" spc="-10" dirty="0">
                <a:latin typeface="Calibri"/>
                <a:cs typeface="Calibri"/>
              </a:rPr>
              <a:t>number </a:t>
            </a:r>
            <a:r>
              <a:rPr sz="2550" spc="-5" dirty="0">
                <a:latin typeface="Calibri"/>
                <a:cs typeface="Calibri"/>
              </a:rPr>
              <a:t>of</a:t>
            </a:r>
            <a:r>
              <a:rPr sz="2550" spc="-3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memo.</a:t>
            </a:r>
            <a:endParaRPr sz="2550" dirty="0">
              <a:latin typeface="Calibri"/>
              <a:cs typeface="Calibri"/>
            </a:endParaRPr>
          </a:p>
          <a:p>
            <a:pPr marL="191770" marR="207645" indent="-179070">
              <a:lnSpc>
                <a:spcPct val="69300"/>
              </a:lnSpc>
              <a:spcBef>
                <a:spcPts val="1010"/>
              </a:spcBef>
              <a:buFont typeface="Arial"/>
              <a:buChar char="•"/>
              <a:tabLst>
                <a:tab pos="192405" algn="l"/>
              </a:tabLst>
            </a:pPr>
            <a:r>
              <a:rPr sz="2550" spc="-10" dirty="0">
                <a:latin typeface="Calibri"/>
                <a:cs typeface="Calibri"/>
              </a:rPr>
              <a:t>Allocations </a:t>
            </a:r>
            <a:r>
              <a:rPr sz="2550" spc="-20" dirty="0">
                <a:latin typeface="Calibri"/>
                <a:cs typeface="Calibri"/>
              </a:rPr>
              <a:t>are </a:t>
            </a:r>
            <a:r>
              <a:rPr sz="2550" spc="-10" dirty="0">
                <a:latin typeface="Calibri"/>
                <a:cs typeface="Calibri"/>
              </a:rPr>
              <a:t>announced and  </a:t>
            </a:r>
            <a:r>
              <a:rPr sz="2550" spc="-15" dirty="0">
                <a:latin typeface="Calibri"/>
                <a:cs typeface="Calibri"/>
              </a:rPr>
              <a:t>revised through </a:t>
            </a:r>
            <a:r>
              <a:rPr sz="2550" spc="-10" dirty="0">
                <a:latin typeface="Calibri"/>
                <a:cs typeface="Calibri"/>
              </a:rPr>
              <a:t>Commissioner’s  Memos </a:t>
            </a:r>
            <a:r>
              <a:rPr sz="2550" i="1" spc="-10" dirty="0">
                <a:latin typeface="Calibri"/>
                <a:cs typeface="Calibri"/>
              </a:rPr>
              <a:t>throughout </a:t>
            </a:r>
            <a:r>
              <a:rPr sz="2550" spc="-10" dirty="0">
                <a:latin typeface="Calibri"/>
                <a:cs typeface="Calibri"/>
              </a:rPr>
              <a:t>the fiscal</a:t>
            </a:r>
            <a:r>
              <a:rPr sz="2550" spc="50" dirty="0">
                <a:latin typeface="Calibri"/>
                <a:cs typeface="Calibri"/>
              </a:rPr>
              <a:t> </a:t>
            </a:r>
            <a:r>
              <a:rPr sz="2550" spc="-65" dirty="0">
                <a:latin typeface="Calibri"/>
                <a:cs typeface="Calibri"/>
              </a:rPr>
              <a:t>year.</a:t>
            </a:r>
            <a:endParaRPr sz="2550" dirty="0">
              <a:latin typeface="Calibri"/>
              <a:cs typeface="Calibri"/>
            </a:endParaRPr>
          </a:p>
          <a:p>
            <a:pPr marL="191770" marR="532130" indent="-179070">
              <a:lnSpc>
                <a:spcPct val="70300"/>
              </a:lnSpc>
              <a:spcBef>
                <a:spcPts val="980"/>
              </a:spcBef>
              <a:buFont typeface="Arial"/>
              <a:buChar char="•"/>
              <a:tabLst>
                <a:tab pos="192405" algn="l"/>
              </a:tabLst>
            </a:pPr>
            <a:r>
              <a:rPr sz="2550" spc="-15" dirty="0">
                <a:latin typeface="Calibri"/>
                <a:cs typeface="Calibri"/>
              </a:rPr>
              <a:t>Carryover </a:t>
            </a:r>
            <a:r>
              <a:rPr sz="2550" spc="-10" dirty="0">
                <a:latin typeface="Calibri"/>
                <a:cs typeface="Calibri"/>
              </a:rPr>
              <a:t>amounts </a:t>
            </a:r>
            <a:r>
              <a:rPr sz="2550" spc="-20" dirty="0">
                <a:latin typeface="Calibri"/>
                <a:cs typeface="Calibri"/>
              </a:rPr>
              <a:t>are </a:t>
            </a:r>
            <a:r>
              <a:rPr sz="2550" spc="-5" dirty="0">
                <a:latin typeface="Calibri"/>
                <a:cs typeface="Calibri"/>
              </a:rPr>
              <a:t>also  </a:t>
            </a:r>
            <a:r>
              <a:rPr sz="2550" spc="15" dirty="0">
                <a:latin typeface="Calibri"/>
                <a:cs typeface="Calibri"/>
              </a:rPr>
              <a:t>announced and </a:t>
            </a:r>
            <a:r>
              <a:rPr sz="2550" spc="5" dirty="0">
                <a:latin typeface="Calibri"/>
                <a:cs typeface="Calibri"/>
              </a:rPr>
              <a:t>revised</a:t>
            </a:r>
            <a:r>
              <a:rPr sz="2550" spc="-35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through  Commissioner’s </a:t>
            </a:r>
            <a:r>
              <a:rPr sz="2550" spc="20" dirty="0">
                <a:latin typeface="Calibri"/>
                <a:cs typeface="Calibri"/>
              </a:rPr>
              <a:t>Memos  </a:t>
            </a:r>
            <a:r>
              <a:rPr sz="2550" i="1" spc="-10" dirty="0">
                <a:latin typeface="Calibri"/>
                <a:cs typeface="Calibri"/>
              </a:rPr>
              <a:t>throughout </a:t>
            </a:r>
            <a:r>
              <a:rPr sz="2550" spc="-10" dirty="0">
                <a:latin typeface="Calibri"/>
                <a:cs typeface="Calibri"/>
              </a:rPr>
              <a:t>the fiscal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spc="-65" dirty="0">
                <a:latin typeface="Calibri"/>
                <a:cs typeface="Calibri"/>
              </a:rPr>
              <a:t>year.</a:t>
            </a:r>
            <a:endParaRPr sz="25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25475" y="2669599"/>
            <a:ext cx="6067223" cy="2758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010950" y="6467728"/>
            <a:ext cx="2825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109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6632" y="880540"/>
            <a:ext cx="419544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10% </a:t>
            </a:r>
            <a:r>
              <a:rPr sz="4400" spc="-35" dirty="0"/>
              <a:t>Variance</a:t>
            </a:r>
            <a:r>
              <a:rPr sz="4400" spc="-75" dirty="0"/>
              <a:t> </a:t>
            </a:r>
            <a:r>
              <a:rPr sz="4400" spc="-5" dirty="0"/>
              <a:t>Rule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11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4547" y="1828800"/>
            <a:ext cx="10253345" cy="2834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252095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25" dirty="0">
                <a:latin typeface="Calibri"/>
                <a:cs typeface="Calibri"/>
              </a:rPr>
              <a:t>Before </a:t>
            </a:r>
            <a:r>
              <a:rPr sz="2800" spc="-5" dirty="0">
                <a:latin typeface="Calibri"/>
                <a:cs typeface="Calibri"/>
              </a:rPr>
              <a:t>closing the </a:t>
            </a:r>
            <a:r>
              <a:rPr sz="2800" spc="-10" dirty="0">
                <a:latin typeface="Calibri"/>
                <a:cs typeface="Calibri"/>
              </a:rPr>
              <a:t>fiscal </a:t>
            </a:r>
            <a:r>
              <a:rPr sz="2800" spc="-60" dirty="0">
                <a:latin typeface="Calibri"/>
                <a:cs typeface="Calibri"/>
              </a:rPr>
              <a:t>year, </a:t>
            </a:r>
            <a:r>
              <a:rPr sz="2800" spc="-5" dirty="0">
                <a:latin typeface="Calibri"/>
                <a:cs typeface="Calibri"/>
              </a:rPr>
              <a:t>an amendment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5" dirty="0">
                <a:latin typeface="Calibri"/>
                <a:cs typeface="Calibri"/>
              </a:rPr>
              <a:t>be needed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  10% </a:t>
            </a:r>
            <a:r>
              <a:rPr sz="2800" spc="-25" dirty="0">
                <a:latin typeface="Calibri"/>
                <a:cs typeface="Calibri"/>
              </a:rPr>
              <a:t>Variance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Rule.</a:t>
            </a:r>
            <a:endParaRPr lang="en-US" sz="2800" dirty="0">
              <a:latin typeface="Calibri"/>
              <a:cs typeface="Calibri"/>
            </a:endParaRPr>
          </a:p>
          <a:p>
            <a:pPr marL="187960" marR="252095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Pull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COGNOS Budget </a:t>
            </a:r>
            <a:r>
              <a:rPr sz="2800" spc="-5" dirty="0">
                <a:latin typeface="Calibri"/>
                <a:cs typeface="Calibri"/>
              </a:rPr>
              <a:t>and Expenditure Comparison </a:t>
            </a:r>
            <a:r>
              <a:rPr sz="2800" spc="-15" dirty="0">
                <a:latin typeface="Calibri"/>
                <a:cs typeface="Calibri"/>
              </a:rPr>
              <a:t>Report </a:t>
            </a:r>
            <a:r>
              <a:rPr sz="2800" spc="-5" dirty="0">
                <a:latin typeface="Calibri"/>
                <a:cs typeface="Calibri"/>
              </a:rPr>
              <a:t>II </a:t>
            </a:r>
            <a:r>
              <a:rPr sz="2800" spc="-20" dirty="0">
                <a:latin typeface="Calibri"/>
                <a:cs typeface="Calibri"/>
              </a:rPr>
              <a:t>to  </a:t>
            </a:r>
            <a:r>
              <a:rPr sz="2800" spc="-5" dirty="0">
                <a:latin typeface="Calibri"/>
                <a:cs typeface="Calibri"/>
              </a:rPr>
              <a:t>check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10%.</a:t>
            </a:r>
            <a:endParaRPr lang="en-US" sz="2800" spc="-5" dirty="0">
              <a:latin typeface="Calibri"/>
              <a:cs typeface="Calibri"/>
            </a:endParaRPr>
          </a:p>
          <a:p>
            <a:pPr marL="187960">
              <a:lnSpc>
                <a:spcPts val="2780"/>
              </a:lnSpc>
            </a:pPr>
            <a:r>
              <a:rPr lang="en-US" sz="2800" u="heavy" spc="-10" dirty="0">
                <a:solidFill>
                  <a:srgbClr val="0563C1"/>
                </a:solidFill>
                <a:cs typeface="Calibri"/>
                <a:hlinkClick r:id="rId2"/>
              </a:rPr>
              <a:t> https://dese.ade.arkansas.gov/Offices/special-education/funding-and</a:t>
            </a:r>
            <a:endParaRPr lang="en-US" sz="2800" dirty="0">
              <a:cs typeface="Calibri"/>
            </a:endParaRPr>
          </a:p>
          <a:p>
            <a:pPr marL="187960">
              <a:lnSpc>
                <a:spcPts val="3180"/>
              </a:lnSpc>
            </a:pPr>
            <a:r>
              <a:rPr lang="en-US" sz="2800" u="heavy" spc="-10" dirty="0">
                <a:solidFill>
                  <a:srgbClr val="0563C1"/>
                </a:solidFill>
                <a:cs typeface="Calibri"/>
                <a:hlinkClick r:id="rId2"/>
              </a:rPr>
              <a:t>-finance/finance-training-material</a:t>
            </a:r>
            <a:endParaRPr lang="en-US" sz="2800" dirty="0">
              <a:cs typeface="Calibri"/>
            </a:endParaRPr>
          </a:p>
          <a:p>
            <a:pPr marL="187960" marR="843915" indent="-175260">
              <a:lnSpc>
                <a:spcPts val="3050"/>
              </a:lnSpc>
              <a:spcBef>
                <a:spcPts val="1000"/>
              </a:spcBef>
              <a:buFont typeface="Arial"/>
              <a:buChar char="•"/>
              <a:tabLst>
                <a:tab pos="188595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0241" y="804340"/>
            <a:ext cx="536829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20" dirty="0"/>
              <a:t>Reminders </a:t>
            </a:r>
            <a:r>
              <a:rPr sz="4400" spc="-5" dirty="0"/>
              <a:t>&amp;</a:t>
            </a:r>
            <a:r>
              <a:rPr sz="4400" spc="-60" dirty="0"/>
              <a:t> </a:t>
            </a:r>
            <a:r>
              <a:rPr sz="4400" spc="-20" dirty="0"/>
              <a:t>Resources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2401503" y="2083935"/>
            <a:ext cx="7388991" cy="383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1010950" y="6467728"/>
            <a:ext cx="2825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110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5737" y="685800"/>
            <a:ext cx="442052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spc="-80" dirty="0"/>
              <a:t>3-Month Snapshots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2692072" y="1890117"/>
            <a:ext cx="6807853" cy="269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lang="en-US" sz="2800" spc="-15" dirty="0">
                <a:latin typeface="Calibri"/>
                <a:cs typeface="Calibri"/>
              </a:rPr>
              <a:t>3-month snapshots</a:t>
            </a:r>
            <a:r>
              <a:rPr sz="2800" spc="-15" dirty="0">
                <a:latin typeface="Calibri"/>
                <a:cs typeface="Calibri"/>
              </a:rPr>
              <a:t> from </a:t>
            </a:r>
            <a:r>
              <a:rPr sz="2800" spc="-5" dirty="0">
                <a:latin typeface="Calibri"/>
                <a:cs typeface="Calibri"/>
              </a:rPr>
              <a:t>the Special  </a:t>
            </a:r>
            <a:r>
              <a:rPr sz="2800" spc="-15" dirty="0">
                <a:latin typeface="Calibri"/>
                <a:cs typeface="Calibri"/>
              </a:rPr>
              <a:t>Education</a:t>
            </a:r>
            <a:r>
              <a:rPr lang="en-US" sz="2800" spc="-15" dirty="0">
                <a:latin typeface="Calibri"/>
                <a:cs typeface="Calibri"/>
              </a:rPr>
              <a:t> Finance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Unit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emailed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all  </a:t>
            </a:r>
            <a:r>
              <a:rPr sz="2800" spc="-15" dirty="0">
                <a:latin typeface="Calibri"/>
                <a:cs typeface="Calibri"/>
              </a:rPr>
              <a:t>LEA </a:t>
            </a:r>
            <a:r>
              <a:rPr sz="2800" spc="-5" dirty="0">
                <a:latin typeface="Calibri"/>
                <a:cs typeface="Calibri"/>
              </a:rPr>
              <a:t>Supervisors </a:t>
            </a:r>
            <a:r>
              <a:rPr lang="en-US" sz="2800" spc="-5" dirty="0">
                <a:latin typeface="Calibri"/>
                <a:cs typeface="Calibri"/>
              </a:rPr>
              <a:t>and the FMS listserv each month.</a:t>
            </a:r>
          </a:p>
          <a:p>
            <a:pPr marL="1102360" marR="5080" lvl="2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lang="en-US" sz="2800" spc="-5" dirty="0">
                <a:latin typeface="Calibri"/>
                <a:cs typeface="Calibri"/>
              </a:rPr>
              <a:t>Upcoming technical assistance and PD</a:t>
            </a:r>
          </a:p>
          <a:p>
            <a:pPr marL="1102360" marR="5080" lvl="2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lang="en-US" sz="2800" spc="-5" dirty="0">
                <a:latin typeface="Calibri"/>
                <a:cs typeface="Calibri"/>
              </a:rPr>
              <a:t>Upcoming fiscal obligations</a:t>
            </a:r>
          </a:p>
          <a:p>
            <a:pPr marL="1102360" marR="5080" lvl="2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lang="en-US" sz="2800" spc="-5" dirty="0">
                <a:latin typeface="Calibri"/>
                <a:cs typeface="Calibri"/>
              </a:rPr>
              <a:t>Updated guidance documents and charts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10950" y="6467728"/>
            <a:ext cx="2825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111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9599" y="728140"/>
            <a:ext cx="379031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" dirty="0"/>
              <a:t>Monthly </a:t>
            </a:r>
            <a:r>
              <a:rPr sz="4400" spc="-175" dirty="0"/>
              <a:t>TA</a:t>
            </a:r>
            <a:r>
              <a:rPr sz="4400" spc="-70" dirty="0"/>
              <a:t> </a:t>
            </a:r>
            <a:r>
              <a:rPr sz="4400" spc="-5" dirty="0"/>
              <a:t>Calls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298547" y="1866163"/>
            <a:ext cx="4763135" cy="4112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354330" indent="-175260" algn="just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On the </a:t>
            </a:r>
            <a:r>
              <a:rPr sz="2800" spc="-10" dirty="0">
                <a:latin typeface="Calibri"/>
                <a:cs typeface="Calibri"/>
              </a:rPr>
              <a:t>last </a:t>
            </a:r>
            <a:r>
              <a:rPr sz="2800" spc="-15" dirty="0">
                <a:latin typeface="Calibri"/>
                <a:cs typeface="Calibri"/>
              </a:rPr>
              <a:t>Thursday </a:t>
            </a:r>
            <a:r>
              <a:rPr sz="2800" spc="-5" dirty="0">
                <a:latin typeface="Calibri"/>
                <a:cs typeface="Calibri"/>
              </a:rPr>
              <a:t>of each  </a:t>
            </a:r>
            <a:r>
              <a:rPr sz="2800" spc="-10" dirty="0">
                <a:latin typeface="Calibri"/>
                <a:cs typeface="Calibri"/>
              </a:rPr>
              <a:t>month, </a:t>
            </a:r>
            <a:r>
              <a:rPr sz="2800" spc="-5" dirty="0">
                <a:latin typeface="Calibri"/>
                <a:cs typeface="Calibri"/>
              </a:rPr>
              <a:t>the Special </a:t>
            </a:r>
            <a:r>
              <a:rPr sz="2800" spc="-15" dirty="0">
                <a:latin typeface="Calibri"/>
                <a:cs typeface="Calibri"/>
              </a:rPr>
              <a:t>Education  </a:t>
            </a:r>
            <a:r>
              <a:rPr sz="2800" spc="-5" dirty="0">
                <a:latin typeface="Calibri"/>
                <a:cs typeface="Calibri"/>
              </a:rPr>
              <a:t>Unit </a:t>
            </a:r>
            <a:r>
              <a:rPr sz="2800" spc="-30" dirty="0">
                <a:latin typeface="Calibri"/>
                <a:cs typeface="Calibri"/>
              </a:rPr>
              <a:t>offers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 webinar.</a:t>
            </a:r>
            <a:endParaRPr sz="2800" dirty="0">
              <a:latin typeface="Calibri"/>
              <a:cs typeface="Calibri"/>
            </a:endParaRPr>
          </a:p>
          <a:p>
            <a:pPr marL="187960" marR="194945" indent="-175260">
              <a:lnSpc>
                <a:spcPct val="90000"/>
              </a:lnSpc>
              <a:spcBef>
                <a:spcPts val="935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20" dirty="0">
                <a:latin typeface="Calibri"/>
                <a:cs typeface="Calibri"/>
              </a:rPr>
              <a:t>Program </a:t>
            </a:r>
            <a:r>
              <a:rPr sz="2800" spc="-5" dirty="0">
                <a:latin typeface="Calibri"/>
                <a:cs typeface="Calibri"/>
              </a:rPr>
              <a:t>Monitoring and SPED  Finance </a:t>
            </a:r>
            <a:r>
              <a:rPr sz="2800" spc="-10" dirty="0">
                <a:latin typeface="Calibri"/>
                <a:cs typeface="Calibri"/>
              </a:rPr>
              <a:t>share information,  </a:t>
            </a:r>
            <a:r>
              <a:rPr sz="2800" spc="-15" dirty="0">
                <a:latin typeface="Calibri"/>
                <a:cs typeface="Calibri"/>
              </a:rPr>
              <a:t>reminders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expectations.</a:t>
            </a:r>
            <a:endParaRPr sz="2800" dirty="0">
              <a:latin typeface="Calibri"/>
              <a:cs typeface="Calibri"/>
            </a:endParaRPr>
          </a:p>
          <a:p>
            <a:pPr marL="187960" marR="5080" indent="-175260">
              <a:lnSpc>
                <a:spcPct val="89800"/>
              </a:lnSpc>
              <a:spcBef>
                <a:spcPts val="980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10" dirty="0">
                <a:latin typeface="Calibri"/>
                <a:cs typeface="Calibri"/>
              </a:rPr>
              <a:t>Participants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able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ask  questions, and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Powerpoint  presentation </a:t>
            </a:r>
            <a:r>
              <a:rPr sz="2800" spc="-5" dirty="0">
                <a:latin typeface="Calibri"/>
                <a:cs typeface="Calibri"/>
              </a:rPr>
              <a:t>accompanies each  </a:t>
            </a:r>
            <a:r>
              <a:rPr sz="2800" spc="-10" dirty="0">
                <a:latin typeface="Calibri"/>
                <a:cs typeface="Calibri"/>
              </a:rPr>
              <a:t>call.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0924" y="1679125"/>
            <a:ext cx="5931275" cy="3789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316684" y="4547792"/>
            <a:ext cx="484505" cy="978535"/>
          </a:xfrm>
          <a:custGeom>
            <a:avLst/>
            <a:gdLst/>
            <a:ahLst/>
            <a:cxnLst/>
            <a:rect l="l" t="t" r="r" b="b"/>
            <a:pathLst>
              <a:path w="484504" h="978535">
                <a:moveTo>
                  <a:pt x="0" y="242249"/>
                </a:moveTo>
                <a:lnTo>
                  <a:pt x="242249" y="0"/>
                </a:lnTo>
                <a:lnTo>
                  <a:pt x="484499" y="242249"/>
                </a:lnTo>
                <a:lnTo>
                  <a:pt x="363374" y="242249"/>
                </a:lnTo>
                <a:lnTo>
                  <a:pt x="363374" y="978299"/>
                </a:lnTo>
                <a:lnTo>
                  <a:pt x="121124" y="978299"/>
                </a:lnTo>
                <a:lnTo>
                  <a:pt x="121124" y="242249"/>
                </a:lnTo>
                <a:lnTo>
                  <a:pt x="0" y="242249"/>
                </a:lnTo>
                <a:close/>
              </a:path>
            </a:pathLst>
          </a:custGeom>
          <a:solidFill>
            <a:schemeClr val="accent3"/>
          </a:solidFill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010950" y="6467728"/>
            <a:ext cx="2825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112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555">
              <a:lnSpc>
                <a:spcPct val="100000"/>
              </a:lnSpc>
            </a:pPr>
            <a:r>
              <a:rPr spc="-5" dirty="0"/>
              <a:t>Special </a:t>
            </a:r>
            <a:r>
              <a:rPr spc="-20" dirty="0"/>
              <a:t>Education</a:t>
            </a:r>
            <a:r>
              <a:rPr spc="-65" dirty="0"/>
              <a:t> </a:t>
            </a:r>
            <a:r>
              <a:rPr spc="-35" dirty="0"/>
              <a:t>Website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1225" y="1583208"/>
            <a:ext cx="7601584" cy="959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1000"/>
              </a:lnSpc>
            </a:pPr>
            <a:r>
              <a:rPr sz="2600" spc="-5" dirty="0">
                <a:latin typeface="Calibri"/>
                <a:cs typeface="Calibri"/>
              </a:rPr>
              <a:t>The Special </a:t>
            </a:r>
            <a:r>
              <a:rPr sz="2600" spc="-15" dirty="0">
                <a:latin typeface="Calibri"/>
                <a:cs typeface="Calibri"/>
              </a:rPr>
              <a:t>Education </a:t>
            </a:r>
            <a:r>
              <a:rPr sz="2600" spc="-10" dirty="0">
                <a:latin typeface="Calibri"/>
                <a:cs typeface="Calibri"/>
              </a:rPr>
              <a:t>page </a:t>
            </a:r>
            <a:r>
              <a:rPr sz="2600" spc="-5" dirty="0">
                <a:latin typeface="Calibri"/>
                <a:cs typeface="Calibri"/>
              </a:rPr>
              <a:t>is on the </a:t>
            </a:r>
            <a:r>
              <a:rPr sz="2600" spc="-10" dirty="0">
                <a:latin typeface="Calibri"/>
                <a:cs typeface="Calibri"/>
              </a:rPr>
              <a:t>DESE </a:t>
            </a:r>
            <a:r>
              <a:rPr sz="2600" spc="-15" dirty="0">
                <a:latin typeface="Calibri"/>
                <a:cs typeface="Calibri"/>
              </a:rPr>
              <a:t>website.  </a:t>
            </a:r>
            <a:r>
              <a:rPr sz="2600" u="heavy" spc="-1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https://dese.ade.arkansas.gov/Offices/special-education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26287" y="2656075"/>
            <a:ext cx="8513026" cy="3999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498356" y="5708412"/>
            <a:ext cx="567055" cy="484505"/>
          </a:xfrm>
          <a:custGeom>
            <a:avLst/>
            <a:gdLst/>
            <a:ahLst/>
            <a:cxnLst/>
            <a:rect l="l" t="t" r="r" b="b"/>
            <a:pathLst>
              <a:path w="567055" h="484504">
                <a:moveTo>
                  <a:pt x="0" y="242249"/>
                </a:moveTo>
                <a:lnTo>
                  <a:pt x="242249" y="0"/>
                </a:lnTo>
                <a:lnTo>
                  <a:pt x="242249" y="121124"/>
                </a:lnTo>
                <a:lnTo>
                  <a:pt x="566999" y="121124"/>
                </a:lnTo>
                <a:lnTo>
                  <a:pt x="566999" y="363374"/>
                </a:lnTo>
                <a:lnTo>
                  <a:pt x="242249" y="363374"/>
                </a:lnTo>
                <a:lnTo>
                  <a:pt x="242249" y="484499"/>
                </a:lnTo>
                <a:lnTo>
                  <a:pt x="0" y="242249"/>
                </a:lnTo>
                <a:close/>
              </a:path>
            </a:pathLst>
          </a:custGeom>
          <a:solidFill>
            <a:schemeClr val="accent3"/>
          </a:solidFill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010950" y="6467728"/>
            <a:ext cx="2825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113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5613" y="651872"/>
            <a:ext cx="596392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Special </a:t>
            </a:r>
            <a:r>
              <a:rPr sz="4400" spc="-20" dirty="0"/>
              <a:t>Education</a:t>
            </a:r>
            <a:r>
              <a:rPr sz="4400" spc="-65" dirty="0"/>
              <a:t> </a:t>
            </a:r>
            <a:r>
              <a:rPr sz="4400" spc="-35" dirty="0"/>
              <a:t>Website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756125" y="1503477"/>
            <a:ext cx="10137647" cy="507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1010950" y="6467728"/>
            <a:ext cx="2825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114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5934" y="651872"/>
            <a:ext cx="661606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5" dirty="0"/>
              <a:t>Updated </a:t>
            </a:r>
            <a:r>
              <a:rPr sz="4400" spc="-50" dirty="0"/>
              <a:t>Training</a:t>
            </a:r>
            <a:r>
              <a:rPr sz="4400" spc="-40" dirty="0"/>
              <a:t> </a:t>
            </a:r>
            <a:r>
              <a:rPr sz="4400" spc="-10" dirty="0"/>
              <a:t>Documents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64547" y="1866163"/>
            <a:ext cx="4935220" cy="231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10" dirty="0">
                <a:latin typeface="Calibri"/>
                <a:cs typeface="Calibri"/>
              </a:rPr>
              <a:t>Updated training </a:t>
            </a:r>
            <a:r>
              <a:rPr sz="2800" spc="-5" dirty="0">
                <a:latin typeface="Calibri"/>
                <a:cs typeface="Calibri"/>
              </a:rPr>
              <a:t>documents </a:t>
            </a:r>
            <a:r>
              <a:rPr sz="2800" spc="-15" dirty="0">
                <a:latin typeface="Calibri"/>
                <a:cs typeface="Calibri"/>
              </a:rPr>
              <a:t>are  posted </a:t>
            </a:r>
            <a:r>
              <a:rPr sz="2800" spc="-20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following </a:t>
            </a:r>
            <a:r>
              <a:rPr sz="2800" spc="-5" dirty="0">
                <a:latin typeface="Calibri"/>
                <a:cs typeface="Calibri"/>
              </a:rPr>
              <a:t>link:  </a:t>
            </a:r>
            <a:r>
              <a:rPr sz="2800" u="heavy" spc="-1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https://dese.ade.arkansas.gov/O  ffices/special-education/funding</a:t>
            </a:r>
            <a:endParaRPr sz="2800" dirty="0">
              <a:latin typeface="Calibri"/>
              <a:cs typeface="Calibri"/>
            </a:endParaRPr>
          </a:p>
          <a:p>
            <a:pPr marL="187960" marR="111760">
              <a:lnSpc>
                <a:spcPts val="3000"/>
              </a:lnSpc>
            </a:pPr>
            <a:r>
              <a:rPr sz="28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-and</a:t>
            </a:r>
            <a:r>
              <a:rPr sz="2800" u="heavy" spc="-3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-</a:t>
            </a:r>
            <a:r>
              <a:rPr sz="28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finance/finance-t</a:t>
            </a:r>
            <a:r>
              <a:rPr sz="2800" u="heavy" spc="-6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r</a:t>
            </a:r>
            <a:r>
              <a:rPr sz="28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aining-m </a:t>
            </a:r>
            <a:r>
              <a:rPr sz="2800" spc="-5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2800" u="heavy" spc="-1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aterial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43900" y="1744400"/>
            <a:ext cx="5685449" cy="395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039367" y="5372769"/>
            <a:ext cx="978535" cy="484505"/>
          </a:xfrm>
          <a:custGeom>
            <a:avLst/>
            <a:gdLst/>
            <a:ahLst/>
            <a:cxnLst/>
            <a:rect l="l" t="t" r="r" b="b"/>
            <a:pathLst>
              <a:path w="978534" h="484504">
                <a:moveTo>
                  <a:pt x="978299" y="363374"/>
                </a:moveTo>
                <a:lnTo>
                  <a:pt x="242249" y="363374"/>
                </a:lnTo>
                <a:lnTo>
                  <a:pt x="242249" y="484499"/>
                </a:lnTo>
                <a:lnTo>
                  <a:pt x="0" y="242249"/>
                </a:lnTo>
                <a:lnTo>
                  <a:pt x="242249" y="0"/>
                </a:lnTo>
                <a:lnTo>
                  <a:pt x="242249" y="121124"/>
                </a:lnTo>
                <a:lnTo>
                  <a:pt x="978299" y="121124"/>
                </a:lnTo>
                <a:lnTo>
                  <a:pt x="978299" y="363374"/>
                </a:lnTo>
                <a:close/>
              </a:path>
            </a:pathLst>
          </a:custGeom>
          <a:solidFill>
            <a:schemeClr val="accent3"/>
          </a:solidFill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010950" y="6467728"/>
            <a:ext cx="2825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115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8304" y="880540"/>
            <a:ext cx="459295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20" dirty="0"/>
              <a:t>Contact</a:t>
            </a:r>
            <a:r>
              <a:rPr sz="4400" spc="-40" dirty="0"/>
              <a:t> </a:t>
            </a:r>
            <a:r>
              <a:rPr sz="4400" spc="-20" dirty="0"/>
              <a:t>Information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1010950" y="6467728"/>
            <a:ext cx="2825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116</a:t>
            </a:fld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19550"/>
              </p:ext>
            </p:extLst>
          </p:nvPr>
        </p:nvGraphicFramePr>
        <p:xfrm>
          <a:off x="838200" y="1981200"/>
          <a:ext cx="10737522" cy="34536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9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8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47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Name</a:t>
                      </a: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hone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l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mail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474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Josh Hart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501-682-4294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  <a:hlinkClick r:id="rId2"/>
                        </a:rPr>
                        <a:t>josh.hart@ade.arkansas.gov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122964"/>
                  </a:ext>
                </a:extLst>
              </a:tr>
              <a:tr h="571474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Mikki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Eubank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501-682-4293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  <a:hlinkClick r:id="rId3"/>
                        </a:rPr>
                        <a:t>mikki.eubank@ade.arkansas.gov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475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Kim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Vogt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501-682-4295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  <a:hlinkClick r:id="rId4"/>
                        </a:rPr>
                        <a:t>kim.vogt@ade.arkansas.gov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474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1800" spc="-10" dirty="0">
                          <a:latin typeface="Calibri"/>
                          <a:cs typeface="Calibri"/>
                        </a:rPr>
                        <a:t>Heather O’Shields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1800" spc="-5" dirty="0">
                          <a:latin typeface="Calibri"/>
                          <a:cs typeface="Calibri"/>
                        </a:rPr>
                        <a:t>501-683-5869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1800" spc="-10" dirty="0">
                          <a:latin typeface="Calibri"/>
                          <a:cs typeface="Calibri"/>
                          <a:hlinkClick r:id="rId5"/>
                        </a:rPr>
                        <a:t>heather.oshields@ade.arkansas.gov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474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Patricia Siribouth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501-683-3449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  <a:hlinkClick r:id="rId6"/>
                        </a:rPr>
                        <a:t>patricia.siribouth@ade.arkansas.gov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1523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44414A0-3D18-8F8B-CC70-5D174AB18DA2}"/>
              </a:ext>
            </a:extLst>
          </p:cNvPr>
          <p:cNvSpPr txBox="1"/>
          <p:nvPr/>
        </p:nvSpPr>
        <p:spPr>
          <a:xfrm>
            <a:off x="1749585" y="560812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*When emailing, please include the LEA number and district name in the subject line.*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8848" y="956740"/>
            <a:ext cx="657161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" dirty="0">
                <a:latin typeface="Calibri"/>
                <a:cs typeface="Calibri"/>
              </a:rPr>
              <a:t>Maintenance </a:t>
            </a:r>
            <a:r>
              <a:rPr sz="4400" spc="-5" dirty="0">
                <a:latin typeface="Calibri"/>
                <a:cs typeface="Calibri"/>
              </a:rPr>
              <a:t>of </a:t>
            </a:r>
            <a:r>
              <a:rPr sz="4400" spc="-50" dirty="0">
                <a:latin typeface="Calibri"/>
                <a:cs typeface="Calibri"/>
              </a:rPr>
              <a:t>Effort</a:t>
            </a:r>
            <a:r>
              <a:rPr sz="4400" spc="-6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(MOE)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12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0638" y="2323569"/>
            <a:ext cx="9610725" cy="55626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0" rIns="0" bIns="0" rtlCol="0">
            <a:spAutoFit/>
          </a:bodyPr>
          <a:lstStyle/>
          <a:p>
            <a:pPr marL="196215">
              <a:lnSpc>
                <a:spcPts val="3315"/>
              </a:lnSpc>
            </a:pPr>
            <a:r>
              <a:rPr sz="2800" spc="-10" dirty="0">
                <a:latin typeface="Calibri"/>
                <a:cs typeface="Calibri"/>
              </a:rPr>
              <a:t>Maintenance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35" dirty="0">
                <a:latin typeface="Calibri"/>
                <a:cs typeface="Calibri"/>
              </a:rPr>
              <a:t>Effort </a:t>
            </a:r>
            <a:r>
              <a:rPr sz="2800" spc="-5" dirty="0">
                <a:latin typeface="Calibri"/>
                <a:cs typeface="Calibri"/>
              </a:rPr>
              <a:t>is based on </a:t>
            </a:r>
            <a:r>
              <a:rPr sz="2800" b="1" spc="-25" dirty="0">
                <a:latin typeface="Calibri"/>
                <a:cs typeface="Calibri"/>
              </a:rPr>
              <a:t>State </a:t>
            </a:r>
            <a:r>
              <a:rPr sz="2800" b="1" spc="-5" dirty="0">
                <a:latin typeface="Calibri"/>
                <a:cs typeface="Calibri"/>
              </a:rPr>
              <a:t>and Local</a:t>
            </a:r>
            <a:r>
              <a:rPr sz="2800" b="1" spc="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expenditures.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8848" y="804340"/>
            <a:ext cx="657161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" dirty="0"/>
              <a:t>Maintenance </a:t>
            </a:r>
            <a:r>
              <a:rPr sz="4400" spc="-5" dirty="0"/>
              <a:t>of </a:t>
            </a:r>
            <a:r>
              <a:rPr sz="4400" spc="-50" dirty="0"/>
              <a:t>Effort</a:t>
            </a:r>
            <a:r>
              <a:rPr sz="4400" spc="-60" dirty="0"/>
              <a:t> </a:t>
            </a:r>
            <a:r>
              <a:rPr sz="4400" spc="-5" dirty="0"/>
              <a:t>(MOE)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64547" y="1866163"/>
            <a:ext cx="10241915" cy="2419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48260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All districts, </a:t>
            </a:r>
            <a:r>
              <a:rPr sz="2800" spc="-15" dirty="0">
                <a:latin typeface="Calibri"/>
                <a:cs typeface="Calibri"/>
              </a:rPr>
              <a:t>charters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30" dirty="0">
                <a:latin typeface="Calibri"/>
                <a:cs typeface="Calibri"/>
              </a:rPr>
              <a:t>state </a:t>
            </a:r>
            <a:r>
              <a:rPr sz="2800" spc="-5" dirty="0">
                <a:latin typeface="Calibri"/>
                <a:cs typeface="Calibri"/>
              </a:rPr>
              <a:t>agencies will </a:t>
            </a:r>
            <a:r>
              <a:rPr sz="2800" spc="-15" dirty="0">
                <a:latin typeface="Calibri"/>
                <a:cs typeface="Calibri"/>
              </a:rPr>
              <a:t>complete </a:t>
            </a:r>
            <a:r>
              <a:rPr sz="2800" spc="-5" dirty="0">
                <a:latin typeface="Calibri"/>
                <a:cs typeface="Calibri"/>
              </a:rPr>
              <a:t>the SCHOOL  </a:t>
            </a:r>
            <a:r>
              <a:rPr sz="2800" spc="-10" dirty="0">
                <a:latin typeface="Calibri"/>
                <a:cs typeface="Calibri"/>
              </a:rPr>
              <a:t>AGE </a:t>
            </a:r>
            <a:r>
              <a:rPr sz="2800" spc="-5" dirty="0">
                <a:latin typeface="Calibri"/>
                <a:cs typeface="Calibri"/>
              </a:rPr>
              <a:t>AFR MOE </a:t>
            </a:r>
            <a:r>
              <a:rPr sz="2800" spc="-20" dirty="0">
                <a:latin typeface="Calibri"/>
                <a:cs typeface="Calibri"/>
              </a:rPr>
              <a:t>Data form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MYSPED </a:t>
            </a:r>
            <a:r>
              <a:rPr sz="2800" spc="-5" dirty="0">
                <a:latin typeface="Calibri"/>
                <a:cs typeface="Calibri"/>
              </a:rPr>
              <a:t>each </a:t>
            </a:r>
            <a:r>
              <a:rPr sz="2800" spc="-10" dirty="0">
                <a:latin typeface="Calibri"/>
                <a:cs typeface="Calibri"/>
              </a:rPr>
              <a:t>year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requirement </a:t>
            </a:r>
            <a:r>
              <a:rPr sz="2800" spc="-5" dirty="0">
                <a:latin typeface="Calibri"/>
                <a:cs typeface="Calibri"/>
              </a:rPr>
              <a:t>of  MOE.</a:t>
            </a:r>
            <a:endParaRPr sz="2800" dirty="0">
              <a:latin typeface="Calibri"/>
              <a:cs typeface="Calibri"/>
            </a:endParaRPr>
          </a:p>
          <a:p>
            <a:pPr marL="187960" indent="-175260">
              <a:lnSpc>
                <a:spcPts val="3204"/>
              </a:lnSpc>
              <a:spcBef>
                <a:spcPts val="600"/>
              </a:spcBef>
              <a:buFont typeface="Arial"/>
              <a:buChar char="•"/>
              <a:tabLst>
                <a:tab pos="188595" algn="l"/>
              </a:tabLst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Once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districts,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charters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800" b="1" spc="-30" dirty="0">
                <a:solidFill>
                  <a:srgbClr val="FF0000"/>
                </a:solidFill>
                <a:latin typeface="Calibri"/>
                <a:cs typeface="Calibri"/>
              </a:rPr>
              <a:t>state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agencies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complete </a:t>
            </a:r>
            <a:r>
              <a:rPr sz="2800" b="1" spc="-75" dirty="0">
                <a:solidFill>
                  <a:srgbClr val="FF0000"/>
                </a:solidFill>
                <a:latin typeface="Calibri"/>
                <a:cs typeface="Calibri"/>
              </a:rPr>
              <a:t>Test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#1 and</a:t>
            </a:r>
            <a:r>
              <a:rPr sz="2800" b="1" spc="3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75" dirty="0">
                <a:solidFill>
                  <a:srgbClr val="FF0000"/>
                </a:solidFill>
                <a:latin typeface="Calibri"/>
                <a:cs typeface="Calibri"/>
              </a:rPr>
              <a:t>Test</a:t>
            </a:r>
            <a:endParaRPr sz="2800" dirty="0">
              <a:latin typeface="Calibri"/>
              <a:cs typeface="Calibri"/>
            </a:endParaRPr>
          </a:p>
          <a:p>
            <a:pPr marL="187960" marR="1190625">
              <a:lnSpc>
                <a:spcPts val="3000"/>
              </a:lnSpc>
              <a:spcBef>
                <a:spcPts val="24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#2 of the School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Age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AFR MOE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Data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form,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the other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two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will 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populate.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07595" y="4153359"/>
            <a:ext cx="3465615" cy="2036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13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4682" y="804340"/>
            <a:ext cx="545973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" dirty="0"/>
              <a:t>October </a:t>
            </a:r>
            <a:r>
              <a:rPr sz="4400" spc="-25" dirty="0"/>
              <a:t>Review </a:t>
            </a:r>
            <a:r>
              <a:rPr sz="4400" spc="-5" dirty="0"/>
              <a:t>of</a:t>
            </a:r>
            <a:r>
              <a:rPr sz="4400" spc="-35" dirty="0"/>
              <a:t> </a:t>
            </a:r>
            <a:r>
              <a:rPr sz="4400" spc="-5" dirty="0"/>
              <a:t>MOE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60539" y="1874626"/>
            <a:ext cx="4952365" cy="3777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 indent="-179070">
              <a:lnSpc>
                <a:spcPts val="1700"/>
              </a:lnSpc>
              <a:buFont typeface="Arial"/>
              <a:buChar char="•"/>
              <a:tabLst>
                <a:tab pos="192405" algn="l"/>
              </a:tabLst>
            </a:pPr>
            <a:r>
              <a:rPr sz="2550" spc="-10" dirty="0">
                <a:latin typeface="Calibri"/>
                <a:cs typeface="Calibri"/>
              </a:rPr>
              <a:t>The October 1 </a:t>
            </a:r>
            <a:r>
              <a:rPr sz="2550" spc="-5" dirty="0">
                <a:latin typeface="Calibri"/>
                <a:cs typeface="Calibri"/>
              </a:rPr>
              <a:t>pull of </a:t>
            </a:r>
            <a:r>
              <a:rPr sz="2550" b="1" spc="-15" dirty="0">
                <a:latin typeface="Calibri"/>
                <a:cs typeface="Calibri"/>
              </a:rPr>
              <a:t>cycle </a:t>
            </a:r>
            <a:r>
              <a:rPr sz="2550" b="1" spc="-10" dirty="0">
                <a:latin typeface="Calibri"/>
                <a:cs typeface="Calibri"/>
              </a:rPr>
              <a:t>9</a:t>
            </a:r>
            <a:r>
              <a:rPr sz="2550" b="1" spc="50" dirty="0">
                <a:latin typeface="Calibri"/>
                <a:cs typeface="Calibri"/>
              </a:rPr>
              <a:t> </a:t>
            </a:r>
            <a:r>
              <a:rPr sz="2550" b="1" spc="-10" dirty="0">
                <a:latin typeface="Calibri"/>
                <a:cs typeface="Calibri"/>
              </a:rPr>
              <a:t>AFR</a:t>
            </a:r>
            <a:endParaRPr sz="2550" dirty="0">
              <a:latin typeface="Calibri"/>
              <a:cs typeface="Calibri"/>
            </a:endParaRPr>
          </a:p>
          <a:p>
            <a:pPr marL="191770">
              <a:lnSpc>
                <a:spcPts val="2175"/>
              </a:lnSpc>
            </a:pPr>
            <a:r>
              <a:rPr sz="2550" spc="-15" dirty="0">
                <a:latin typeface="Calibri"/>
                <a:cs typeface="Calibri"/>
              </a:rPr>
              <a:t>reports </a:t>
            </a:r>
            <a:r>
              <a:rPr sz="2550" spc="-20" dirty="0">
                <a:latin typeface="Calibri"/>
                <a:cs typeface="Calibri"/>
              </a:rPr>
              <a:t>from </a:t>
            </a:r>
            <a:r>
              <a:rPr sz="2550" spc="-10" dirty="0">
                <a:latin typeface="Calibri"/>
                <a:cs typeface="Calibri"/>
              </a:rPr>
              <a:t>202</a:t>
            </a:r>
            <a:r>
              <a:rPr lang="en-US" sz="2550" spc="-10" dirty="0">
                <a:latin typeface="Calibri"/>
                <a:cs typeface="Calibri"/>
              </a:rPr>
              <a:t>3</a:t>
            </a:r>
            <a:r>
              <a:rPr sz="2550" spc="-10" dirty="0">
                <a:latin typeface="Calibri"/>
                <a:cs typeface="Calibri"/>
              </a:rPr>
              <a:t>-2</a:t>
            </a:r>
            <a:r>
              <a:rPr lang="en-US" sz="2550" spc="-10" dirty="0">
                <a:latin typeface="Calibri"/>
                <a:cs typeface="Calibri"/>
              </a:rPr>
              <a:t>4</a:t>
            </a:r>
            <a:r>
              <a:rPr sz="2550" spc="-10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are </a:t>
            </a:r>
            <a:r>
              <a:rPr sz="2550" spc="-10" dirty="0">
                <a:latin typeface="Calibri"/>
                <a:cs typeface="Calibri"/>
              </a:rPr>
              <a:t>used</a:t>
            </a:r>
            <a:r>
              <a:rPr sz="2550" spc="8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to</a:t>
            </a:r>
            <a:endParaRPr sz="2550" dirty="0">
              <a:latin typeface="Calibri"/>
              <a:cs typeface="Calibri"/>
            </a:endParaRPr>
          </a:p>
          <a:p>
            <a:pPr marL="191770">
              <a:lnSpc>
                <a:spcPts val="2175"/>
              </a:lnSpc>
            </a:pPr>
            <a:r>
              <a:rPr sz="2550" spc="-15" dirty="0">
                <a:latin typeface="Calibri"/>
                <a:cs typeface="Calibri"/>
              </a:rPr>
              <a:t>confirm that </a:t>
            </a:r>
            <a:r>
              <a:rPr sz="2550" spc="-10" dirty="0">
                <a:latin typeface="Calibri"/>
                <a:cs typeface="Calibri"/>
              </a:rPr>
              <a:t>districts </a:t>
            </a:r>
            <a:r>
              <a:rPr sz="2550" spc="-15" dirty="0">
                <a:latin typeface="Calibri"/>
                <a:cs typeface="Calibri"/>
              </a:rPr>
              <a:t>met</a:t>
            </a:r>
            <a:r>
              <a:rPr sz="2550" spc="4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their</a:t>
            </a:r>
            <a:endParaRPr sz="2550" dirty="0">
              <a:latin typeface="Calibri"/>
              <a:cs typeface="Calibri"/>
            </a:endParaRPr>
          </a:p>
          <a:p>
            <a:pPr marL="191770">
              <a:lnSpc>
                <a:spcPts val="2175"/>
              </a:lnSpc>
            </a:pPr>
            <a:r>
              <a:rPr sz="2550" spc="-10" dirty="0">
                <a:latin typeface="Calibri"/>
                <a:cs typeface="Calibri"/>
              </a:rPr>
              <a:t>202</a:t>
            </a:r>
            <a:r>
              <a:rPr lang="en-US" sz="2550" spc="-10" dirty="0">
                <a:latin typeface="Calibri"/>
                <a:cs typeface="Calibri"/>
              </a:rPr>
              <a:t>3</a:t>
            </a:r>
            <a:r>
              <a:rPr sz="2550" spc="-10" dirty="0">
                <a:latin typeface="Calibri"/>
                <a:cs typeface="Calibri"/>
              </a:rPr>
              <a:t>-2</a:t>
            </a:r>
            <a:r>
              <a:rPr lang="en-US" sz="2550" spc="-10" dirty="0">
                <a:latin typeface="Calibri"/>
                <a:cs typeface="Calibri"/>
              </a:rPr>
              <a:t>4</a:t>
            </a:r>
            <a:r>
              <a:rPr sz="2550" spc="-10" dirty="0">
                <a:latin typeface="Calibri"/>
                <a:cs typeface="Calibri"/>
              </a:rPr>
              <a:t> </a:t>
            </a:r>
            <a:r>
              <a:rPr sz="2550" spc="-15" dirty="0">
                <a:latin typeface="Calibri"/>
                <a:cs typeface="Calibri"/>
              </a:rPr>
              <a:t>Maintenance </a:t>
            </a:r>
            <a:r>
              <a:rPr sz="2550" spc="-5" dirty="0">
                <a:latin typeface="Calibri"/>
                <a:cs typeface="Calibri"/>
              </a:rPr>
              <a:t>of </a:t>
            </a:r>
            <a:r>
              <a:rPr sz="2550" spc="-30" dirty="0">
                <a:latin typeface="Calibri"/>
                <a:cs typeface="Calibri"/>
              </a:rPr>
              <a:t>Effort.</a:t>
            </a:r>
            <a:r>
              <a:rPr sz="2550" spc="4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The</a:t>
            </a:r>
            <a:endParaRPr sz="2550" dirty="0">
              <a:latin typeface="Calibri"/>
              <a:cs typeface="Calibri"/>
            </a:endParaRPr>
          </a:p>
          <a:p>
            <a:pPr marL="191770">
              <a:lnSpc>
                <a:spcPts val="2175"/>
              </a:lnSpc>
            </a:pPr>
            <a:r>
              <a:rPr sz="2550" b="1" spc="-15" dirty="0">
                <a:latin typeface="Calibri"/>
                <a:cs typeface="Calibri"/>
              </a:rPr>
              <a:t>cycle </a:t>
            </a:r>
            <a:r>
              <a:rPr sz="2550" b="1" spc="-10" dirty="0">
                <a:latin typeface="Calibri"/>
                <a:cs typeface="Calibri"/>
              </a:rPr>
              <a:t>1 </a:t>
            </a:r>
            <a:r>
              <a:rPr sz="2550" b="1" spc="-15" dirty="0">
                <a:latin typeface="Calibri"/>
                <a:cs typeface="Calibri"/>
              </a:rPr>
              <a:t>budget </a:t>
            </a:r>
            <a:r>
              <a:rPr sz="2550" spc="-15" dirty="0">
                <a:latin typeface="Calibri"/>
                <a:cs typeface="Calibri"/>
              </a:rPr>
              <a:t>report </a:t>
            </a:r>
            <a:r>
              <a:rPr sz="2550" spc="-5" dirty="0">
                <a:latin typeface="Calibri"/>
                <a:cs typeface="Calibri"/>
              </a:rPr>
              <a:t>pull is</a:t>
            </a:r>
            <a:r>
              <a:rPr sz="2550" spc="6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used</a:t>
            </a:r>
            <a:endParaRPr sz="2550" dirty="0">
              <a:latin typeface="Calibri"/>
              <a:cs typeface="Calibri"/>
            </a:endParaRPr>
          </a:p>
          <a:p>
            <a:pPr marL="191770" marR="661670">
              <a:lnSpc>
                <a:spcPct val="69700"/>
              </a:lnSpc>
              <a:spcBef>
                <a:spcPts val="470"/>
              </a:spcBef>
            </a:pPr>
            <a:r>
              <a:rPr sz="2550" spc="-20" dirty="0">
                <a:latin typeface="Calibri"/>
                <a:cs typeface="Calibri"/>
              </a:rPr>
              <a:t>to </a:t>
            </a:r>
            <a:r>
              <a:rPr sz="2550" spc="-10" dirty="0">
                <a:latin typeface="Calibri"/>
                <a:cs typeface="Calibri"/>
              </a:rPr>
              <a:t>check the </a:t>
            </a:r>
            <a:r>
              <a:rPr sz="2550" spc="-15" dirty="0">
                <a:latin typeface="Calibri"/>
                <a:cs typeface="Calibri"/>
              </a:rPr>
              <a:t>current </a:t>
            </a:r>
            <a:r>
              <a:rPr sz="2550" spc="-10" dirty="0">
                <a:latin typeface="Calibri"/>
                <a:cs typeface="Calibri"/>
              </a:rPr>
              <a:t>202</a:t>
            </a:r>
            <a:r>
              <a:rPr lang="en-US" sz="2550" spc="-10" dirty="0">
                <a:latin typeface="Calibri"/>
                <a:cs typeface="Calibri"/>
              </a:rPr>
              <a:t>4</a:t>
            </a:r>
            <a:r>
              <a:rPr sz="2550" spc="-10" dirty="0">
                <a:latin typeface="Calibri"/>
                <a:cs typeface="Calibri"/>
              </a:rPr>
              <a:t>-2</a:t>
            </a:r>
            <a:r>
              <a:rPr lang="en-US" sz="2550" spc="-10" dirty="0">
                <a:latin typeface="Calibri"/>
                <a:cs typeface="Calibri"/>
              </a:rPr>
              <a:t>5</a:t>
            </a:r>
            <a:r>
              <a:rPr sz="2550" spc="-10" dirty="0">
                <a:latin typeface="Calibri"/>
                <a:cs typeface="Calibri"/>
              </a:rPr>
              <a:t>  </a:t>
            </a:r>
            <a:r>
              <a:rPr sz="2550" spc="-15" dirty="0">
                <a:latin typeface="Calibri"/>
                <a:cs typeface="Calibri"/>
              </a:rPr>
              <a:t>budget </a:t>
            </a:r>
            <a:r>
              <a:rPr sz="2550" spc="-25" dirty="0">
                <a:latin typeface="Calibri"/>
                <a:cs typeface="Calibri"/>
              </a:rPr>
              <a:t>for </a:t>
            </a:r>
            <a:r>
              <a:rPr sz="2550" spc="-10" dirty="0">
                <a:latin typeface="Calibri"/>
                <a:cs typeface="Calibri"/>
              </a:rPr>
              <a:t>MOE</a:t>
            </a:r>
            <a:r>
              <a:rPr sz="2550" spc="5" dirty="0">
                <a:latin typeface="Calibri"/>
                <a:cs typeface="Calibri"/>
              </a:rPr>
              <a:t> </a:t>
            </a:r>
            <a:r>
              <a:rPr sz="2550" spc="-15" dirty="0">
                <a:latin typeface="Calibri"/>
                <a:cs typeface="Calibri"/>
              </a:rPr>
              <a:t>requirements.</a:t>
            </a:r>
            <a:endParaRPr sz="2550" dirty="0">
              <a:latin typeface="Calibri"/>
              <a:cs typeface="Calibri"/>
            </a:endParaRPr>
          </a:p>
          <a:p>
            <a:pPr marL="191770" indent="-179070">
              <a:lnSpc>
                <a:spcPts val="2635"/>
              </a:lnSpc>
              <a:spcBef>
                <a:spcPts val="50"/>
              </a:spcBef>
              <a:buFont typeface="Arial"/>
              <a:buChar char="•"/>
              <a:tabLst>
                <a:tab pos="192405" algn="l"/>
              </a:tabLst>
            </a:pPr>
            <a:r>
              <a:rPr sz="2550" spc="-10" dirty="0">
                <a:latin typeface="Calibri"/>
                <a:cs typeface="Calibri"/>
              </a:rPr>
              <a:t>Please </a:t>
            </a:r>
            <a:r>
              <a:rPr sz="2550" spc="-35" dirty="0">
                <a:latin typeface="Calibri"/>
                <a:cs typeface="Calibri"/>
              </a:rPr>
              <a:t>refer </a:t>
            </a:r>
            <a:r>
              <a:rPr sz="2550" spc="-20" dirty="0">
                <a:latin typeface="Calibri"/>
                <a:cs typeface="Calibri"/>
              </a:rPr>
              <a:t>to </a:t>
            </a:r>
            <a:r>
              <a:rPr sz="2550" spc="-10" dirty="0">
                <a:latin typeface="Calibri"/>
                <a:cs typeface="Calibri"/>
              </a:rPr>
              <a:t>the </a:t>
            </a:r>
            <a:r>
              <a:rPr sz="2550" spc="-15" dirty="0">
                <a:latin typeface="Calibri"/>
                <a:cs typeface="Calibri"/>
              </a:rPr>
              <a:t>IDEA </a:t>
            </a:r>
            <a:r>
              <a:rPr sz="2550" spc="-20" dirty="0">
                <a:latin typeface="Calibri"/>
                <a:cs typeface="Calibri"/>
              </a:rPr>
              <a:t>Part</a:t>
            </a:r>
            <a:r>
              <a:rPr sz="2550" spc="9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B</a:t>
            </a:r>
            <a:endParaRPr sz="2550" dirty="0">
              <a:latin typeface="Calibri"/>
              <a:cs typeface="Calibri"/>
            </a:endParaRPr>
          </a:p>
          <a:p>
            <a:pPr marL="191770">
              <a:lnSpc>
                <a:spcPts val="2165"/>
              </a:lnSpc>
            </a:pPr>
            <a:r>
              <a:rPr sz="2550" spc="-10" dirty="0">
                <a:latin typeface="Calibri"/>
                <a:cs typeface="Calibri"/>
              </a:rPr>
              <a:t>Fiscal </a:t>
            </a:r>
            <a:r>
              <a:rPr sz="2550" spc="-15" dirty="0">
                <a:latin typeface="Calibri"/>
                <a:cs typeface="Calibri"/>
              </a:rPr>
              <a:t>Accountability Procedures</a:t>
            </a:r>
            <a:endParaRPr sz="2550" dirty="0">
              <a:latin typeface="Calibri"/>
              <a:cs typeface="Calibri"/>
            </a:endParaRPr>
          </a:p>
          <a:p>
            <a:pPr marL="191770">
              <a:lnSpc>
                <a:spcPts val="2175"/>
              </a:lnSpc>
            </a:pPr>
            <a:r>
              <a:rPr sz="2550" spc="-10" dirty="0">
                <a:latin typeface="Calibri"/>
                <a:cs typeface="Calibri"/>
              </a:rPr>
              <a:t>Manual </a:t>
            </a:r>
            <a:r>
              <a:rPr sz="2550" spc="-20" dirty="0">
                <a:latin typeface="Calibri"/>
                <a:cs typeface="Calibri"/>
              </a:rPr>
              <a:t>posted </a:t>
            </a:r>
            <a:r>
              <a:rPr sz="2550" spc="-10" dirty="0">
                <a:latin typeface="Calibri"/>
                <a:cs typeface="Calibri"/>
              </a:rPr>
              <a:t>on the</a:t>
            </a:r>
            <a:r>
              <a:rPr sz="2550" spc="35" dirty="0">
                <a:latin typeface="Calibri"/>
                <a:cs typeface="Calibri"/>
              </a:rPr>
              <a:t> </a:t>
            </a:r>
            <a:r>
              <a:rPr sz="2550" spc="-15" dirty="0">
                <a:latin typeface="Calibri"/>
                <a:cs typeface="Calibri"/>
              </a:rPr>
              <a:t>web.</a:t>
            </a:r>
            <a:endParaRPr sz="2550" dirty="0">
              <a:latin typeface="Calibri"/>
              <a:cs typeface="Calibri"/>
            </a:endParaRPr>
          </a:p>
          <a:p>
            <a:pPr marL="191770">
              <a:lnSpc>
                <a:spcPts val="2200"/>
              </a:lnSpc>
            </a:pPr>
            <a:r>
              <a:rPr sz="2550" u="heavy" spc="-1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https://dese.ade.arkansas.gov/Offi</a:t>
            </a:r>
            <a:endParaRPr sz="2550" dirty="0">
              <a:latin typeface="Calibri"/>
              <a:cs typeface="Calibri"/>
            </a:endParaRPr>
          </a:p>
          <a:p>
            <a:pPr marL="191770" marR="5080">
              <a:lnSpc>
                <a:spcPct val="71100"/>
              </a:lnSpc>
              <a:spcBef>
                <a:spcPts val="434"/>
              </a:spcBef>
            </a:pPr>
            <a:r>
              <a:rPr sz="2550" u="heavy" spc="1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ces/special-education/funding-and- </a:t>
            </a:r>
            <a:r>
              <a:rPr sz="2550" u="heavy" spc="10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2550" u="heavy" spc="1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finance/procedures-manual</a:t>
            </a:r>
            <a:endParaRPr sz="25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1825625"/>
            <a:ext cx="6032325" cy="3773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665965" y="5114468"/>
            <a:ext cx="978535" cy="484505"/>
          </a:xfrm>
          <a:custGeom>
            <a:avLst/>
            <a:gdLst/>
            <a:ahLst/>
            <a:cxnLst/>
            <a:rect l="l" t="t" r="r" b="b"/>
            <a:pathLst>
              <a:path w="978534" h="484504">
                <a:moveTo>
                  <a:pt x="978299" y="363374"/>
                </a:moveTo>
                <a:lnTo>
                  <a:pt x="242249" y="363374"/>
                </a:lnTo>
                <a:lnTo>
                  <a:pt x="242249" y="484499"/>
                </a:lnTo>
                <a:lnTo>
                  <a:pt x="0" y="242249"/>
                </a:lnTo>
                <a:lnTo>
                  <a:pt x="242249" y="0"/>
                </a:lnTo>
                <a:lnTo>
                  <a:pt x="242249" y="121124"/>
                </a:lnTo>
                <a:lnTo>
                  <a:pt x="978299" y="121124"/>
                </a:lnTo>
                <a:lnTo>
                  <a:pt x="978299" y="363374"/>
                </a:lnTo>
                <a:close/>
              </a:path>
            </a:pathLst>
          </a:custGeom>
          <a:solidFill>
            <a:schemeClr val="accent3"/>
          </a:solidFill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14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401ECA-E0F3-9780-698D-086390350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23362"/>
            <a:ext cx="5962360" cy="37162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5964" y="880540"/>
            <a:ext cx="605726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20" dirty="0"/>
              <a:t>State/Local </a:t>
            </a:r>
            <a:r>
              <a:rPr sz="4400" spc="-5" dirty="0"/>
              <a:t>Funds </a:t>
            </a:r>
            <a:r>
              <a:rPr sz="4400" spc="-35" dirty="0"/>
              <a:t>for</a:t>
            </a:r>
            <a:r>
              <a:rPr sz="4400" spc="-40" dirty="0"/>
              <a:t> </a:t>
            </a:r>
            <a:r>
              <a:rPr sz="4400" spc="-5" dirty="0"/>
              <a:t>MOE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944558" y="1867103"/>
            <a:ext cx="4996180" cy="401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645" marR="5080" indent="-194945">
              <a:lnSpc>
                <a:spcPct val="71400"/>
              </a:lnSpc>
              <a:buFont typeface="Arial"/>
              <a:buChar char="•"/>
              <a:tabLst>
                <a:tab pos="208279" algn="l"/>
              </a:tabLst>
            </a:pPr>
            <a:r>
              <a:rPr sz="1750" spc="-5" dirty="0">
                <a:latin typeface="Calibri"/>
                <a:cs typeface="Calibri"/>
              </a:rPr>
              <a:t>COGNOS </a:t>
            </a:r>
            <a:r>
              <a:rPr sz="1750" spc="-10" dirty="0">
                <a:latin typeface="Calibri"/>
                <a:cs typeface="Calibri"/>
              </a:rPr>
              <a:t>State/Local Budget </a:t>
            </a:r>
            <a:r>
              <a:rPr sz="1750" spc="-5" dirty="0">
                <a:latin typeface="Calibri"/>
                <a:cs typeface="Calibri"/>
              </a:rPr>
              <a:t>and AFR </a:t>
            </a:r>
            <a:r>
              <a:rPr sz="1750" spc="-10" dirty="0">
                <a:latin typeface="Calibri"/>
                <a:cs typeface="Calibri"/>
              </a:rPr>
              <a:t>Reports are </a:t>
            </a:r>
            <a:r>
              <a:rPr sz="1750" spc="-5" dirty="0">
                <a:latin typeface="Calibri"/>
                <a:cs typeface="Calibri"/>
              </a:rPr>
              <a:t>an  accumulation of district and </a:t>
            </a:r>
            <a:r>
              <a:rPr sz="1750" spc="-20" dirty="0">
                <a:latin typeface="Calibri"/>
                <a:cs typeface="Calibri"/>
              </a:rPr>
              <a:t>state </a:t>
            </a:r>
            <a:r>
              <a:rPr sz="1750" spc="-5" dirty="0">
                <a:latin typeface="Calibri"/>
                <a:cs typeface="Calibri"/>
              </a:rPr>
              <a:t>funds using Special  </a:t>
            </a:r>
            <a:r>
              <a:rPr sz="1750" spc="-10" dirty="0">
                <a:latin typeface="Calibri"/>
                <a:cs typeface="Calibri"/>
              </a:rPr>
              <a:t>Education </a:t>
            </a:r>
            <a:r>
              <a:rPr sz="1750" spc="-15" dirty="0">
                <a:latin typeface="Calibri"/>
                <a:cs typeface="Calibri"/>
              </a:rPr>
              <a:t>program </a:t>
            </a:r>
            <a:r>
              <a:rPr sz="1750" spc="-5" dirty="0">
                <a:latin typeface="Calibri"/>
                <a:cs typeface="Calibri"/>
              </a:rPr>
              <a:t>codes </a:t>
            </a:r>
            <a:r>
              <a:rPr sz="1750" spc="-15" dirty="0">
                <a:latin typeface="Calibri"/>
                <a:cs typeface="Calibri"/>
              </a:rPr>
              <a:t>to </a:t>
            </a:r>
            <a:r>
              <a:rPr sz="1750" spc="-5" dirty="0">
                <a:latin typeface="Calibri"/>
                <a:cs typeface="Calibri"/>
              </a:rPr>
              <a:t>meet the Maintenance  of </a:t>
            </a:r>
            <a:r>
              <a:rPr sz="1750" spc="-20" dirty="0">
                <a:latin typeface="Calibri"/>
                <a:cs typeface="Calibri"/>
              </a:rPr>
              <a:t>Effort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requirements.</a:t>
            </a:r>
            <a:endParaRPr sz="1750" dirty="0">
              <a:latin typeface="Calibri"/>
              <a:cs typeface="Calibri"/>
            </a:endParaRPr>
          </a:p>
          <a:p>
            <a:pPr marL="207645" marR="74295" indent="-194945">
              <a:lnSpc>
                <a:spcPct val="70800"/>
              </a:lnSpc>
              <a:spcBef>
                <a:spcPts val="1010"/>
              </a:spcBef>
              <a:buFont typeface="Arial"/>
              <a:buChar char="•"/>
              <a:tabLst>
                <a:tab pos="208279" algn="l"/>
              </a:tabLst>
            </a:pPr>
            <a:r>
              <a:rPr sz="1750" spc="-5" dirty="0">
                <a:latin typeface="Calibri"/>
                <a:cs typeface="Calibri"/>
              </a:rPr>
              <a:t>The COGNOS </a:t>
            </a:r>
            <a:r>
              <a:rPr sz="1750" b="1" spc="-10" dirty="0">
                <a:latin typeface="Calibri"/>
                <a:cs typeface="Calibri"/>
              </a:rPr>
              <a:t>State/Local </a:t>
            </a:r>
            <a:r>
              <a:rPr sz="1750" b="1" spc="-5" dirty="0">
                <a:solidFill>
                  <a:srgbClr val="FF0000"/>
                </a:solidFill>
                <a:latin typeface="Calibri"/>
                <a:cs typeface="Calibri"/>
              </a:rPr>
              <a:t>NEW! </a:t>
            </a:r>
            <a:r>
              <a:rPr sz="1750" spc="-10" dirty="0">
                <a:latin typeface="Calibri"/>
                <a:cs typeface="Calibri"/>
              </a:rPr>
              <a:t>Budget </a:t>
            </a:r>
            <a:r>
              <a:rPr sz="1750" spc="-5" dirty="0">
                <a:latin typeface="Calibri"/>
                <a:cs typeface="Calibri"/>
              </a:rPr>
              <a:t>or AFR  </a:t>
            </a:r>
            <a:r>
              <a:rPr sz="1750" spc="-10" dirty="0">
                <a:latin typeface="Calibri"/>
                <a:cs typeface="Calibri"/>
              </a:rPr>
              <a:t>Report </a:t>
            </a:r>
            <a:r>
              <a:rPr sz="1750" spc="-5" dirty="0">
                <a:latin typeface="Calibri"/>
                <a:cs typeface="Calibri"/>
              </a:rPr>
              <a:t>pulls these funds </a:t>
            </a:r>
            <a:r>
              <a:rPr sz="1750" spc="-10" dirty="0">
                <a:latin typeface="Calibri"/>
                <a:cs typeface="Calibri"/>
              </a:rPr>
              <a:t>together </a:t>
            </a:r>
            <a:r>
              <a:rPr sz="1750" spc="-15" dirty="0">
                <a:latin typeface="Calibri"/>
                <a:cs typeface="Calibri"/>
              </a:rPr>
              <a:t>for </a:t>
            </a:r>
            <a:r>
              <a:rPr sz="1750" spc="-5" dirty="0">
                <a:latin typeface="Calibri"/>
                <a:cs typeface="Calibri"/>
              </a:rPr>
              <a:t>the purpose of  Maintenance of </a:t>
            </a:r>
            <a:r>
              <a:rPr sz="1750" spc="-20" dirty="0">
                <a:latin typeface="Calibri"/>
                <a:cs typeface="Calibri"/>
              </a:rPr>
              <a:t>Effort, </a:t>
            </a:r>
            <a:r>
              <a:rPr sz="1750" spc="-5" dirty="0">
                <a:latin typeface="Calibri"/>
                <a:cs typeface="Calibri"/>
              </a:rPr>
              <a:t>Local plus </a:t>
            </a:r>
            <a:r>
              <a:rPr sz="1750" spc="-15" dirty="0">
                <a:latin typeface="Calibri"/>
                <a:cs typeface="Calibri"/>
              </a:rPr>
              <a:t>State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spc="-40" dirty="0">
                <a:latin typeface="Calibri"/>
                <a:cs typeface="Calibri"/>
              </a:rPr>
              <a:t>Test.</a:t>
            </a:r>
            <a:endParaRPr sz="1750" dirty="0">
              <a:latin typeface="Calibri"/>
              <a:cs typeface="Calibri"/>
            </a:endParaRPr>
          </a:p>
          <a:p>
            <a:pPr marL="207645" marR="90805" indent="-194945">
              <a:lnSpc>
                <a:spcPct val="71100"/>
              </a:lnSpc>
              <a:spcBef>
                <a:spcPts val="1000"/>
              </a:spcBef>
              <a:buFont typeface="Arial"/>
              <a:buChar char="•"/>
              <a:tabLst>
                <a:tab pos="208279" algn="l"/>
              </a:tabLst>
            </a:pPr>
            <a:r>
              <a:rPr sz="1750" spc="-5" dirty="0">
                <a:latin typeface="Calibri"/>
                <a:cs typeface="Calibri"/>
              </a:rPr>
              <a:t>If using </a:t>
            </a:r>
            <a:r>
              <a:rPr sz="1750" spc="-10" dirty="0">
                <a:latin typeface="Calibri"/>
                <a:cs typeface="Calibri"/>
              </a:rPr>
              <a:t>State/Local </a:t>
            </a:r>
            <a:r>
              <a:rPr sz="1750" spc="-5" dirty="0">
                <a:latin typeface="Calibri"/>
                <a:cs typeface="Calibri"/>
              </a:rPr>
              <a:t>funds </a:t>
            </a:r>
            <a:r>
              <a:rPr sz="1750" spc="-15" dirty="0">
                <a:latin typeface="Calibri"/>
                <a:cs typeface="Calibri"/>
              </a:rPr>
              <a:t>to </a:t>
            </a:r>
            <a:r>
              <a:rPr sz="1750" spc="-5" dirty="0">
                <a:latin typeface="Calibri"/>
                <a:cs typeface="Calibri"/>
              </a:rPr>
              <a:t>meet Maintenance of  </a:t>
            </a:r>
            <a:r>
              <a:rPr sz="1750" spc="-20" dirty="0">
                <a:latin typeface="Calibri"/>
                <a:cs typeface="Calibri"/>
              </a:rPr>
              <a:t>Effort, </a:t>
            </a:r>
            <a:r>
              <a:rPr sz="1750" spc="-5" dirty="0">
                <a:latin typeface="Calibri"/>
                <a:cs typeface="Calibri"/>
              </a:rPr>
              <a:t>the </a:t>
            </a:r>
            <a:r>
              <a:rPr sz="1750" spc="-10" dirty="0">
                <a:latin typeface="Calibri"/>
                <a:cs typeface="Calibri"/>
              </a:rPr>
              <a:t>expenditure Budget </a:t>
            </a:r>
            <a:r>
              <a:rPr sz="1750" spc="-5" dirty="0">
                <a:latin typeface="Calibri"/>
                <a:cs typeface="Calibri"/>
              </a:rPr>
              <a:t>and AFR amount  </a:t>
            </a:r>
            <a:r>
              <a:rPr sz="1750" spc="-10" dirty="0">
                <a:latin typeface="Calibri"/>
                <a:cs typeface="Calibri"/>
              </a:rPr>
              <a:t>must </a:t>
            </a:r>
            <a:r>
              <a:rPr sz="1750" spc="-5" dirty="0">
                <a:latin typeface="Calibri"/>
                <a:cs typeface="Calibri"/>
              </a:rPr>
              <a:t>be equal </a:t>
            </a:r>
            <a:r>
              <a:rPr sz="1750" spc="-15" dirty="0">
                <a:latin typeface="Calibri"/>
                <a:cs typeface="Calibri"/>
              </a:rPr>
              <a:t>to </a:t>
            </a:r>
            <a:r>
              <a:rPr sz="1750" spc="-5" dirty="0">
                <a:latin typeface="Calibri"/>
                <a:cs typeface="Calibri"/>
              </a:rPr>
              <a:t>or </a:t>
            </a:r>
            <a:r>
              <a:rPr sz="1750" spc="-15" dirty="0">
                <a:latin typeface="Calibri"/>
                <a:cs typeface="Calibri"/>
              </a:rPr>
              <a:t>greater </a:t>
            </a:r>
            <a:r>
              <a:rPr sz="1750" spc="-5" dirty="0">
                <a:latin typeface="Calibri"/>
                <a:cs typeface="Calibri"/>
              </a:rPr>
              <a:t>than the </a:t>
            </a:r>
            <a:r>
              <a:rPr sz="1750" spc="-10" dirty="0">
                <a:latin typeface="Calibri"/>
                <a:cs typeface="Calibri"/>
              </a:rPr>
              <a:t>previous </a:t>
            </a:r>
            <a:r>
              <a:rPr sz="1750" spc="-15" dirty="0">
                <a:latin typeface="Calibri"/>
                <a:cs typeface="Calibri"/>
              </a:rPr>
              <a:t>year’s  </a:t>
            </a:r>
            <a:r>
              <a:rPr sz="1750" spc="-5" dirty="0">
                <a:latin typeface="Calibri"/>
                <a:cs typeface="Calibri"/>
              </a:rPr>
              <a:t>amount, unless allowable </a:t>
            </a:r>
            <a:r>
              <a:rPr sz="1750" spc="-10" dirty="0">
                <a:latin typeface="Calibri"/>
                <a:cs typeface="Calibri"/>
              </a:rPr>
              <a:t>exceptions are </a:t>
            </a:r>
            <a:r>
              <a:rPr sz="1750" spc="-15" dirty="0">
                <a:latin typeface="Calibri"/>
                <a:cs typeface="Calibri"/>
              </a:rPr>
              <a:t>entered </a:t>
            </a:r>
            <a:r>
              <a:rPr sz="1750" spc="-5" dirty="0">
                <a:latin typeface="Calibri"/>
                <a:cs typeface="Calibri"/>
              </a:rPr>
              <a:t>in  the </a:t>
            </a:r>
            <a:r>
              <a:rPr sz="1750" spc="-10" dirty="0">
                <a:latin typeface="Calibri"/>
                <a:cs typeface="Calibri"/>
              </a:rPr>
              <a:t>appropriate </a:t>
            </a:r>
            <a:r>
              <a:rPr sz="1750" spc="-5" dirty="0">
                <a:latin typeface="Calibri"/>
                <a:cs typeface="Calibri"/>
              </a:rPr>
              <a:t>AFR MOE </a:t>
            </a:r>
            <a:r>
              <a:rPr sz="1750" spc="-10" dirty="0">
                <a:latin typeface="Calibri"/>
                <a:cs typeface="Calibri"/>
              </a:rPr>
              <a:t>database </a:t>
            </a:r>
            <a:r>
              <a:rPr sz="1750" spc="-5" dirty="0">
                <a:latin typeface="Calibri"/>
                <a:cs typeface="Calibri"/>
              </a:rPr>
              <a:t>in</a:t>
            </a:r>
            <a:r>
              <a:rPr sz="1750" spc="1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MYSPED.</a:t>
            </a:r>
            <a:endParaRPr sz="1750" dirty="0">
              <a:latin typeface="Calibri"/>
              <a:cs typeface="Calibri"/>
            </a:endParaRPr>
          </a:p>
          <a:p>
            <a:pPr marL="207645" marR="130810" indent="-194945">
              <a:lnSpc>
                <a:spcPct val="71200"/>
              </a:lnSpc>
              <a:spcBef>
                <a:spcPts val="1000"/>
              </a:spcBef>
              <a:buFont typeface="Arial"/>
              <a:buChar char="•"/>
              <a:tabLst>
                <a:tab pos="208279" algn="l"/>
              </a:tabLst>
            </a:pPr>
            <a:r>
              <a:rPr sz="1750" spc="-5" dirty="0">
                <a:latin typeface="Calibri"/>
                <a:cs typeface="Calibri"/>
              </a:rPr>
              <a:t>Reminder: </a:t>
            </a:r>
            <a:r>
              <a:rPr sz="1750" b="1" spc="-5" dirty="0">
                <a:latin typeface="Calibri"/>
                <a:cs typeface="Calibri"/>
              </a:rPr>
              <a:t>Medicaid </a:t>
            </a:r>
            <a:r>
              <a:rPr sz="1750" b="1" spc="-15" dirty="0">
                <a:latin typeface="Calibri"/>
                <a:cs typeface="Calibri"/>
              </a:rPr>
              <a:t>State </a:t>
            </a:r>
            <a:r>
              <a:rPr sz="1750" b="1" spc="-10" dirty="0">
                <a:latin typeface="Calibri"/>
                <a:cs typeface="Calibri"/>
              </a:rPr>
              <a:t>Match </a:t>
            </a:r>
            <a:r>
              <a:rPr sz="1750" spc="-5" dirty="0">
                <a:latin typeface="Calibri"/>
                <a:cs typeface="Calibri"/>
              </a:rPr>
              <a:t>(</a:t>
            </a:r>
            <a:r>
              <a:rPr sz="1750" b="1" spc="-5" dirty="0">
                <a:latin typeface="Calibri"/>
                <a:cs typeface="Calibri"/>
              </a:rPr>
              <a:t>function </a:t>
            </a:r>
            <a:r>
              <a:rPr sz="1750" b="1" dirty="0">
                <a:latin typeface="Calibri"/>
                <a:cs typeface="Calibri"/>
              </a:rPr>
              <a:t>2990</a:t>
            </a:r>
            <a:r>
              <a:rPr sz="1750" dirty="0">
                <a:latin typeface="Calibri"/>
                <a:cs typeface="Calibri"/>
              </a:rPr>
              <a:t>) </a:t>
            </a:r>
            <a:r>
              <a:rPr sz="1750" spc="-5" dirty="0">
                <a:latin typeface="Calibri"/>
                <a:cs typeface="Calibri"/>
              </a:rPr>
              <a:t>is  </a:t>
            </a:r>
            <a:r>
              <a:rPr sz="1750" spc="-10" dirty="0">
                <a:latin typeface="Calibri"/>
                <a:cs typeface="Calibri"/>
              </a:rPr>
              <a:t>budgeted </a:t>
            </a:r>
            <a:r>
              <a:rPr sz="1750" spc="-5" dirty="0">
                <a:latin typeface="Calibri"/>
                <a:cs typeface="Calibri"/>
              </a:rPr>
              <a:t>in </a:t>
            </a:r>
            <a:r>
              <a:rPr sz="1750" spc="-10" dirty="0">
                <a:latin typeface="Calibri"/>
                <a:cs typeface="Calibri"/>
              </a:rPr>
              <a:t>State/Local </a:t>
            </a:r>
            <a:r>
              <a:rPr sz="1750" spc="-5" dirty="0">
                <a:latin typeface="Calibri"/>
                <a:cs typeface="Calibri"/>
              </a:rPr>
              <a:t>in </a:t>
            </a:r>
            <a:r>
              <a:rPr sz="1750" b="1" spc="-5" dirty="0">
                <a:latin typeface="Calibri"/>
                <a:cs typeface="Calibri"/>
              </a:rPr>
              <a:t>object code 6591</a:t>
            </a:r>
            <a:r>
              <a:rPr lang="en-US" sz="1750" b="1" spc="-5" dirty="0">
                <a:latin typeface="Calibri"/>
                <a:cs typeface="Calibri"/>
              </a:rPr>
              <a:t>1</a:t>
            </a:r>
            <a:r>
              <a:rPr sz="1750" b="1" spc="-5" dirty="0">
                <a:latin typeface="Calibri"/>
                <a:cs typeface="Calibri"/>
              </a:rPr>
              <a:t> </a:t>
            </a:r>
            <a:r>
              <a:rPr sz="1750" spc="-15" dirty="0">
                <a:latin typeface="Calibri"/>
                <a:cs typeface="Calibri"/>
              </a:rPr>
              <a:t>for  </a:t>
            </a:r>
            <a:r>
              <a:rPr sz="1750" spc="-5" dirty="0">
                <a:latin typeface="Calibri"/>
                <a:cs typeface="Calibri"/>
              </a:rPr>
              <a:t>Medicaid </a:t>
            </a:r>
            <a:r>
              <a:rPr sz="1750" spc="-10" dirty="0">
                <a:latin typeface="Calibri"/>
                <a:cs typeface="Calibri"/>
              </a:rPr>
              <a:t>expenditures </a:t>
            </a:r>
            <a:r>
              <a:rPr sz="1750" spc="-15" dirty="0">
                <a:latin typeface="Calibri"/>
                <a:cs typeface="Calibri"/>
              </a:rPr>
              <a:t>for </a:t>
            </a:r>
            <a:r>
              <a:rPr sz="1750" spc="-5" dirty="0">
                <a:latin typeface="Calibri"/>
                <a:cs typeface="Calibri"/>
              </a:rPr>
              <a:t>Special </a:t>
            </a:r>
            <a:r>
              <a:rPr sz="1750" spc="-10" dirty="0">
                <a:latin typeface="Calibri"/>
                <a:cs typeface="Calibri"/>
              </a:rPr>
              <a:t>Education  (program </a:t>
            </a:r>
            <a:r>
              <a:rPr sz="1750" spc="-5" dirty="0">
                <a:latin typeface="Calibri"/>
                <a:cs typeface="Calibri"/>
              </a:rPr>
              <a:t>code 200). If Medicaid funds </a:t>
            </a:r>
            <a:r>
              <a:rPr sz="1750" spc="-10" dirty="0">
                <a:latin typeface="Calibri"/>
                <a:cs typeface="Calibri"/>
              </a:rPr>
              <a:t>are </a:t>
            </a:r>
            <a:r>
              <a:rPr sz="1750" spc="-5" dirty="0">
                <a:latin typeface="Calibri"/>
                <a:cs typeface="Calibri"/>
              </a:rPr>
              <a:t>used </a:t>
            </a:r>
            <a:r>
              <a:rPr sz="1750" spc="-15" dirty="0">
                <a:latin typeface="Calibri"/>
                <a:cs typeface="Calibri"/>
              </a:rPr>
              <a:t>for  </a:t>
            </a:r>
            <a:r>
              <a:rPr sz="1750" spc="-5" dirty="0">
                <a:latin typeface="Calibri"/>
                <a:cs typeface="Calibri"/>
              </a:rPr>
              <a:t>non-Special </a:t>
            </a:r>
            <a:r>
              <a:rPr sz="1750" spc="-10" dirty="0">
                <a:latin typeface="Calibri"/>
                <a:cs typeface="Calibri"/>
              </a:rPr>
              <a:t>Education, </a:t>
            </a:r>
            <a:r>
              <a:rPr sz="1750" spc="-5" dirty="0">
                <a:latin typeface="Calibri"/>
                <a:cs typeface="Calibri"/>
              </a:rPr>
              <a:t>the </a:t>
            </a:r>
            <a:r>
              <a:rPr sz="1750" spc="-15" dirty="0">
                <a:latin typeface="Calibri"/>
                <a:cs typeface="Calibri"/>
              </a:rPr>
              <a:t>State Match </a:t>
            </a:r>
            <a:r>
              <a:rPr sz="1750" spc="-5" dirty="0">
                <a:latin typeface="Calibri"/>
                <a:cs typeface="Calibri"/>
              </a:rPr>
              <a:t>should be  </a:t>
            </a:r>
            <a:r>
              <a:rPr sz="1750" spc="-15" dirty="0">
                <a:latin typeface="Calibri"/>
                <a:cs typeface="Calibri"/>
              </a:rPr>
              <a:t>prorated. </a:t>
            </a:r>
            <a:r>
              <a:rPr sz="1750" b="1" u="heavy" spc="-5" dirty="0">
                <a:latin typeface="Calibri"/>
                <a:cs typeface="Calibri"/>
              </a:rPr>
              <a:t>Non-Special </a:t>
            </a:r>
            <a:r>
              <a:rPr sz="1750" b="1" u="heavy" spc="-10" dirty="0">
                <a:latin typeface="Calibri"/>
                <a:cs typeface="Calibri"/>
              </a:rPr>
              <a:t>Education items </a:t>
            </a:r>
            <a:r>
              <a:rPr sz="1750" b="1" u="heavy" spc="-5" dirty="0">
                <a:latin typeface="Calibri"/>
                <a:cs typeface="Calibri"/>
              </a:rPr>
              <a:t>should not  be coded with </a:t>
            </a:r>
            <a:r>
              <a:rPr sz="1750" b="1" u="heavy" spc="-15" dirty="0">
                <a:latin typeface="Calibri"/>
                <a:cs typeface="Calibri"/>
              </a:rPr>
              <a:t>program </a:t>
            </a:r>
            <a:r>
              <a:rPr sz="1750" b="1" u="heavy" spc="-5" dirty="0">
                <a:latin typeface="Calibri"/>
                <a:cs typeface="Calibri"/>
              </a:rPr>
              <a:t>code 200.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0334" y="1878952"/>
            <a:ext cx="2863850" cy="246379"/>
          </a:xfrm>
          <a:prstGeom prst="rect">
            <a:avLst/>
          </a:prstGeom>
          <a:solidFill>
            <a:srgbClr val="5B9BD4"/>
          </a:solidFill>
          <a:ln w="9524">
            <a:solidFill>
              <a:srgbClr val="00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220"/>
              </a:spcBef>
            </a:pPr>
            <a:r>
              <a:rPr sz="1000" spc="-5" dirty="0">
                <a:latin typeface="Calibri"/>
                <a:cs typeface="Calibri"/>
              </a:rPr>
              <a:t>Compares the budget </a:t>
            </a:r>
            <a:r>
              <a:rPr sz="1000" spc="-10" dirty="0">
                <a:latin typeface="Calibri"/>
                <a:cs typeface="Calibri"/>
              </a:rPr>
              <a:t>to </a:t>
            </a:r>
            <a:r>
              <a:rPr sz="1000" spc="-5" dirty="0">
                <a:latin typeface="Calibri"/>
                <a:cs typeface="Calibri"/>
              </a:rPr>
              <a:t>last </a:t>
            </a:r>
            <a:r>
              <a:rPr sz="1000" spc="-10" dirty="0">
                <a:latin typeface="Calibri"/>
                <a:cs typeface="Calibri"/>
              </a:rPr>
              <a:t>year’s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expenditures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81800" y="6131739"/>
            <a:ext cx="3819525" cy="335989"/>
          </a:xfrm>
          <a:prstGeom prst="rect">
            <a:avLst/>
          </a:prstGeom>
          <a:solidFill>
            <a:srgbClr val="5B9BD4"/>
          </a:solidFill>
          <a:ln w="9524">
            <a:solidFill>
              <a:srgbClr val="44546A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0645" marR="144145">
              <a:lnSpc>
                <a:spcPct val="100000"/>
              </a:lnSpc>
              <a:spcBef>
                <a:spcPts val="220"/>
              </a:spcBef>
            </a:pPr>
            <a:r>
              <a:rPr sz="1000" spc="-5" dirty="0">
                <a:latin typeface="Calibri"/>
                <a:cs typeface="Calibri"/>
              </a:rPr>
              <a:t>This screenshot is </a:t>
            </a:r>
            <a:r>
              <a:rPr sz="1000" spc="-10" dirty="0">
                <a:latin typeface="Calibri"/>
                <a:cs typeface="Calibri"/>
              </a:rPr>
              <a:t>from </a:t>
            </a:r>
            <a:r>
              <a:rPr sz="1000" spc="-5" dirty="0">
                <a:latin typeface="Calibri"/>
                <a:cs typeface="Calibri"/>
              </a:rPr>
              <a:t>last year and cannot be updated until budgets  </a:t>
            </a:r>
            <a:r>
              <a:rPr sz="1000" spc="-10" dirty="0">
                <a:latin typeface="Calibri"/>
                <a:cs typeface="Calibri"/>
              </a:rPr>
              <a:t>are created </a:t>
            </a:r>
            <a:r>
              <a:rPr sz="1000" spc="-5" dirty="0">
                <a:latin typeface="Calibri"/>
                <a:cs typeface="Calibri"/>
              </a:rPr>
              <a:t>by districts </a:t>
            </a:r>
            <a:r>
              <a:rPr sz="1000" spc="-10" dirty="0">
                <a:latin typeface="Calibri"/>
                <a:cs typeface="Calibri"/>
              </a:rPr>
              <a:t>for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202</a:t>
            </a:r>
            <a:r>
              <a:rPr lang="en-US" sz="1000" spc="-5" dirty="0">
                <a:latin typeface="Calibri"/>
                <a:cs typeface="Calibri"/>
              </a:rPr>
              <a:t>4-2025</a:t>
            </a:r>
            <a:r>
              <a:rPr sz="1000" spc="-5" dirty="0">
                <a:latin typeface="Calibri"/>
                <a:cs typeface="Calibri"/>
              </a:rPr>
              <a:t>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98665" y="2446133"/>
            <a:ext cx="978535" cy="297067"/>
          </a:xfrm>
          <a:custGeom>
            <a:avLst/>
            <a:gdLst/>
            <a:ahLst/>
            <a:cxnLst/>
            <a:rect l="l" t="t" r="r" b="b"/>
            <a:pathLst>
              <a:path w="978534" h="484505">
                <a:moveTo>
                  <a:pt x="0" y="242249"/>
                </a:moveTo>
                <a:lnTo>
                  <a:pt x="242249" y="0"/>
                </a:lnTo>
                <a:lnTo>
                  <a:pt x="242249" y="121124"/>
                </a:lnTo>
                <a:lnTo>
                  <a:pt x="978299" y="121124"/>
                </a:lnTo>
                <a:lnTo>
                  <a:pt x="978299" y="363374"/>
                </a:lnTo>
                <a:lnTo>
                  <a:pt x="242249" y="363374"/>
                </a:lnTo>
                <a:lnTo>
                  <a:pt x="242249" y="484499"/>
                </a:lnTo>
                <a:lnTo>
                  <a:pt x="0" y="242249"/>
                </a:lnTo>
                <a:close/>
              </a:path>
            </a:pathLst>
          </a:custGeom>
          <a:solidFill>
            <a:schemeClr val="accent3"/>
          </a:solidFill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15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9196" y="804340"/>
            <a:ext cx="635000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20" dirty="0"/>
              <a:t>State/Local </a:t>
            </a:r>
            <a:r>
              <a:rPr sz="4400" spc="-10" dirty="0"/>
              <a:t>COGNOS</a:t>
            </a:r>
            <a:r>
              <a:rPr sz="4400" spc="-35" dirty="0"/>
              <a:t> </a:t>
            </a:r>
            <a:r>
              <a:rPr sz="4400" spc="-20" dirty="0"/>
              <a:t>Report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56583" y="1869388"/>
            <a:ext cx="10102215" cy="2346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381000" indent="-182880">
              <a:lnSpc>
                <a:spcPct val="71800"/>
              </a:lnSpc>
              <a:buFont typeface="Arial"/>
              <a:buChar char="•"/>
              <a:tabLst>
                <a:tab pos="196215" algn="l"/>
              </a:tabLst>
            </a:pPr>
            <a:r>
              <a:rPr sz="2350" dirty="0">
                <a:latin typeface="Calibri"/>
                <a:cs typeface="Calibri"/>
              </a:rPr>
              <a:t>Funds/Accounts </a:t>
            </a:r>
            <a:r>
              <a:rPr sz="2350" spc="10" dirty="0">
                <a:latin typeface="Calibri"/>
                <a:cs typeface="Calibri"/>
              </a:rPr>
              <a:t>included in a COGNOS </a:t>
            </a:r>
            <a:r>
              <a:rPr sz="2350" spc="5" dirty="0">
                <a:latin typeface="Calibri"/>
                <a:cs typeface="Calibri"/>
              </a:rPr>
              <a:t>report </a:t>
            </a:r>
            <a:r>
              <a:rPr sz="2350" dirty="0">
                <a:latin typeface="Calibri"/>
                <a:cs typeface="Calibri"/>
              </a:rPr>
              <a:t>are listed </a:t>
            </a:r>
            <a:r>
              <a:rPr sz="2350" spc="-5" dirty="0">
                <a:latin typeface="Calibri"/>
                <a:cs typeface="Calibri"/>
              </a:rPr>
              <a:t>at </a:t>
            </a:r>
            <a:r>
              <a:rPr sz="2350" spc="10" dirty="0">
                <a:latin typeface="Calibri"/>
                <a:cs typeface="Calibri"/>
              </a:rPr>
              <a:t>the </a:t>
            </a:r>
            <a:r>
              <a:rPr sz="2350" dirty="0">
                <a:latin typeface="Calibri"/>
                <a:cs typeface="Calibri"/>
              </a:rPr>
              <a:t>bottom </a:t>
            </a:r>
            <a:r>
              <a:rPr sz="2350" spc="10" dirty="0">
                <a:latin typeface="Calibri"/>
                <a:cs typeface="Calibri"/>
              </a:rPr>
              <a:t>of each  COGNOS AFR and </a:t>
            </a:r>
            <a:r>
              <a:rPr sz="2350" spc="5" dirty="0">
                <a:latin typeface="Calibri"/>
                <a:cs typeface="Calibri"/>
              </a:rPr>
              <a:t>Budget</a:t>
            </a:r>
            <a:r>
              <a:rPr sz="2350" spc="-5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Report.</a:t>
            </a:r>
            <a:endParaRPr sz="2350" dirty="0">
              <a:latin typeface="Calibri"/>
              <a:cs typeface="Calibri"/>
            </a:endParaRPr>
          </a:p>
          <a:p>
            <a:pPr marL="195580" indent="-182880">
              <a:lnSpc>
                <a:spcPts val="2410"/>
              </a:lnSpc>
              <a:spcBef>
                <a:spcPts val="204"/>
              </a:spcBef>
              <a:buFont typeface="Arial"/>
              <a:buChar char="•"/>
              <a:tabLst>
                <a:tab pos="196215" algn="l"/>
              </a:tabLst>
            </a:pPr>
            <a:r>
              <a:rPr sz="2350" spc="10" dirty="0">
                <a:latin typeface="Calibri"/>
                <a:cs typeface="Calibri"/>
              </a:rPr>
              <a:t>Notice </a:t>
            </a:r>
            <a:r>
              <a:rPr sz="2350" spc="5" dirty="0">
                <a:latin typeface="Calibri"/>
                <a:cs typeface="Calibri"/>
              </a:rPr>
              <a:t>that </a:t>
            </a:r>
            <a:r>
              <a:rPr sz="2350" dirty="0">
                <a:latin typeface="Calibri"/>
                <a:cs typeface="Calibri"/>
              </a:rPr>
              <a:t>State/Local </a:t>
            </a:r>
            <a:r>
              <a:rPr sz="2350" spc="5" dirty="0">
                <a:latin typeface="Calibri"/>
                <a:cs typeface="Calibri"/>
              </a:rPr>
              <a:t>reports </a:t>
            </a:r>
            <a:r>
              <a:rPr sz="2350" spc="10" dirty="0">
                <a:latin typeface="Calibri"/>
                <a:cs typeface="Calibri"/>
              </a:rPr>
              <a:t>include: 2240 </a:t>
            </a:r>
            <a:r>
              <a:rPr sz="2350" spc="5" dirty="0">
                <a:latin typeface="Calibri"/>
                <a:cs typeface="Calibri"/>
              </a:rPr>
              <a:t>(LEA </a:t>
            </a:r>
            <a:r>
              <a:rPr sz="2350" spc="10" dirty="0">
                <a:latin typeface="Calibri"/>
                <a:cs typeface="Calibri"/>
              </a:rPr>
              <a:t>Supervisor), 2244 </a:t>
            </a:r>
            <a:r>
              <a:rPr sz="2350" dirty="0">
                <a:latin typeface="Calibri"/>
                <a:cs typeface="Calibri"/>
              </a:rPr>
              <a:t>(ESY),</a:t>
            </a:r>
            <a:r>
              <a:rPr sz="2350" spc="2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2260</a:t>
            </a:r>
            <a:endParaRPr sz="2350" dirty="0">
              <a:latin typeface="Calibri"/>
              <a:cs typeface="Calibri"/>
            </a:endParaRPr>
          </a:p>
          <a:p>
            <a:pPr marL="195580" marR="5080">
              <a:lnSpc>
                <a:spcPct val="71800"/>
              </a:lnSpc>
              <a:spcBef>
                <a:spcPts val="385"/>
              </a:spcBef>
            </a:pPr>
            <a:r>
              <a:rPr sz="2350" spc="-5" dirty="0">
                <a:latin typeface="Calibri"/>
                <a:cs typeface="Calibri"/>
              </a:rPr>
              <a:t>(State </a:t>
            </a:r>
            <a:r>
              <a:rPr sz="2350" spc="5" dirty="0">
                <a:latin typeface="Calibri"/>
                <a:cs typeface="Calibri"/>
              </a:rPr>
              <a:t>Preschool), </a:t>
            </a:r>
            <a:r>
              <a:rPr sz="2350" spc="10" dirty="0">
                <a:latin typeface="Calibri"/>
                <a:cs typeface="Calibri"/>
              </a:rPr>
              <a:t>2262 </a:t>
            </a:r>
            <a:r>
              <a:rPr sz="2350" spc="-5" dirty="0">
                <a:latin typeface="Calibri"/>
                <a:cs typeface="Calibri"/>
              </a:rPr>
              <a:t>(State </a:t>
            </a:r>
            <a:r>
              <a:rPr sz="2350" spc="5" dirty="0">
                <a:latin typeface="Calibri"/>
                <a:cs typeface="Calibri"/>
              </a:rPr>
              <a:t>EIDT Preschool), </a:t>
            </a:r>
            <a:r>
              <a:rPr sz="2350" spc="10" dirty="0">
                <a:latin typeface="Calibri"/>
                <a:cs typeface="Calibri"/>
              </a:rPr>
              <a:t>2265 (High</a:t>
            </a:r>
            <a:r>
              <a:rPr lang="en-US" sz="2350" spc="10" dirty="0">
                <a:latin typeface="Calibri"/>
                <a:cs typeface="Calibri"/>
              </a:rPr>
              <a:t>-</a:t>
            </a:r>
            <a:r>
              <a:rPr sz="2350" spc="5" dirty="0">
                <a:latin typeface="Calibri"/>
                <a:cs typeface="Calibri"/>
              </a:rPr>
              <a:t>Cost Occurrences) </a:t>
            </a:r>
            <a:r>
              <a:rPr sz="2350" spc="10" dirty="0">
                <a:latin typeface="Calibri"/>
                <a:cs typeface="Calibri"/>
              </a:rPr>
              <a:t>and  </a:t>
            </a:r>
            <a:r>
              <a:rPr sz="2350" dirty="0">
                <a:latin typeface="Calibri"/>
                <a:cs typeface="Calibri"/>
              </a:rPr>
              <a:t>others </a:t>
            </a:r>
            <a:r>
              <a:rPr sz="2350" spc="5" dirty="0">
                <a:latin typeface="Calibri"/>
                <a:cs typeface="Calibri"/>
              </a:rPr>
              <a:t>if </a:t>
            </a:r>
            <a:r>
              <a:rPr sz="2350" spc="10" dirty="0">
                <a:latin typeface="Calibri"/>
                <a:cs typeface="Calibri"/>
              </a:rPr>
              <a:t>a </a:t>
            </a:r>
            <a:r>
              <a:rPr sz="2350" dirty="0">
                <a:latin typeface="Calibri"/>
                <a:cs typeface="Calibri"/>
              </a:rPr>
              <a:t>program </a:t>
            </a:r>
            <a:r>
              <a:rPr sz="2350" spc="5" dirty="0">
                <a:latin typeface="Calibri"/>
                <a:cs typeface="Calibri"/>
              </a:rPr>
              <a:t>code </a:t>
            </a:r>
            <a:r>
              <a:rPr sz="2350" spc="10" dirty="0">
                <a:latin typeface="Calibri"/>
                <a:cs typeface="Calibri"/>
              </a:rPr>
              <a:t>of 200-249 </a:t>
            </a:r>
            <a:r>
              <a:rPr sz="2350" spc="5" dirty="0">
                <a:latin typeface="Calibri"/>
                <a:cs typeface="Calibri"/>
              </a:rPr>
              <a:t>and/or </a:t>
            </a:r>
            <a:r>
              <a:rPr sz="2350" spc="10" dirty="0">
                <a:latin typeface="Calibri"/>
                <a:cs typeface="Calibri"/>
              </a:rPr>
              <a:t>251-260 </a:t>
            </a:r>
            <a:r>
              <a:rPr sz="2350" spc="5" dirty="0">
                <a:latin typeface="Calibri"/>
                <a:cs typeface="Calibri"/>
              </a:rPr>
              <a:t>was </a:t>
            </a:r>
            <a:r>
              <a:rPr sz="2350" spc="10" dirty="0">
                <a:latin typeface="Calibri"/>
                <a:cs typeface="Calibri"/>
              </a:rPr>
              <a:t>used.</a:t>
            </a:r>
            <a:endParaRPr sz="2350" dirty="0">
              <a:latin typeface="Calibri"/>
              <a:cs typeface="Calibri"/>
            </a:endParaRPr>
          </a:p>
          <a:p>
            <a:pPr marL="195580" indent="-182880">
              <a:lnSpc>
                <a:spcPts val="2410"/>
              </a:lnSpc>
              <a:spcBef>
                <a:spcPts val="204"/>
              </a:spcBef>
              <a:buFont typeface="Arial"/>
              <a:buChar char="•"/>
              <a:tabLst>
                <a:tab pos="196215" algn="l"/>
              </a:tabLst>
            </a:pPr>
            <a:r>
              <a:rPr sz="2350" b="1" u="heavy" spc="5" dirty="0">
                <a:latin typeface="Calibri"/>
                <a:cs typeface="Calibri"/>
              </a:rPr>
              <a:t>Reminder</a:t>
            </a:r>
            <a:r>
              <a:rPr sz="2350" spc="5" dirty="0">
                <a:latin typeface="Calibri"/>
                <a:cs typeface="Calibri"/>
              </a:rPr>
              <a:t>: </a:t>
            </a:r>
            <a:r>
              <a:rPr sz="2350" spc="10" dirty="0">
                <a:latin typeface="Calibri"/>
                <a:cs typeface="Calibri"/>
              </a:rPr>
              <a:t>Only </a:t>
            </a:r>
            <a:r>
              <a:rPr sz="2350" dirty="0">
                <a:latin typeface="Calibri"/>
                <a:cs typeface="Calibri"/>
              </a:rPr>
              <a:t>program </a:t>
            </a:r>
            <a:r>
              <a:rPr sz="2350" spc="5" dirty="0">
                <a:latin typeface="Calibri"/>
                <a:cs typeface="Calibri"/>
              </a:rPr>
              <a:t>code </a:t>
            </a:r>
            <a:r>
              <a:rPr sz="2350" spc="10" dirty="0">
                <a:latin typeface="Calibri"/>
                <a:cs typeface="Calibri"/>
              </a:rPr>
              <a:t>255 </a:t>
            </a:r>
            <a:r>
              <a:rPr sz="2350" spc="-10" dirty="0">
                <a:latin typeface="Calibri"/>
                <a:cs typeface="Calibri"/>
              </a:rPr>
              <a:t>for </a:t>
            </a:r>
            <a:r>
              <a:rPr sz="2350" dirty="0">
                <a:latin typeface="Calibri"/>
                <a:cs typeface="Calibri"/>
              </a:rPr>
              <a:t>Residential </a:t>
            </a:r>
            <a:r>
              <a:rPr sz="2350" spc="10" dirty="0">
                <a:latin typeface="Calibri"/>
                <a:cs typeface="Calibri"/>
              </a:rPr>
              <a:t>Disabled </a:t>
            </a:r>
            <a:r>
              <a:rPr sz="2350" spc="5" dirty="0">
                <a:latin typeface="Calibri"/>
                <a:cs typeface="Calibri"/>
              </a:rPr>
              <a:t>can </a:t>
            </a:r>
            <a:r>
              <a:rPr sz="2350" spc="10" dirty="0">
                <a:latin typeface="Calibri"/>
                <a:cs typeface="Calibri"/>
              </a:rPr>
              <a:t>be included</a:t>
            </a:r>
            <a:r>
              <a:rPr sz="2350" spc="10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in</a:t>
            </a:r>
            <a:endParaRPr sz="2350" dirty="0">
              <a:latin typeface="Calibri"/>
              <a:cs typeface="Calibri"/>
            </a:endParaRPr>
          </a:p>
          <a:p>
            <a:pPr marL="195580" marR="253365">
              <a:lnSpc>
                <a:spcPct val="71800"/>
              </a:lnSpc>
              <a:spcBef>
                <a:spcPts val="385"/>
              </a:spcBef>
            </a:pPr>
            <a:r>
              <a:rPr sz="2350" spc="15" dirty="0">
                <a:latin typeface="Calibri"/>
                <a:cs typeface="Calibri"/>
              </a:rPr>
              <a:t>MOE. </a:t>
            </a:r>
            <a:r>
              <a:rPr sz="2350" dirty="0">
                <a:latin typeface="Calibri"/>
                <a:cs typeface="Calibri"/>
              </a:rPr>
              <a:t>Program </a:t>
            </a:r>
            <a:r>
              <a:rPr sz="2350" spc="5" dirty="0">
                <a:latin typeface="Calibri"/>
                <a:cs typeface="Calibri"/>
              </a:rPr>
              <a:t>codes </a:t>
            </a:r>
            <a:r>
              <a:rPr sz="2350" spc="-10" dirty="0">
                <a:latin typeface="Calibri"/>
                <a:cs typeface="Calibri"/>
              </a:rPr>
              <a:t>for </a:t>
            </a:r>
            <a:r>
              <a:rPr sz="2350" spc="10" dirty="0">
                <a:latin typeface="Calibri"/>
                <a:cs typeface="Calibri"/>
              </a:rPr>
              <a:t>SPED should only be used </a:t>
            </a:r>
            <a:r>
              <a:rPr sz="2350" spc="-10" dirty="0">
                <a:latin typeface="Calibri"/>
                <a:cs typeface="Calibri"/>
              </a:rPr>
              <a:t>for </a:t>
            </a:r>
            <a:r>
              <a:rPr sz="2350" spc="5" dirty="0">
                <a:latin typeface="Calibri"/>
                <a:cs typeface="Calibri"/>
              </a:rPr>
              <a:t>expenditures </a:t>
            </a:r>
            <a:r>
              <a:rPr sz="2350" spc="-5" dirty="0">
                <a:latin typeface="Calibri"/>
                <a:cs typeface="Calibri"/>
              </a:rPr>
              <a:t>to </a:t>
            </a:r>
            <a:r>
              <a:rPr sz="2350" spc="10" dirty="0">
                <a:latin typeface="Calibri"/>
                <a:cs typeface="Calibri"/>
              </a:rPr>
              <a:t>support  </a:t>
            </a:r>
            <a:r>
              <a:rPr sz="2350" spc="5" dirty="0">
                <a:latin typeface="Calibri"/>
                <a:cs typeface="Calibri"/>
              </a:rPr>
              <a:t>students </a:t>
            </a:r>
            <a:r>
              <a:rPr sz="2350" spc="10" dirty="0">
                <a:latin typeface="Calibri"/>
                <a:cs typeface="Calibri"/>
              </a:rPr>
              <a:t>with</a:t>
            </a:r>
            <a:r>
              <a:rPr sz="2350" spc="-3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disabilities.</a:t>
            </a:r>
            <a:endParaRPr sz="23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16</a:t>
            </a:fld>
            <a:endParaRPr sz="1200" dirty="0"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6D7FDD-0BF6-283E-537E-D0F9208DE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30" y="4929519"/>
            <a:ext cx="10608131" cy="152421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638800" y="4329368"/>
            <a:ext cx="344215" cy="611037"/>
          </a:xfrm>
          <a:custGeom>
            <a:avLst/>
            <a:gdLst/>
            <a:ahLst/>
            <a:cxnLst/>
            <a:rect l="l" t="t" r="r" b="b"/>
            <a:pathLst>
              <a:path w="484504" h="978535">
                <a:moveTo>
                  <a:pt x="0" y="736049"/>
                </a:moveTo>
                <a:lnTo>
                  <a:pt x="121124" y="736049"/>
                </a:lnTo>
                <a:lnTo>
                  <a:pt x="121124" y="0"/>
                </a:lnTo>
                <a:lnTo>
                  <a:pt x="363374" y="0"/>
                </a:lnTo>
                <a:lnTo>
                  <a:pt x="363374" y="736049"/>
                </a:lnTo>
                <a:lnTo>
                  <a:pt x="484499" y="736049"/>
                </a:lnTo>
                <a:lnTo>
                  <a:pt x="242249" y="978299"/>
                </a:lnTo>
                <a:lnTo>
                  <a:pt x="0" y="736049"/>
                </a:lnTo>
                <a:close/>
              </a:path>
            </a:pathLst>
          </a:custGeom>
          <a:solidFill>
            <a:schemeClr val="accent3"/>
          </a:solidFill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4564" y="880540"/>
            <a:ext cx="763778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20" dirty="0"/>
              <a:t>State/Local </a:t>
            </a:r>
            <a:r>
              <a:rPr sz="4400" spc="-10" dirty="0"/>
              <a:t>Medicaid </a:t>
            </a:r>
            <a:r>
              <a:rPr sz="4400" spc="-35" dirty="0"/>
              <a:t>State</a:t>
            </a:r>
            <a:r>
              <a:rPr sz="4400" spc="-10" dirty="0"/>
              <a:t> </a:t>
            </a:r>
            <a:r>
              <a:rPr sz="4400" spc="-25" dirty="0"/>
              <a:t>Match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17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4547" y="1866163"/>
            <a:ext cx="10289540" cy="297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Medicaid </a:t>
            </a:r>
            <a:r>
              <a:rPr lang="en-US" sz="2800" spc="-10" dirty="0">
                <a:latin typeface="Calibri"/>
                <a:cs typeface="Calibri"/>
              </a:rPr>
              <a:t>revenue received for vision and hearing screening for non-disabled students.</a:t>
            </a:r>
            <a:endParaRPr sz="2800" dirty="0">
              <a:latin typeface="Calibri"/>
              <a:cs typeface="Calibri"/>
            </a:endParaRPr>
          </a:p>
          <a:p>
            <a:pPr marL="187960" marR="1134110" indent="-175260">
              <a:lnSpc>
                <a:spcPts val="3050"/>
              </a:lnSpc>
              <a:spcBef>
                <a:spcPts val="960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10" dirty="0">
                <a:latin typeface="Calibri"/>
                <a:cs typeface="Calibri"/>
              </a:rPr>
              <a:t>Example: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district </a:t>
            </a:r>
            <a:r>
              <a:rPr sz="2800" spc="-15" dirty="0">
                <a:latin typeface="Calibri"/>
                <a:cs typeface="Calibri"/>
              </a:rPr>
              <a:t>nurse </a:t>
            </a:r>
            <a:r>
              <a:rPr sz="2800" spc="-5" dirty="0">
                <a:latin typeface="Calibri"/>
                <a:cs typeface="Calibri"/>
              </a:rPr>
              <a:t>who serves all </a:t>
            </a:r>
            <a:r>
              <a:rPr sz="2800" spc="-10" dirty="0">
                <a:latin typeface="Calibri"/>
                <a:cs typeface="Calibri"/>
              </a:rPr>
              <a:t>children </a:t>
            </a:r>
            <a:r>
              <a:rPr sz="2800" spc="-5" dirty="0">
                <a:latin typeface="Calibri"/>
                <a:cs typeface="Calibri"/>
              </a:rPr>
              <a:t>is paid </a:t>
            </a:r>
            <a:r>
              <a:rPr sz="2800" spc="-15" dirty="0">
                <a:latin typeface="Calibri"/>
                <a:cs typeface="Calibri"/>
              </a:rPr>
              <a:t>from  </a:t>
            </a:r>
            <a:r>
              <a:rPr sz="2800" spc="-5" dirty="0">
                <a:latin typeface="Calibri"/>
                <a:cs typeface="Calibri"/>
              </a:rPr>
              <a:t>Medicaid funds. This </a:t>
            </a:r>
            <a:r>
              <a:rPr sz="2800" spc="-10" dirty="0">
                <a:latin typeface="Calibri"/>
                <a:cs typeface="Calibri"/>
              </a:rPr>
              <a:t>amount cannot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counted </a:t>
            </a:r>
            <a:r>
              <a:rPr sz="2800" spc="-25" dirty="0">
                <a:latin typeface="Calibri"/>
                <a:cs typeface="Calibri"/>
              </a:rPr>
              <a:t>toward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MOE.</a:t>
            </a:r>
            <a:endParaRPr sz="2800" dirty="0">
              <a:latin typeface="Calibri"/>
              <a:cs typeface="Calibri"/>
            </a:endParaRPr>
          </a:p>
          <a:p>
            <a:pPr marL="187960" marR="262890" indent="-175260">
              <a:lnSpc>
                <a:spcPct val="90000"/>
              </a:lnSpc>
              <a:spcBef>
                <a:spcPts val="925"/>
              </a:spcBef>
              <a:buFont typeface="Arial"/>
              <a:buChar char="•"/>
              <a:tabLst>
                <a:tab pos="188595" algn="l"/>
              </a:tabLst>
            </a:pPr>
            <a:r>
              <a:rPr sz="2800" dirty="0">
                <a:latin typeface="Calibri"/>
                <a:cs typeface="Calibri"/>
              </a:rPr>
              <a:t>Salary + </a:t>
            </a:r>
            <a:r>
              <a:rPr sz="2800" spc="-5" dirty="0">
                <a:latin typeface="Calibri"/>
                <a:cs typeface="Calibri"/>
              </a:rPr>
              <a:t>Benefits x 29.9% (MSM </a:t>
            </a:r>
            <a:r>
              <a:rPr sz="2800" spc="-30" dirty="0">
                <a:latin typeface="Calibri"/>
                <a:cs typeface="Calibri"/>
              </a:rPr>
              <a:t>rate) </a:t>
            </a:r>
            <a:r>
              <a:rPr sz="2800" spc="-5" dirty="0">
                <a:latin typeface="Calibri"/>
                <a:cs typeface="Calibri"/>
              </a:rPr>
              <a:t>is used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figure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amount </a:t>
            </a:r>
            <a:r>
              <a:rPr sz="2800" spc="-5" dirty="0">
                <a:latin typeface="Calibri"/>
                <a:cs typeface="Calibri"/>
              </a:rPr>
              <a:t>of  MSM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non-disabled. This </a:t>
            </a:r>
            <a:r>
              <a:rPr sz="2800" spc="-10" dirty="0">
                <a:latin typeface="Calibri"/>
                <a:cs typeface="Calibri"/>
              </a:rPr>
              <a:t>amount would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budgeted  </a:t>
            </a:r>
            <a:r>
              <a:rPr sz="2800" spc="-5" dirty="0">
                <a:latin typeface="Calibri"/>
                <a:cs typeface="Calibri"/>
              </a:rPr>
              <a:t>without using the 200 </a:t>
            </a:r>
            <a:r>
              <a:rPr sz="2800" spc="-20" dirty="0">
                <a:latin typeface="Calibri"/>
                <a:cs typeface="Calibri"/>
              </a:rPr>
              <a:t>program </a:t>
            </a:r>
            <a:r>
              <a:rPr sz="2800" spc="-10" dirty="0">
                <a:latin typeface="Calibri"/>
                <a:cs typeface="Calibri"/>
              </a:rPr>
              <a:t>code </a:t>
            </a:r>
            <a:r>
              <a:rPr sz="2800" spc="-5" dirty="0">
                <a:latin typeface="Calibri"/>
                <a:cs typeface="Calibri"/>
              </a:rPr>
              <a:t>in MSM 2990 function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code.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7182" y="886565"/>
            <a:ext cx="7258684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School </a:t>
            </a:r>
            <a:r>
              <a:rPr sz="4400" spc="-20" dirty="0"/>
              <a:t>Age </a:t>
            </a:r>
            <a:r>
              <a:rPr sz="4400" spc="-5" dirty="0"/>
              <a:t>AFR MOE </a:t>
            </a:r>
            <a:r>
              <a:rPr sz="4400" spc="-25" dirty="0"/>
              <a:t>Data</a:t>
            </a:r>
            <a:r>
              <a:rPr sz="4400" spc="-40" dirty="0"/>
              <a:t> </a:t>
            </a:r>
            <a:r>
              <a:rPr sz="4400" spc="-20" dirty="0"/>
              <a:t>Form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18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825625"/>
            <a:ext cx="5181600" cy="2926699"/>
          </a:xfrm>
          <a:prstGeom prst="rect">
            <a:avLst/>
          </a:prstGeom>
          <a:ln w="19049">
            <a:solidFill>
              <a:srgbClr val="0066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304800" marR="167640" indent="-175895" algn="just">
              <a:lnSpc>
                <a:spcPts val="2700"/>
              </a:lnSpc>
              <a:spcBef>
                <a:spcPts val="215"/>
              </a:spcBef>
              <a:buFont typeface="Arial"/>
              <a:buChar char="•"/>
              <a:tabLst>
                <a:tab pos="304800" algn="l"/>
              </a:tabLst>
            </a:pPr>
            <a:r>
              <a:rPr sz="2800" spc="-15" dirty="0">
                <a:latin typeface="Calibri"/>
                <a:cs typeface="Calibri"/>
              </a:rPr>
              <a:t>Located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20" dirty="0">
                <a:latin typeface="Calibri"/>
                <a:cs typeface="Calibri"/>
              </a:rPr>
              <a:t>MYSPED, </a:t>
            </a:r>
            <a:r>
              <a:rPr sz="2800" spc="-5" dirty="0">
                <a:latin typeface="Calibri"/>
                <a:cs typeface="Calibri"/>
              </a:rPr>
              <a:t>the 202</a:t>
            </a:r>
            <a:r>
              <a:rPr lang="en-US" sz="2800" spc="-5" dirty="0">
                <a:latin typeface="Calibri"/>
                <a:cs typeface="Calibri"/>
              </a:rPr>
              <a:t>3</a:t>
            </a:r>
            <a:r>
              <a:rPr sz="2800" spc="-5" dirty="0">
                <a:latin typeface="Calibri"/>
                <a:cs typeface="Calibri"/>
              </a:rPr>
              <a:t>-2</a:t>
            </a:r>
            <a:r>
              <a:rPr lang="en-US" sz="2800" spc="-5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  School </a:t>
            </a:r>
            <a:r>
              <a:rPr sz="2800" spc="-10" dirty="0">
                <a:latin typeface="Calibri"/>
                <a:cs typeface="Calibri"/>
              </a:rPr>
              <a:t>Age </a:t>
            </a:r>
            <a:r>
              <a:rPr sz="2800" spc="-5" dirty="0">
                <a:latin typeface="Calibri"/>
                <a:cs typeface="Calibri"/>
              </a:rPr>
              <a:t>AFR MOE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15" dirty="0">
                <a:latin typeface="Calibri"/>
                <a:cs typeface="Calibri"/>
              </a:rPr>
              <a:t>Form  </a:t>
            </a:r>
            <a:r>
              <a:rPr sz="2800" spc="-5" dirty="0">
                <a:latin typeface="Calibri"/>
                <a:cs typeface="Calibri"/>
              </a:rPr>
              <a:t>is due </a:t>
            </a:r>
            <a:r>
              <a:rPr sz="2800" spc="-10" dirty="0">
                <a:latin typeface="Calibri"/>
                <a:cs typeface="Calibri"/>
              </a:rPr>
              <a:t>October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</a:t>
            </a:r>
            <a:r>
              <a:rPr lang="en-US" sz="2800" spc="-5" dirty="0">
                <a:latin typeface="Calibri"/>
                <a:cs typeface="Calibri"/>
              </a:rPr>
              <a:t>5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04800" marR="132715" indent="-175895">
              <a:lnSpc>
                <a:spcPct val="80200"/>
              </a:lnSpc>
              <a:spcBef>
                <a:spcPts val="1025"/>
              </a:spcBef>
              <a:buFont typeface="Arial"/>
              <a:buChar char="•"/>
              <a:tabLst>
                <a:tab pos="304800" algn="l"/>
              </a:tabLst>
            </a:pPr>
            <a:r>
              <a:rPr sz="2800" spc="-5" dirty="0">
                <a:latin typeface="Calibri"/>
                <a:cs typeface="Calibri"/>
              </a:rPr>
              <a:t>All 4 </a:t>
            </a:r>
            <a:r>
              <a:rPr sz="2800" spc="-15" dirty="0">
                <a:latin typeface="Calibri"/>
                <a:cs typeface="Calibri"/>
              </a:rPr>
              <a:t>tests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MOE </a:t>
            </a:r>
            <a:r>
              <a:rPr sz="2800" spc="-15" dirty="0">
                <a:latin typeface="Calibri"/>
                <a:cs typeface="Calibri"/>
              </a:rPr>
              <a:t>must </a:t>
            </a:r>
            <a:r>
              <a:rPr sz="2800" spc="-5" dirty="0">
                <a:latin typeface="Calibri"/>
                <a:cs typeface="Calibri"/>
              </a:rPr>
              <a:t>be  </a:t>
            </a:r>
            <a:r>
              <a:rPr sz="2800" spc="-10" dirty="0">
                <a:latin typeface="Calibri"/>
                <a:cs typeface="Calibri"/>
              </a:rPr>
              <a:t>completed, allowable </a:t>
            </a:r>
            <a:r>
              <a:rPr sz="2800" spc="-15" dirty="0">
                <a:latin typeface="Calibri"/>
                <a:cs typeface="Calibri"/>
              </a:rPr>
              <a:t>exceptions  </a:t>
            </a:r>
            <a:r>
              <a:rPr sz="2800" spc="-20" dirty="0">
                <a:latin typeface="Calibri"/>
                <a:cs typeface="Calibri"/>
              </a:rPr>
              <a:t>entered </a:t>
            </a:r>
            <a:r>
              <a:rPr sz="2800" spc="-5" dirty="0">
                <a:latin typeface="Calibri"/>
                <a:cs typeface="Calibri"/>
              </a:rPr>
              <a:t>(if applicable) and  function </a:t>
            </a:r>
            <a:r>
              <a:rPr sz="2800" spc="-10" dirty="0">
                <a:latin typeface="Calibri"/>
                <a:cs typeface="Calibri"/>
              </a:rPr>
              <a:t>codes explained </a:t>
            </a:r>
            <a:r>
              <a:rPr sz="2800" spc="-5" dirty="0">
                <a:latin typeface="Calibri"/>
                <a:cs typeface="Calibri"/>
              </a:rPr>
              <a:t>(if  applicable).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8400" y="1825625"/>
            <a:ext cx="5105400" cy="4562018"/>
          </a:xfrm>
          <a:prstGeom prst="rect">
            <a:avLst/>
          </a:prstGeom>
          <a:ln w="19049">
            <a:solidFill>
              <a:srgbClr val="9900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304800" marR="487045" indent="-175895">
              <a:lnSpc>
                <a:spcPts val="2700"/>
              </a:lnSpc>
              <a:spcBef>
                <a:spcPts val="215"/>
              </a:spcBef>
              <a:buFont typeface="Arial"/>
              <a:buChar char="•"/>
              <a:tabLst>
                <a:tab pos="304800" algn="l"/>
              </a:tabLst>
            </a:pPr>
            <a:r>
              <a:rPr sz="2800" spc="-5" dirty="0">
                <a:latin typeface="Calibri"/>
                <a:cs typeface="Calibri"/>
              </a:rPr>
              <a:t>Also </a:t>
            </a:r>
            <a:r>
              <a:rPr sz="2800" spc="-15" dirty="0">
                <a:latin typeface="Calibri"/>
                <a:cs typeface="Calibri"/>
              </a:rPr>
              <a:t>located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20" dirty="0">
                <a:latin typeface="Calibri"/>
                <a:cs typeface="Calibri"/>
              </a:rPr>
              <a:t>MYSPED, </a:t>
            </a:r>
            <a:r>
              <a:rPr sz="2800" spc="-5" dirty="0">
                <a:latin typeface="Calibri"/>
                <a:cs typeface="Calibri"/>
              </a:rPr>
              <a:t>the  202</a:t>
            </a:r>
            <a:r>
              <a:rPr lang="en-US" sz="2800" spc="-5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-2</a:t>
            </a:r>
            <a:r>
              <a:rPr lang="en-US" sz="2800" spc="-5" dirty="0">
                <a:latin typeface="Calibri"/>
                <a:cs typeface="Calibri"/>
              </a:rPr>
              <a:t>5</a:t>
            </a:r>
            <a:r>
              <a:rPr sz="2800" spc="-5" dirty="0">
                <a:latin typeface="Calibri"/>
                <a:cs typeface="Calibri"/>
              </a:rPr>
              <a:t> School </a:t>
            </a:r>
            <a:r>
              <a:rPr sz="2800" spc="-10" dirty="0">
                <a:latin typeface="Calibri"/>
                <a:cs typeface="Calibri"/>
              </a:rPr>
              <a:t>Age </a:t>
            </a:r>
            <a:r>
              <a:rPr sz="2800" spc="-5" dirty="0">
                <a:latin typeface="Calibri"/>
                <a:cs typeface="Calibri"/>
              </a:rPr>
              <a:t>AFR MOE 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15" dirty="0">
                <a:latin typeface="Calibri"/>
                <a:cs typeface="Calibri"/>
              </a:rPr>
              <a:t>Form </a:t>
            </a:r>
            <a:r>
              <a:rPr sz="2800" spc="-5" dirty="0">
                <a:latin typeface="Calibri"/>
                <a:cs typeface="Calibri"/>
              </a:rPr>
              <a:t>is due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October</a:t>
            </a:r>
            <a:r>
              <a:rPr lang="en-US" sz="2800" spc="-45" dirty="0">
                <a:latin typeface="Calibri"/>
                <a:cs typeface="Calibri"/>
              </a:rPr>
              <a:t> 31</a:t>
            </a:r>
            <a:r>
              <a:rPr sz="2800" spc="-4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04800" marR="311150" indent="-175895">
              <a:lnSpc>
                <a:spcPct val="80100"/>
              </a:lnSpc>
              <a:spcBef>
                <a:spcPts val="1025"/>
              </a:spcBef>
              <a:buFont typeface="Arial"/>
              <a:buChar char="•"/>
              <a:tabLst>
                <a:tab pos="304800" algn="l"/>
              </a:tabLst>
            </a:pPr>
            <a:r>
              <a:rPr sz="2800" spc="-5" dirty="0">
                <a:latin typeface="Calibri"/>
                <a:cs typeface="Calibri"/>
              </a:rPr>
              <a:t>Include </a:t>
            </a:r>
            <a:r>
              <a:rPr sz="2800" spc="-15" dirty="0">
                <a:latin typeface="Calibri"/>
                <a:cs typeface="Calibri"/>
              </a:rPr>
              <a:t>complete contact  information </a:t>
            </a:r>
            <a:r>
              <a:rPr sz="2800" spc="-20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top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0" dirty="0">
                <a:latin typeface="Calibri"/>
                <a:cs typeface="Calibri"/>
              </a:rPr>
              <a:t>explain </a:t>
            </a:r>
            <a:r>
              <a:rPr sz="2800" spc="-5" dirty="0">
                <a:latin typeface="Calibri"/>
                <a:cs typeface="Calibri"/>
              </a:rPr>
              <a:t>function </a:t>
            </a:r>
            <a:r>
              <a:rPr sz="2800" spc="-10" dirty="0">
                <a:latin typeface="Calibri"/>
                <a:cs typeface="Calibri"/>
              </a:rPr>
              <a:t>codes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20" dirty="0">
                <a:latin typeface="Calibri"/>
                <a:cs typeface="Calibri"/>
              </a:rPr>
              <a:t>Box </a:t>
            </a:r>
            <a:r>
              <a:rPr sz="2800" spc="-5" dirty="0">
                <a:latin typeface="Calibri"/>
                <a:cs typeface="Calibri"/>
              </a:rPr>
              <a:t>C  (if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applicable).</a:t>
            </a:r>
            <a:endParaRPr sz="2800" dirty="0">
              <a:latin typeface="Calibri"/>
              <a:cs typeface="Calibri"/>
            </a:endParaRPr>
          </a:p>
          <a:p>
            <a:pPr marL="304800" marR="563880" indent="-175895">
              <a:lnSpc>
                <a:spcPct val="79600"/>
              </a:lnSpc>
              <a:spcBef>
                <a:spcPts val="1019"/>
              </a:spcBef>
              <a:buFont typeface="Arial"/>
              <a:buChar char="•"/>
              <a:tabLst>
                <a:tab pos="304800" algn="l"/>
              </a:tabLst>
            </a:pPr>
            <a:r>
              <a:rPr sz="2800" spc="-15" dirty="0">
                <a:latin typeface="Calibri"/>
                <a:cs typeface="Calibri"/>
              </a:rPr>
              <a:t>Enter </a:t>
            </a:r>
            <a:r>
              <a:rPr sz="2800" spc="-10" dirty="0">
                <a:latin typeface="Calibri"/>
                <a:cs typeface="Calibri"/>
              </a:rPr>
              <a:t>allowable </a:t>
            </a:r>
            <a:r>
              <a:rPr sz="2800" spc="-15" dirty="0">
                <a:latin typeface="Calibri"/>
                <a:cs typeface="Calibri"/>
              </a:rPr>
              <a:t>exceptions </a:t>
            </a:r>
            <a:r>
              <a:rPr sz="2800" spc="-5" dirty="0">
                <a:latin typeface="Calibri"/>
                <a:cs typeface="Calibri"/>
              </a:rPr>
              <a:t>in  A1, A3 or A4 (if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applicable).</a:t>
            </a:r>
            <a:endParaRPr sz="2800" dirty="0">
              <a:latin typeface="Calibri"/>
              <a:cs typeface="Calibri"/>
            </a:endParaRPr>
          </a:p>
          <a:p>
            <a:pPr marL="304800" marR="587375" indent="-175895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304800" algn="l"/>
              </a:tabLst>
            </a:pPr>
            <a:r>
              <a:rPr sz="2800" spc="-5" dirty="0">
                <a:latin typeface="Calibri"/>
                <a:cs typeface="Calibri"/>
              </a:rPr>
              <a:t>A2 (December 1 Child </a:t>
            </a:r>
            <a:r>
              <a:rPr sz="2800" spc="-10" dirty="0">
                <a:latin typeface="Calibri"/>
                <a:cs typeface="Calibri"/>
              </a:rPr>
              <a:t>Count)  </a:t>
            </a:r>
            <a:r>
              <a:rPr sz="2800" spc="-5" dirty="0">
                <a:latin typeface="Calibri"/>
                <a:cs typeface="Calibri"/>
              </a:rPr>
              <a:t>will </a:t>
            </a:r>
            <a:r>
              <a:rPr sz="2800" spc="-10" dirty="0">
                <a:latin typeface="Calibri"/>
                <a:cs typeface="Calibri"/>
              </a:rPr>
              <a:t>automatically </a:t>
            </a:r>
            <a:r>
              <a:rPr sz="2800" spc="-5" dirty="0">
                <a:latin typeface="Calibri"/>
                <a:cs typeface="Calibri"/>
              </a:rPr>
              <a:t>pull and  </a:t>
            </a:r>
            <a:r>
              <a:rPr sz="2800" spc="-15" dirty="0">
                <a:latin typeface="Calibri"/>
                <a:cs typeface="Calibri"/>
              </a:rPr>
              <a:t>calculate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February-March.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8492" y="651872"/>
            <a:ext cx="812990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" dirty="0"/>
              <a:t>MYSPED: </a:t>
            </a:r>
            <a:r>
              <a:rPr sz="4400" spc="-5" dirty="0"/>
              <a:t>School </a:t>
            </a:r>
            <a:r>
              <a:rPr sz="4400" spc="-20" dirty="0"/>
              <a:t>Age </a:t>
            </a:r>
            <a:r>
              <a:rPr sz="4400" spc="-5" dirty="0"/>
              <a:t>AFR MOE</a:t>
            </a:r>
            <a:r>
              <a:rPr sz="4400" spc="-30" dirty="0"/>
              <a:t> </a:t>
            </a:r>
            <a:r>
              <a:rPr sz="4400" spc="-25" dirty="0"/>
              <a:t>Data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1011789" y="1443398"/>
            <a:ext cx="10168419" cy="4084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368284" y="4089282"/>
            <a:ext cx="485140" cy="978535"/>
          </a:xfrm>
          <a:custGeom>
            <a:avLst/>
            <a:gdLst/>
            <a:ahLst/>
            <a:cxnLst/>
            <a:rect l="l" t="t" r="r" b="b"/>
            <a:pathLst>
              <a:path w="485140" h="978535">
                <a:moveTo>
                  <a:pt x="0" y="242315"/>
                </a:moveTo>
                <a:lnTo>
                  <a:pt x="242315" y="0"/>
                </a:lnTo>
                <a:lnTo>
                  <a:pt x="484631" y="242315"/>
                </a:lnTo>
                <a:lnTo>
                  <a:pt x="363473" y="242315"/>
                </a:lnTo>
                <a:lnTo>
                  <a:pt x="363473" y="978407"/>
                </a:lnTo>
                <a:lnTo>
                  <a:pt x="121157" y="978407"/>
                </a:lnTo>
                <a:lnTo>
                  <a:pt x="121157" y="242315"/>
                </a:lnTo>
                <a:lnTo>
                  <a:pt x="0" y="242315"/>
                </a:lnTo>
                <a:close/>
              </a:path>
            </a:pathLst>
          </a:custGeom>
          <a:solidFill>
            <a:schemeClr val="accent3"/>
          </a:solidFill>
          <a:ln w="12699">
            <a:solidFill>
              <a:srgbClr val="AB5B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19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6913" y="651872"/>
            <a:ext cx="397129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75" dirty="0"/>
              <a:t>Table </a:t>
            </a:r>
            <a:r>
              <a:rPr sz="4400" spc="-5" dirty="0"/>
              <a:t>of</a:t>
            </a:r>
            <a:r>
              <a:rPr sz="4400" spc="10" dirty="0"/>
              <a:t> </a:t>
            </a:r>
            <a:r>
              <a:rPr sz="4400" spc="-20" dirty="0"/>
              <a:t>Contents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131705"/>
              </p:ext>
            </p:extLst>
          </p:nvPr>
        </p:nvGraphicFramePr>
        <p:xfrm>
          <a:off x="838200" y="1825625"/>
          <a:ext cx="10515598" cy="3981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4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5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899">
                <a:tc>
                  <a:txBody>
                    <a:bodyPr/>
                    <a:lstStyle/>
                    <a:p>
                      <a:pPr marL="7835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Month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68516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Sub-Topic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617220" marR="182245" indent="-91440">
                        <a:lnSpc>
                          <a:spcPct val="100699"/>
                        </a:lnSpc>
                        <a:spcBef>
                          <a:spcPts val="2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Slide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Page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July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August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spc="-5" dirty="0">
                          <a:latin typeface="Calibri"/>
                          <a:cs typeface="Calibri"/>
                        </a:rPr>
                        <a:t>IDEA Part B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Application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Approved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How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Pull COGNOS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Report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spc="-5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10%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Variance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Rule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spc="-5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State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and Local Maintenance of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Effort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Introduction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spc="-5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US" sz="18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US" sz="1800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Report Forms (Equipment,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Buses, and</a:t>
                      </a:r>
                      <a:r>
                        <a:rPr sz="18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Construction)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spc="-5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US" sz="1800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US" sz="1800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Request Forms (Equipment,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Buses, and</a:t>
                      </a:r>
                      <a:r>
                        <a:rPr sz="18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Construction)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spc="-5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How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Code </a:t>
                      </a:r>
                      <a:r>
                        <a:rPr lang="en-US" sz="1800" spc="-5" dirty="0">
                          <a:latin typeface="Calibri"/>
                          <a:cs typeface="Calibri"/>
                        </a:rPr>
                        <a:t>IDEA Part B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Revenue for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June 202</a:t>
                      </a:r>
                      <a:r>
                        <a:rPr lang="en-US" sz="1800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Expenditures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spc="-5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Prepping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the October 1, </a:t>
                      </a:r>
                      <a:r>
                        <a:rPr lang="en-US" sz="1800" spc="-5" dirty="0">
                          <a:latin typeface="Calibri"/>
                          <a:cs typeface="Calibri"/>
                        </a:rPr>
                        <a:t>2024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Amendment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Deadline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spc="-5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9">
                <a:tc gridSpan="3"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DD4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7471" y="651872"/>
            <a:ext cx="663829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202</a:t>
            </a:r>
            <a:r>
              <a:rPr lang="en-US" sz="4400" spc="-5" dirty="0"/>
              <a:t>3</a:t>
            </a:r>
            <a:r>
              <a:rPr sz="4400" spc="-5" dirty="0"/>
              <a:t>-2</a:t>
            </a:r>
            <a:r>
              <a:rPr lang="en-US" sz="4400" spc="-5" dirty="0"/>
              <a:t>4</a:t>
            </a:r>
            <a:r>
              <a:rPr sz="4400" spc="-5" dirty="0"/>
              <a:t> AFR MOE </a:t>
            </a:r>
            <a:r>
              <a:rPr sz="4400" spc="-25" dirty="0"/>
              <a:t>Data</a:t>
            </a:r>
            <a:r>
              <a:rPr sz="4400" spc="-70" dirty="0"/>
              <a:t> </a:t>
            </a:r>
            <a:r>
              <a:rPr sz="4400" spc="-20" dirty="0"/>
              <a:t>Form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64547" y="1560843"/>
            <a:ext cx="4027170" cy="3272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indent="-175260">
              <a:lnSpc>
                <a:spcPts val="318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10" dirty="0">
                <a:latin typeface="Calibri"/>
                <a:cs typeface="Calibri"/>
              </a:rPr>
              <a:t>October </a:t>
            </a:r>
            <a:r>
              <a:rPr lang="en-US" sz="2800" spc="-5" dirty="0">
                <a:latin typeface="Calibri"/>
                <a:cs typeface="Calibri"/>
              </a:rPr>
              <a:t>16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endParaRPr sz="2800" dirty="0">
              <a:latin typeface="Calibri"/>
              <a:cs typeface="Calibri"/>
            </a:endParaRPr>
          </a:p>
          <a:p>
            <a:pPr marL="187960">
              <a:lnSpc>
                <a:spcPts val="3000"/>
              </a:lnSpc>
            </a:pPr>
            <a:r>
              <a:rPr sz="2800" b="1" spc="-5" dirty="0">
                <a:latin typeface="Calibri"/>
                <a:cs typeface="Calibri"/>
              </a:rPr>
              <a:t>202</a:t>
            </a:r>
            <a:r>
              <a:rPr lang="en-US" sz="2800" b="1" spc="-5" dirty="0">
                <a:latin typeface="Calibri"/>
                <a:cs typeface="Calibri"/>
              </a:rPr>
              <a:t>3</a:t>
            </a:r>
            <a:r>
              <a:rPr sz="2800" b="1" spc="-5" dirty="0">
                <a:latin typeface="Calibri"/>
                <a:cs typeface="Calibri"/>
              </a:rPr>
              <a:t>-</a:t>
            </a:r>
            <a:r>
              <a:rPr lang="en-US" sz="2800" b="1" spc="-5" dirty="0">
                <a:latin typeface="Calibri"/>
                <a:cs typeface="Calibri"/>
              </a:rPr>
              <a:t>24</a:t>
            </a:r>
            <a:r>
              <a:rPr sz="2800" b="1" spc="-5" dirty="0">
                <a:latin typeface="Calibri"/>
                <a:cs typeface="Calibri"/>
              </a:rPr>
              <a:t> AFR MOE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Data</a:t>
            </a:r>
            <a:endParaRPr sz="2800" dirty="0">
              <a:latin typeface="Calibri"/>
              <a:cs typeface="Calibri"/>
            </a:endParaRPr>
          </a:p>
          <a:p>
            <a:pPr marL="187960">
              <a:lnSpc>
                <a:spcPts val="3180"/>
              </a:lnSpc>
            </a:pPr>
            <a:r>
              <a:rPr sz="2800" spc="-15" dirty="0">
                <a:latin typeface="Calibri"/>
                <a:cs typeface="Calibri"/>
              </a:rPr>
              <a:t>Form </a:t>
            </a:r>
            <a:r>
              <a:rPr sz="2800" spc="-5" dirty="0">
                <a:latin typeface="Calibri"/>
                <a:cs typeface="Calibri"/>
              </a:rPr>
              <a:t>will be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locked.</a:t>
            </a:r>
            <a:endParaRPr sz="2800" dirty="0">
              <a:latin typeface="Calibri"/>
              <a:cs typeface="Calibri"/>
            </a:endParaRPr>
          </a:p>
          <a:p>
            <a:pPr marL="187960" marR="5080" indent="-175260">
              <a:lnSpc>
                <a:spcPct val="89700"/>
              </a:lnSpc>
              <a:spcBef>
                <a:spcPts val="985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b="1" spc="-5" dirty="0">
                <a:latin typeface="Calibri"/>
                <a:cs typeface="Calibri"/>
              </a:rPr>
              <a:t>202</a:t>
            </a:r>
            <a:r>
              <a:rPr lang="en-US" sz="2800" b="1" spc="-5" dirty="0">
                <a:latin typeface="Calibri"/>
                <a:cs typeface="Calibri"/>
              </a:rPr>
              <a:t>4</a:t>
            </a:r>
            <a:r>
              <a:rPr sz="2800" b="1" spc="-5" dirty="0">
                <a:latin typeface="Calibri"/>
                <a:cs typeface="Calibri"/>
              </a:rPr>
              <a:t>-2</a:t>
            </a:r>
            <a:r>
              <a:rPr lang="en-US" sz="2800" b="1" spc="-5" dirty="0">
                <a:latin typeface="Calibri"/>
                <a:cs typeface="Calibri"/>
              </a:rPr>
              <a:t>5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(current  year) </a:t>
            </a:r>
            <a:r>
              <a:rPr sz="2800" b="1" spc="-5" dirty="0">
                <a:latin typeface="Calibri"/>
                <a:cs typeface="Calibri"/>
              </a:rPr>
              <a:t>AFR MOE </a:t>
            </a:r>
            <a:r>
              <a:rPr sz="2800" b="1" spc="-20" dirty="0">
                <a:latin typeface="Calibri"/>
                <a:cs typeface="Calibri"/>
              </a:rPr>
              <a:t>Data </a:t>
            </a:r>
            <a:r>
              <a:rPr sz="2800" spc="-15" dirty="0">
                <a:latin typeface="Calibri"/>
                <a:cs typeface="Calibri"/>
              </a:rPr>
              <a:t>Form  </a:t>
            </a:r>
            <a:r>
              <a:rPr sz="2800" spc="-5" dirty="0">
                <a:latin typeface="Calibri"/>
                <a:cs typeface="Calibri"/>
              </a:rPr>
              <a:t>will be </a:t>
            </a:r>
            <a:r>
              <a:rPr sz="2800" spc="-15" dirty="0">
                <a:latin typeface="Calibri"/>
                <a:cs typeface="Calibri"/>
              </a:rPr>
              <a:t>available </a:t>
            </a:r>
            <a:r>
              <a:rPr sz="2800" spc="-5" dirty="0">
                <a:latin typeface="Calibri"/>
                <a:cs typeface="Calibri"/>
              </a:rPr>
              <a:t>on  </a:t>
            </a:r>
            <a:r>
              <a:rPr sz="2800" spc="-10" dirty="0">
                <a:latin typeface="Calibri"/>
                <a:cs typeface="Calibri"/>
              </a:rPr>
              <a:t>October </a:t>
            </a:r>
            <a:r>
              <a:rPr lang="en-US" sz="2800" spc="-5" dirty="0">
                <a:latin typeface="Calibri"/>
                <a:cs typeface="Calibri"/>
              </a:rPr>
              <a:t>16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enter  </a:t>
            </a:r>
            <a:r>
              <a:rPr sz="2800" spc="-10" dirty="0">
                <a:latin typeface="Calibri"/>
                <a:cs typeface="Calibri"/>
              </a:rPr>
              <a:t>allowable </a:t>
            </a:r>
            <a:r>
              <a:rPr sz="2800" spc="-15" dirty="0">
                <a:latin typeface="Calibri"/>
                <a:cs typeface="Calibri"/>
              </a:rPr>
              <a:t>exceptions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9825" y="4792993"/>
            <a:ext cx="3581400" cy="154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000"/>
              </a:lnSpc>
            </a:pPr>
            <a:r>
              <a:rPr sz="2800" spc="-10" dirty="0">
                <a:latin typeface="Calibri"/>
                <a:cs typeface="Calibri"/>
              </a:rPr>
              <a:t>explain codes. </a:t>
            </a:r>
            <a:r>
              <a:rPr sz="2800" spc="-5" dirty="0">
                <a:latin typeface="Calibri"/>
                <a:cs typeface="Calibri"/>
              </a:rPr>
              <a:t>Only  </a:t>
            </a:r>
            <a:r>
              <a:rPr sz="2800" spc="-15" dirty="0">
                <a:latin typeface="Calibri"/>
                <a:cs typeface="Calibri"/>
              </a:rPr>
              <a:t>information </a:t>
            </a:r>
            <a:r>
              <a:rPr sz="2800" spc="-5" dirty="0">
                <a:latin typeface="Calibri"/>
                <a:cs typeface="Calibri"/>
              </a:rPr>
              <a:t>dealing with  </a:t>
            </a:r>
            <a:r>
              <a:rPr sz="2800" spc="-15" dirty="0">
                <a:latin typeface="Calibri"/>
                <a:cs typeface="Calibri"/>
              </a:rPr>
              <a:t>exceptions </a:t>
            </a:r>
            <a:r>
              <a:rPr sz="2800" spc="-5" dirty="0">
                <a:latin typeface="Calibri"/>
                <a:cs typeface="Calibri"/>
              </a:rPr>
              <a:t>will be visible  </a:t>
            </a:r>
            <a:r>
              <a:rPr sz="2800" spc="-20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time.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68428" y="5122174"/>
            <a:ext cx="3684904" cy="216726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3175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50"/>
              </a:spcBef>
            </a:pPr>
            <a:r>
              <a:rPr sz="1200" spc="-5" dirty="0">
                <a:latin typeface="Calibri"/>
                <a:cs typeface="Calibri"/>
              </a:rPr>
              <a:t>MYSPED will be updated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the 202</a:t>
            </a:r>
            <a:r>
              <a:rPr lang="en-US" sz="1200" spc="-5" dirty="0">
                <a:latin typeface="Calibri"/>
                <a:cs typeface="Calibri"/>
              </a:rPr>
              <a:t>4</a:t>
            </a:r>
            <a:r>
              <a:rPr sz="1200" spc="-5" dirty="0">
                <a:latin typeface="Calibri"/>
                <a:cs typeface="Calibri"/>
              </a:rPr>
              <a:t>-2</a:t>
            </a:r>
            <a:r>
              <a:rPr lang="en-US" sz="1200" spc="-5" dirty="0">
                <a:latin typeface="Calibri"/>
                <a:cs typeface="Calibri"/>
              </a:rPr>
              <a:t>5</a:t>
            </a:r>
            <a:r>
              <a:rPr sz="1200" spc="-5" dirty="0">
                <a:latin typeface="Calibri"/>
                <a:cs typeface="Calibri"/>
              </a:rPr>
              <a:t> year in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August.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20</a:t>
            </a:fld>
            <a:endParaRPr sz="1200" dirty="0">
              <a:latin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42D2EC-6C5F-644D-B095-A492AC97D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63" y="2514600"/>
            <a:ext cx="5944033" cy="219711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9506" y="651872"/>
            <a:ext cx="508825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202</a:t>
            </a:r>
            <a:r>
              <a:rPr lang="en-US" sz="4400" spc="-5" dirty="0"/>
              <a:t>4</a:t>
            </a:r>
            <a:r>
              <a:rPr sz="4400" spc="-5" dirty="0"/>
              <a:t>-2</a:t>
            </a:r>
            <a:r>
              <a:rPr lang="en-US" sz="4400" spc="-5" dirty="0"/>
              <a:t>5</a:t>
            </a:r>
            <a:r>
              <a:rPr sz="4400" spc="-5" dirty="0"/>
              <a:t> </a:t>
            </a:r>
            <a:r>
              <a:rPr sz="4400" spc="-20" dirty="0"/>
              <a:t>Report</a:t>
            </a:r>
            <a:r>
              <a:rPr sz="4400" spc="-65" dirty="0"/>
              <a:t> </a:t>
            </a:r>
            <a:r>
              <a:rPr sz="4400" spc="-15" dirty="0"/>
              <a:t>Forms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11225" y="1553463"/>
            <a:ext cx="5205095" cy="3462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000"/>
              </a:lnSpc>
              <a:tabLst>
                <a:tab pos="3273425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b="1" spc="-5" dirty="0">
                <a:latin typeface="Calibri"/>
                <a:cs typeface="Calibri"/>
              </a:rPr>
              <a:t>202</a:t>
            </a:r>
            <a:r>
              <a:rPr lang="en-US" sz="2800" b="1" spc="-5" dirty="0">
                <a:latin typeface="Calibri"/>
                <a:cs typeface="Calibri"/>
              </a:rPr>
              <a:t>4</a:t>
            </a:r>
            <a:r>
              <a:rPr sz="2800" b="1" spc="-5" dirty="0">
                <a:latin typeface="Calibri"/>
                <a:cs typeface="Calibri"/>
              </a:rPr>
              <a:t>-2</a:t>
            </a:r>
            <a:r>
              <a:rPr lang="en-US" sz="2800" b="1" spc="-5" dirty="0">
                <a:latin typeface="Calibri"/>
                <a:cs typeface="Calibri"/>
              </a:rPr>
              <a:t>5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Report Forms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on  the </a:t>
            </a:r>
            <a:r>
              <a:rPr sz="2800" spc="-10" dirty="0">
                <a:latin typeface="Calibri"/>
                <a:cs typeface="Calibri"/>
              </a:rPr>
              <a:t>web </a:t>
            </a:r>
            <a:r>
              <a:rPr sz="2800" spc="-5" dirty="0">
                <a:latin typeface="Calibri"/>
                <a:cs typeface="Calibri"/>
              </a:rPr>
              <a:t>under Finance </a:t>
            </a:r>
            <a:r>
              <a:rPr sz="2800" spc="-10" dirty="0">
                <a:latin typeface="Calibri"/>
                <a:cs typeface="Calibri"/>
              </a:rPr>
              <a:t>Forms:  </a:t>
            </a:r>
            <a:r>
              <a:rPr sz="2800" u="heavy" spc="-1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https://dese.ade.arkansas.gov/Offic </a:t>
            </a:r>
            <a:r>
              <a:rPr sz="2800" u="heavy" spc="-10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28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es</a:t>
            </a:r>
            <a:r>
              <a:rPr sz="2800" u="heavy" spc="-6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/</a:t>
            </a:r>
            <a:r>
              <a:rPr sz="28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special-edu</a:t>
            </a:r>
            <a:r>
              <a:rPr sz="2800" u="heavy" spc="-3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ca</a:t>
            </a:r>
            <a:r>
              <a:rPr sz="28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tion/funding-and</a:t>
            </a:r>
            <a:r>
              <a:rPr sz="2800" u="heavy" spc="-3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-</a:t>
            </a:r>
            <a:r>
              <a:rPr sz="28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fi </a:t>
            </a:r>
            <a:r>
              <a:rPr sz="2800" spc="-5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28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nance/finance-forms</a:t>
            </a:r>
            <a:r>
              <a:rPr sz="2800" spc="-5" dirty="0">
                <a:latin typeface="Calibri"/>
                <a:cs typeface="Calibri"/>
              </a:rPr>
              <a:t>.	</a:t>
            </a:r>
            <a:endParaRPr lang="en-US" sz="2800" spc="-5" dirty="0">
              <a:latin typeface="Calibri"/>
              <a:cs typeface="Calibri"/>
            </a:endParaRPr>
          </a:p>
          <a:p>
            <a:pPr marL="12700" marR="5080">
              <a:lnSpc>
                <a:spcPts val="3000"/>
              </a:lnSpc>
              <a:tabLst>
                <a:tab pos="3273425" algn="l"/>
              </a:tabLst>
            </a:pPr>
            <a:endParaRPr lang="en-US" sz="2800" spc="-5" dirty="0">
              <a:latin typeface="Calibri"/>
              <a:cs typeface="Calibri"/>
            </a:endParaRPr>
          </a:p>
          <a:p>
            <a:pPr marL="12700" marR="5080">
              <a:lnSpc>
                <a:spcPts val="3000"/>
              </a:lnSpc>
              <a:tabLst>
                <a:tab pos="3273425" algn="l"/>
              </a:tabLst>
            </a:pPr>
            <a:r>
              <a:rPr sz="2800" spc="-15" dirty="0">
                <a:latin typeface="Calibri"/>
                <a:cs typeface="Calibri"/>
              </a:rPr>
              <a:t>Report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forms </a:t>
            </a:r>
            <a:r>
              <a:rPr sz="2800" spc="-5" dirty="0">
                <a:latin typeface="Calibri"/>
                <a:cs typeface="Calibri"/>
              </a:rPr>
              <a:t> should be emailed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SPED Finance  </a:t>
            </a:r>
            <a:r>
              <a:rPr sz="2800" spc="-25" dirty="0">
                <a:latin typeface="Calibri"/>
                <a:cs typeface="Calibri"/>
              </a:rPr>
              <a:t>before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October </a:t>
            </a:r>
            <a:r>
              <a:rPr sz="2800" spc="-5" dirty="0">
                <a:latin typeface="Calibri"/>
                <a:cs typeface="Calibri"/>
              </a:rPr>
              <a:t>1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deadline.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21</a:t>
            </a:fld>
            <a:endParaRPr sz="120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2DA365-8B94-02CE-7C44-62320B9F4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876" y="1341482"/>
            <a:ext cx="4181185" cy="475005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7179" y="651872"/>
            <a:ext cx="809180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5" dirty="0"/>
              <a:t>Equipment, </a:t>
            </a:r>
            <a:r>
              <a:rPr sz="4400" spc="-5" dirty="0"/>
              <a:t>Buses and </a:t>
            </a:r>
            <a:r>
              <a:rPr sz="4400" spc="-10" dirty="0"/>
              <a:t>Construction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22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6915" y="1851533"/>
            <a:ext cx="10671810" cy="483831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5580" marR="68580" indent="-182880">
              <a:lnSpc>
                <a:spcPts val="2850"/>
              </a:lnSpc>
              <a:spcBef>
                <a:spcPts val="120"/>
              </a:spcBef>
              <a:buFont typeface="Arial"/>
              <a:buChar char="•"/>
              <a:tabLst>
                <a:tab pos="196215" algn="l"/>
              </a:tabLst>
            </a:pPr>
            <a:r>
              <a:rPr sz="2400" spc="-20" dirty="0">
                <a:latin typeface="Calibri"/>
                <a:cs typeface="Calibri"/>
              </a:rPr>
              <a:t>Before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Request form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equipment, </a:t>
            </a:r>
            <a:r>
              <a:rPr sz="2400" spc="-10" dirty="0">
                <a:latin typeface="Calibri"/>
                <a:cs typeface="Calibri"/>
              </a:rPr>
              <a:t>construction </a:t>
            </a:r>
            <a:r>
              <a:rPr sz="2400" spc="-5" dirty="0">
                <a:latin typeface="Calibri"/>
                <a:cs typeface="Calibri"/>
              </a:rPr>
              <a:t>or purchasing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bus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be  </a:t>
            </a:r>
            <a:r>
              <a:rPr sz="2400" spc="-15" dirty="0">
                <a:latin typeface="Calibri"/>
                <a:cs typeface="Calibri"/>
              </a:rPr>
              <a:t>approved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SPED Finance,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amount </a:t>
            </a:r>
            <a:r>
              <a:rPr sz="2400" b="1" spc="-5" dirty="0">
                <a:latin typeface="Calibri"/>
                <a:cs typeface="Calibri"/>
              </a:rPr>
              <a:t>on the </a:t>
            </a:r>
            <a:r>
              <a:rPr sz="2400" b="1" spc="-15" dirty="0">
                <a:latin typeface="Calibri"/>
                <a:cs typeface="Calibri"/>
              </a:rPr>
              <a:t>Request form </a:t>
            </a:r>
            <a:r>
              <a:rPr sz="2400" b="1" spc="-10" dirty="0">
                <a:latin typeface="Calibri"/>
                <a:cs typeface="Calibri"/>
              </a:rPr>
              <a:t>must </a:t>
            </a:r>
            <a:r>
              <a:rPr sz="2400" b="1" spc="-5" dirty="0">
                <a:latin typeface="Calibri"/>
                <a:cs typeface="Calibri"/>
              </a:rPr>
              <a:t>be in the </a:t>
            </a:r>
            <a:r>
              <a:rPr sz="2400" b="1" spc="-10" dirty="0">
                <a:latin typeface="Calibri"/>
                <a:cs typeface="Calibri"/>
              </a:rPr>
              <a:t>budget  </a:t>
            </a:r>
            <a:r>
              <a:rPr sz="2400" spc="-5" dirty="0">
                <a:latin typeface="Calibri"/>
                <a:cs typeface="Calibri"/>
              </a:rPr>
              <a:t>of the </a:t>
            </a:r>
            <a:r>
              <a:rPr sz="2400" spc="-10" dirty="0">
                <a:latin typeface="Calibri"/>
                <a:cs typeface="Calibri"/>
              </a:rPr>
              <a:t>account </a:t>
            </a:r>
            <a:r>
              <a:rPr sz="2400" spc="-15" dirty="0">
                <a:latin typeface="Calibri"/>
                <a:cs typeface="Calibri"/>
              </a:rPr>
              <a:t>listed </a:t>
            </a:r>
            <a:r>
              <a:rPr sz="2400" spc="-5" dirty="0">
                <a:latin typeface="Calibri"/>
                <a:cs typeface="Calibri"/>
              </a:rPr>
              <a:t>on the </a:t>
            </a:r>
            <a:r>
              <a:rPr sz="2400" spc="-15" dirty="0">
                <a:latin typeface="Calibri"/>
                <a:cs typeface="Calibri"/>
              </a:rPr>
              <a:t>Request form. </a:t>
            </a:r>
            <a:r>
              <a:rPr sz="2400" spc="-5" dirty="0">
                <a:latin typeface="Calibri"/>
                <a:cs typeface="Calibri"/>
              </a:rPr>
              <a:t>Please be </a:t>
            </a:r>
            <a:r>
              <a:rPr sz="2400" spc="-10" dirty="0">
                <a:latin typeface="Calibri"/>
                <a:cs typeface="Calibri"/>
              </a:rPr>
              <a:t>sure that </a:t>
            </a:r>
            <a:r>
              <a:rPr sz="2400" spc="-5" dirty="0">
                <a:latin typeface="Calibri"/>
                <a:cs typeface="Calibri"/>
              </a:rPr>
              <a:t>the fund and function  </a:t>
            </a:r>
            <a:r>
              <a:rPr sz="2400" spc="-10" dirty="0">
                <a:latin typeface="Calibri"/>
                <a:cs typeface="Calibri"/>
              </a:rPr>
              <a:t>code </a:t>
            </a:r>
            <a:r>
              <a:rPr sz="2400" spc="-5" dirty="0">
                <a:latin typeface="Calibri"/>
                <a:cs typeface="Calibri"/>
              </a:rPr>
              <a:t>in the </a:t>
            </a:r>
            <a:r>
              <a:rPr sz="2400" spc="-10" dirty="0">
                <a:latin typeface="Calibri"/>
                <a:cs typeface="Calibri"/>
              </a:rPr>
              <a:t>budget </a:t>
            </a:r>
            <a:r>
              <a:rPr sz="2400" spc="-15" dirty="0">
                <a:latin typeface="Calibri"/>
                <a:cs typeface="Calibri"/>
              </a:rPr>
              <a:t>match </a:t>
            </a:r>
            <a:r>
              <a:rPr sz="2400" spc="-5" dirty="0">
                <a:latin typeface="Calibri"/>
                <a:cs typeface="Calibri"/>
              </a:rPr>
              <a:t>the fund and function </a:t>
            </a:r>
            <a:r>
              <a:rPr sz="2400" spc="-10" dirty="0">
                <a:latin typeface="Calibri"/>
                <a:cs typeface="Calibri"/>
              </a:rPr>
              <a:t>code </a:t>
            </a:r>
            <a:r>
              <a:rPr sz="2400" spc="-5" dirty="0">
                <a:latin typeface="Calibri"/>
                <a:cs typeface="Calibri"/>
              </a:rPr>
              <a:t>on the </a:t>
            </a:r>
            <a:r>
              <a:rPr sz="2400" spc="-15" dirty="0">
                <a:latin typeface="Calibri"/>
                <a:cs typeface="Calibri"/>
              </a:rPr>
              <a:t>Request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form.</a:t>
            </a:r>
            <a:endParaRPr sz="2400" dirty="0">
              <a:latin typeface="Calibri"/>
              <a:cs typeface="Calibri"/>
            </a:endParaRPr>
          </a:p>
          <a:p>
            <a:pPr marL="195580" marR="107950" indent="-182880">
              <a:lnSpc>
                <a:spcPts val="2850"/>
              </a:lnSpc>
              <a:buFont typeface="Arial"/>
              <a:buChar char="•"/>
              <a:tabLst>
                <a:tab pos="196215" algn="l"/>
              </a:tabLst>
            </a:pPr>
            <a:r>
              <a:rPr sz="2400" b="1" u="heavy" spc="-5" dirty="0">
                <a:latin typeface="Calibri"/>
                <a:cs typeface="Calibri"/>
              </a:rPr>
              <a:t>Prior </a:t>
            </a:r>
            <a:r>
              <a:rPr sz="2400" b="1" u="heavy" spc="-10" dirty="0">
                <a:latin typeface="Calibri"/>
                <a:cs typeface="Calibri"/>
              </a:rPr>
              <a:t>approval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5" dirty="0">
                <a:latin typeface="Calibri"/>
                <a:cs typeface="Calibri"/>
              </a:rPr>
              <a:t>SPED Finance is </a:t>
            </a:r>
            <a:r>
              <a:rPr sz="2400" spc="-10" dirty="0">
                <a:latin typeface="Calibri"/>
                <a:cs typeface="Calibri"/>
              </a:rPr>
              <a:t>required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purchases of equipment $</a:t>
            </a:r>
            <a:r>
              <a:rPr lang="en-US" sz="2400" spc="-5" dirty="0">
                <a:latin typeface="Calibri"/>
                <a:cs typeface="Calibri"/>
              </a:rPr>
              <a:t>5</a:t>
            </a:r>
            <a:r>
              <a:rPr sz="2400" spc="-5" dirty="0">
                <a:latin typeface="Calibri"/>
                <a:cs typeface="Calibri"/>
              </a:rPr>
              <a:t>,000.00  or </a:t>
            </a:r>
            <a:r>
              <a:rPr sz="2400" spc="-10" dirty="0">
                <a:latin typeface="Calibri"/>
                <a:cs typeface="Calibri"/>
              </a:rPr>
              <a:t>more. Procedures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managing and labeling equipment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addressed on pages  15-17 of the </a:t>
            </a:r>
            <a:r>
              <a:rPr sz="2400" b="1" spc="-5" dirty="0">
                <a:latin typeface="Calibri"/>
                <a:cs typeface="Calibri"/>
              </a:rPr>
              <a:t>Fiscal </a:t>
            </a:r>
            <a:r>
              <a:rPr sz="2400" b="1" spc="-10" dirty="0">
                <a:latin typeface="Calibri"/>
                <a:cs typeface="Calibri"/>
              </a:rPr>
              <a:t>Accountability Procedures</a:t>
            </a:r>
            <a:r>
              <a:rPr sz="2400" b="1" spc="6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Manual.</a:t>
            </a:r>
            <a:endParaRPr sz="2400" dirty="0">
              <a:latin typeface="Calibri"/>
              <a:cs typeface="Calibri"/>
            </a:endParaRPr>
          </a:p>
          <a:p>
            <a:pPr marL="195580" marR="5080" indent="-182880">
              <a:lnSpc>
                <a:spcPts val="2850"/>
              </a:lnSpc>
              <a:buFont typeface="Arial"/>
              <a:buChar char="•"/>
              <a:tabLst>
                <a:tab pos="196215" algn="l"/>
              </a:tabLst>
            </a:pPr>
            <a:r>
              <a:rPr sz="2400" b="1" u="heavy" spc="-5" dirty="0">
                <a:latin typeface="Calibri"/>
                <a:cs typeface="Calibri"/>
              </a:rPr>
              <a:t>Prior </a:t>
            </a:r>
            <a:r>
              <a:rPr sz="2400" b="1" u="heavy" spc="-10" dirty="0">
                <a:latin typeface="Calibri"/>
                <a:cs typeface="Calibri"/>
              </a:rPr>
              <a:t>approval </a:t>
            </a:r>
            <a:r>
              <a:rPr sz="2400" spc="-5" dirty="0">
                <a:latin typeface="Calibri"/>
                <a:cs typeface="Calibri"/>
              </a:rPr>
              <a:t>is also </a:t>
            </a:r>
            <a:r>
              <a:rPr sz="2400" spc="-10" dirty="0">
                <a:latin typeface="Calibri"/>
                <a:cs typeface="Calibri"/>
              </a:rPr>
              <a:t>required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purchase </a:t>
            </a:r>
            <a:r>
              <a:rPr sz="2400" b="1" spc="-5" dirty="0">
                <a:latin typeface="Calibri"/>
                <a:cs typeface="Calibri"/>
              </a:rPr>
              <a:t>of a bus </a:t>
            </a:r>
            <a:r>
              <a:rPr sz="2400" spc="-5" dirty="0">
                <a:latin typeface="Calibri"/>
                <a:cs typeface="Calibri"/>
              </a:rPr>
              <a:t>using the </a:t>
            </a:r>
            <a:r>
              <a:rPr sz="2400" spc="-15" dirty="0">
                <a:latin typeface="Calibri"/>
                <a:cs typeface="Calibri"/>
              </a:rPr>
              <a:t>program </a:t>
            </a:r>
            <a:r>
              <a:rPr sz="2400" spc="-10" dirty="0">
                <a:latin typeface="Calibri"/>
                <a:cs typeface="Calibri"/>
              </a:rPr>
              <a:t>code </a:t>
            </a:r>
            <a:r>
              <a:rPr sz="2400" spc="-5" dirty="0">
                <a:latin typeface="Calibri"/>
                <a:cs typeface="Calibri"/>
              </a:rPr>
              <a:t>200  or </a:t>
            </a:r>
            <a:r>
              <a:rPr sz="2400" b="1" spc="-10" dirty="0">
                <a:latin typeface="Calibri"/>
                <a:cs typeface="Calibri"/>
              </a:rPr>
              <a:t>Construction/Renovation </a:t>
            </a:r>
            <a:r>
              <a:rPr sz="2400" spc="-10" dirty="0">
                <a:latin typeface="Calibri"/>
                <a:cs typeface="Calibri"/>
              </a:rPr>
              <a:t>projects </a:t>
            </a:r>
            <a:r>
              <a:rPr sz="2400" spc="-5" dirty="0">
                <a:latin typeface="Calibri"/>
                <a:cs typeface="Calibri"/>
              </a:rPr>
              <a:t>using the </a:t>
            </a:r>
            <a:r>
              <a:rPr sz="2400" spc="-15" dirty="0">
                <a:latin typeface="Calibri"/>
                <a:cs typeface="Calibri"/>
              </a:rPr>
              <a:t>program </a:t>
            </a:r>
            <a:r>
              <a:rPr sz="2400" spc="-10" dirty="0">
                <a:latin typeface="Calibri"/>
                <a:cs typeface="Calibri"/>
              </a:rPr>
              <a:t>code </a:t>
            </a:r>
            <a:r>
              <a:rPr sz="2400" spc="-5" dirty="0">
                <a:latin typeface="Calibri"/>
                <a:cs typeface="Calibri"/>
              </a:rPr>
              <a:t>200. Bus </a:t>
            </a:r>
            <a:r>
              <a:rPr sz="2400" spc="-10" dirty="0">
                <a:latin typeface="Calibri"/>
                <a:cs typeface="Calibri"/>
              </a:rPr>
              <a:t>Purchase  </a:t>
            </a:r>
            <a:r>
              <a:rPr sz="2400" spc="-15" dirty="0">
                <a:latin typeface="Calibri"/>
                <a:cs typeface="Calibri"/>
              </a:rPr>
              <a:t>Request forms are </a:t>
            </a:r>
            <a:r>
              <a:rPr sz="2400" spc="-10" dirty="0">
                <a:latin typeface="Calibri"/>
                <a:cs typeface="Calibri"/>
              </a:rPr>
              <a:t>sent by </a:t>
            </a:r>
            <a:r>
              <a:rPr sz="2400" spc="-5" dirty="0">
                <a:latin typeface="Calibri"/>
                <a:cs typeface="Calibri"/>
              </a:rPr>
              <a:t>SPED Finance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Transportation </a:t>
            </a:r>
            <a:r>
              <a:rPr sz="2400" spc="-5" dirty="0">
                <a:latin typeface="Calibri"/>
                <a:cs typeface="Calibri"/>
              </a:rPr>
              <a:t>Unit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additional  </a:t>
            </a:r>
            <a:r>
              <a:rPr sz="2400" spc="-15" dirty="0">
                <a:latin typeface="Calibri"/>
                <a:cs typeface="Calibri"/>
              </a:rPr>
              <a:t>approval. </a:t>
            </a:r>
            <a:r>
              <a:rPr sz="2400" spc="-5" dirty="0">
                <a:latin typeface="Calibri"/>
                <a:cs typeface="Calibri"/>
              </a:rPr>
              <a:t>Construction </a:t>
            </a:r>
            <a:r>
              <a:rPr sz="2400" spc="-10" dirty="0">
                <a:latin typeface="Calibri"/>
                <a:cs typeface="Calibri"/>
              </a:rPr>
              <a:t>projects, </a:t>
            </a:r>
            <a:r>
              <a:rPr sz="2400" spc="-5" dirty="0">
                <a:latin typeface="Calibri"/>
                <a:cs typeface="Calibri"/>
              </a:rPr>
              <a:t>if $</a:t>
            </a:r>
            <a:r>
              <a:rPr lang="en-US" sz="2400" spc="-5" dirty="0">
                <a:latin typeface="Calibri"/>
                <a:cs typeface="Calibri"/>
              </a:rPr>
              <a:t>35</a:t>
            </a:r>
            <a:r>
              <a:rPr sz="2400" spc="-5" dirty="0">
                <a:latin typeface="Calibri"/>
                <a:cs typeface="Calibri"/>
              </a:rPr>
              <a:t>,000.00 or </a:t>
            </a:r>
            <a:r>
              <a:rPr sz="2400" spc="-50" dirty="0">
                <a:latin typeface="Calibri"/>
                <a:cs typeface="Calibri"/>
              </a:rPr>
              <a:t>over,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also </a:t>
            </a:r>
            <a:r>
              <a:rPr sz="2400" spc="-10" dirty="0">
                <a:latin typeface="Calibri"/>
                <a:cs typeface="Calibri"/>
              </a:rPr>
              <a:t>sent by </a:t>
            </a:r>
            <a:r>
              <a:rPr sz="2400" spc="-5" dirty="0">
                <a:latin typeface="Calibri"/>
                <a:cs typeface="Calibri"/>
              </a:rPr>
              <a:t>SPED Finance 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 additionally </a:t>
            </a:r>
            <a:r>
              <a:rPr sz="2400" spc="-15" dirty="0">
                <a:latin typeface="Calibri"/>
                <a:cs typeface="Calibri"/>
              </a:rPr>
              <a:t>approved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Facilities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Unit.</a:t>
            </a:r>
            <a:r>
              <a:rPr lang="en-US" sz="2400" spc="-5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All</a:t>
            </a:r>
            <a:r>
              <a:rPr lang="en-US" sz="2400" spc="-5" dirty="0">
                <a:latin typeface="Calibri"/>
                <a:cs typeface="Calibri"/>
              </a:rPr>
              <a:t> playground equipment must be approved by SPED Finance.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0431" y="651872"/>
            <a:ext cx="994956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Coding </a:t>
            </a:r>
            <a:r>
              <a:rPr sz="3600" spc="-35" dirty="0"/>
              <a:t>for </a:t>
            </a:r>
            <a:r>
              <a:rPr sz="3600" spc="-15" dirty="0"/>
              <a:t>Equipment, </a:t>
            </a:r>
            <a:r>
              <a:rPr sz="3600" spc="-5" dirty="0"/>
              <a:t>Bus,</a:t>
            </a:r>
            <a:r>
              <a:rPr sz="3600" spc="40" dirty="0"/>
              <a:t> </a:t>
            </a:r>
            <a:r>
              <a:rPr sz="3600" spc="-10" dirty="0"/>
              <a:t>Construction</a:t>
            </a:r>
            <a:r>
              <a:rPr lang="en-US" sz="3600" spc="-10" dirty="0"/>
              <a:t>/Playground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23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4547" y="1866163"/>
            <a:ext cx="4805045" cy="398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Equipment </a:t>
            </a:r>
            <a:r>
              <a:rPr sz="2800" spc="-5" dirty="0">
                <a:latin typeface="Calibri"/>
                <a:cs typeface="Calibri"/>
              </a:rPr>
              <a:t>($1,000 per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item 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more), </a:t>
            </a:r>
            <a:r>
              <a:rPr sz="2800" spc="-5" dirty="0">
                <a:latin typeface="Calibri"/>
                <a:cs typeface="Calibri"/>
              </a:rPr>
              <a:t>please </a:t>
            </a:r>
            <a:r>
              <a:rPr sz="2800" spc="-10" dirty="0">
                <a:latin typeface="Calibri"/>
                <a:cs typeface="Calibri"/>
              </a:rPr>
              <a:t>budget </a:t>
            </a:r>
            <a:r>
              <a:rPr sz="2800" spc="-5" dirty="0">
                <a:latin typeface="Calibri"/>
                <a:cs typeface="Calibri"/>
              </a:rPr>
              <a:t>in the  </a:t>
            </a:r>
            <a:r>
              <a:rPr sz="2800" spc="-15" dirty="0">
                <a:latin typeface="Calibri"/>
                <a:cs typeface="Calibri"/>
              </a:rPr>
              <a:t>appropriate </a:t>
            </a:r>
            <a:r>
              <a:rPr sz="2800" spc="-5" dirty="0">
                <a:latin typeface="Calibri"/>
                <a:cs typeface="Calibri"/>
              </a:rPr>
              <a:t>function </a:t>
            </a:r>
            <a:r>
              <a:rPr sz="2800" spc="-10" dirty="0">
                <a:latin typeface="Calibri"/>
                <a:cs typeface="Calibri"/>
              </a:rPr>
              <a:t>code </a:t>
            </a:r>
            <a:r>
              <a:rPr sz="2800" spc="-5" dirty="0">
                <a:latin typeface="Calibri"/>
                <a:cs typeface="Calibri"/>
              </a:rPr>
              <a:t>and  use object </a:t>
            </a:r>
            <a:r>
              <a:rPr sz="2800" spc="-10" dirty="0">
                <a:latin typeface="Calibri"/>
                <a:cs typeface="Calibri"/>
              </a:rPr>
              <a:t>code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67000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87960" marR="392430" indent="-175260">
              <a:lnSpc>
                <a:spcPct val="89700"/>
              </a:lnSpc>
              <a:spcBef>
                <a:spcPts val="944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Construction</a:t>
            </a:r>
            <a:r>
              <a:rPr lang="en-US" sz="2800" spc="-5" dirty="0">
                <a:latin typeface="Calibri"/>
                <a:cs typeface="Calibri"/>
              </a:rPr>
              <a:t>/Playground equipment</a:t>
            </a:r>
            <a:r>
              <a:rPr sz="2800" spc="-5" dirty="0">
                <a:latin typeface="Calibri"/>
                <a:cs typeface="Calibri"/>
              </a:rPr>
              <a:t>, please use  </a:t>
            </a:r>
            <a:r>
              <a:rPr sz="2800" spc="-10" dirty="0">
                <a:latin typeface="Calibri"/>
                <a:cs typeface="Calibri"/>
              </a:rPr>
              <a:t>budget </a:t>
            </a:r>
            <a:r>
              <a:rPr sz="2800" spc="-5" dirty="0">
                <a:latin typeface="Calibri"/>
                <a:cs typeface="Calibri"/>
              </a:rPr>
              <a:t>function </a:t>
            </a:r>
            <a:r>
              <a:rPr sz="2800" spc="-10" dirty="0">
                <a:latin typeface="Calibri"/>
                <a:cs typeface="Calibri"/>
              </a:rPr>
              <a:t>code </a:t>
            </a:r>
            <a:r>
              <a:rPr sz="2800" b="1" spc="-5" dirty="0">
                <a:latin typeface="Calibri"/>
                <a:cs typeface="Calibri"/>
              </a:rPr>
              <a:t>4710  </a:t>
            </a:r>
            <a:r>
              <a:rPr sz="2800" spc="-5" dirty="0">
                <a:latin typeface="Calibri"/>
                <a:cs typeface="Calibri"/>
              </a:rPr>
              <a:t>(Instructional </a:t>
            </a:r>
            <a:r>
              <a:rPr sz="2800" spc="-10" dirty="0">
                <a:latin typeface="Calibri"/>
                <a:cs typeface="Calibri"/>
              </a:rPr>
              <a:t>areas)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b="1" spc="-5" dirty="0">
                <a:latin typeface="Calibri"/>
                <a:cs typeface="Calibri"/>
              </a:rPr>
              <a:t>4720  </a:t>
            </a:r>
            <a:r>
              <a:rPr sz="2800" spc="-5" dirty="0">
                <a:latin typeface="Calibri"/>
                <a:cs typeface="Calibri"/>
              </a:rPr>
              <a:t>(Non-instructional </a:t>
            </a:r>
            <a:r>
              <a:rPr sz="2800" spc="-10" dirty="0">
                <a:latin typeface="Calibri"/>
                <a:cs typeface="Calibri"/>
              </a:rPr>
              <a:t>areas)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 object </a:t>
            </a:r>
            <a:r>
              <a:rPr sz="2800" spc="-10" dirty="0">
                <a:latin typeface="Calibri"/>
                <a:cs typeface="Calibri"/>
              </a:rPr>
              <a:t>code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64000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8547" y="1866163"/>
            <a:ext cx="4850765" cy="116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purchasing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bus, please use  </a:t>
            </a:r>
            <a:r>
              <a:rPr sz="2800" spc="-10" dirty="0">
                <a:latin typeface="Calibri"/>
                <a:cs typeface="Calibri"/>
              </a:rPr>
              <a:t>budget </a:t>
            </a:r>
            <a:r>
              <a:rPr sz="2800" spc="-5" dirty="0">
                <a:latin typeface="Calibri"/>
                <a:cs typeface="Calibri"/>
              </a:rPr>
              <a:t>function </a:t>
            </a:r>
            <a:r>
              <a:rPr sz="2800" spc="-10" dirty="0">
                <a:latin typeface="Calibri"/>
                <a:cs typeface="Calibri"/>
              </a:rPr>
              <a:t>code </a:t>
            </a:r>
            <a:r>
              <a:rPr sz="2800" b="1" spc="-5" dirty="0">
                <a:latin typeface="Calibri"/>
                <a:cs typeface="Calibri"/>
              </a:rPr>
              <a:t>2720 </a:t>
            </a:r>
            <a:r>
              <a:rPr sz="2800" spc="-5" dirty="0">
                <a:latin typeface="Calibri"/>
                <a:cs typeface="Calibri"/>
              </a:rPr>
              <a:t>and  object </a:t>
            </a:r>
            <a:r>
              <a:rPr sz="2800" spc="-10" dirty="0">
                <a:latin typeface="Calibri"/>
                <a:cs typeface="Calibri"/>
              </a:rPr>
              <a:t>code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67000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175" y="651872"/>
            <a:ext cx="550926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93210" algn="l"/>
              </a:tabLst>
            </a:pPr>
            <a:r>
              <a:rPr sz="4400" spc="-5" dirty="0"/>
              <a:t>202</a:t>
            </a:r>
            <a:r>
              <a:rPr lang="en-US" sz="4400" spc="-5" dirty="0"/>
              <a:t>4</a:t>
            </a:r>
            <a:r>
              <a:rPr sz="4400" spc="-5" dirty="0"/>
              <a:t>-2</a:t>
            </a:r>
            <a:r>
              <a:rPr lang="en-US" sz="4400" spc="-5" dirty="0"/>
              <a:t>5</a:t>
            </a:r>
            <a:r>
              <a:rPr sz="4400" spc="-5" dirty="0"/>
              <a:t> </a:t>
            </a:r>
            <a:r>
              <a:rPr sz="4400" spc="-80" dirty="0"/>
              <a:t>R</a:t>
            </a:r>
            <a:r>
              <a:rPr sz="4400" spc="-5" dirty="0"/>
              <a:t>eque</a:t>
            </a:r>
            <a:r>
              <a:rPr sz="4400" spc="-55" dirty="0"/>
              <a:t>s</a:t>
            </a:r>
            <a:r>
              <a:rPr sz="4400" spc="-5" dirty="0"/>
              <a:t>t</a:t>
            </a:r>
            <a:r>
              <a:rPr sz="4400" dirty="0"/>
              <a:t>	</a:t>
            </a:r>
            <a:r>
              <a:rPr sz="4400" spc="-65" dirty="0"/>
              <a:t>F</a:t>
            </a:r>
            <a:r>
              <a:rPr sz="4400" spc="-5" dirty="0"/>
              <a:t>orms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11225" y="1866163"/>
            <a:ext cx="4973320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8419">
              <a:lnSpc>
                <a:spcPts val="3000"/>
              </a:lnSpc>
            </a:pPr>
            <a:r>
              <a:rPr sz="2800" spc="-10" dirty="0">
                <a:latin typeface="Calibri"/>
                <a:cs typeface="Calibri"/>
              </a:rPr>
              <a:t>Districts can </a:t>
            </a:r>
            <a:r>
              <a:rPr sz="2800" spc="-5" dirty="0">
                <a:latin typeface="Calibri"/>
                <a:cs typeface="Calibri"/>
              </a:rPr>
              <a:t>find the </a:t>
            </a:r>
            <a:r>
              <a:rPr sz="2800" b="1" spc="-5" dirty="0">
                <a:latin typeface="Calibri"/>
                <a:cs typeface="Calibri"/>
              </a:rPr>
              <a:t>202</a:t>
            </a:r>
            <a:r>
              <a:rPr lang="en-US" sz="2800" b="1" spc="-5" dirty="0">
                <a:latin typeface="Calibri"/>
                <a:cs typeface="Calibri"/>
              </a:rPr>
              <a:t>4</a:t>
            </a:r>
            <a:r>
              <a:rPr sz="2800" b="1" spc="-5" dirty="0">
                <a:latin typeface="Calibri"/>
                <a:cs typeface="Calibri"/>
              </a:rPr>
              <a:t>-2</a:t>
            </a:r>
            <a:r>
              <a:rPr lang="en-US" sz="2800" b="1" spc="-5" dirty="0">
                <a:latin typeface="Calibri"/>
                <a:cs typeface="Calibri"/>
              </a:rPr>
              <a:t>5</a:t>
            </a:r>
            <a:r>
              <a:rPr sz="2800" b="1" spc="-5" dirty="0">
                <a:latin typeface="Calibri"/>
                <a:cs typeface="Calibri"/>
              </a:rPr>
              <a:t>  </a:t>
            </a:r>
            <a:r>
              <a:rPr sz="2800" b="1" spc="-15" dirty="0">
                <a:latin typeface="Calibri"/>
                <a:cs typeface="Calibri"/>
              </a:rPr>
              <a:t>Request forms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on  the </a:t>
            </a:r>
            <a:r>
              <a:rPr sz="2800" spc="-10" dirty="0">
                <a:latin typeface="Calibri"/>
                <a:cs typeface="Calibri"/>
              </a:rPr>
              <a:t>web </a:t>
            </a:r>
            <a:r>
              <a:rPr sz="2800" spc="-5" dirty="0">
                <a:latin typeface="Calibri"/>
                <a:cs typeface="Calibri"/>
              </a:rPr>
              <a:t>under Finance </a:t>
            </a:r>
            <a:r>
              <a:rPr sz="2800" spc="-10" dirty="0">
                <a:latin typeface="Calibri"/>
                <a:cs typeface="Calibri"/>
              </a:rPr>
              <a:t>Forms:  </a:t>
            </a:r>
            <a:r>
              <a:rPr sz="2800" u="heavy" spc="-1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https://dese.ade.arkansas.gov/Off </a:t>
            </a:r>
            <a:r>
              <a:rPr sz="2800" u="heavy" spc="-10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28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ices/special-education/funding-an </a:t>
            </a:r>
            <a:r>
              <a:rPr sz="2800" u="heavy" spc="-5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2800" u="heavy" spc="-1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d-finance/finance-forms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24</a:t>
            </a:fld>
            <a:endParaRPr sz="12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7E85D-64F3-B972-DFB1-118D76307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130" y="1338505"/>
            <a:ext cx="4250609" cy="469151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6779" y="430010"/>
            <a:ext cx="5382895" cy="1233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135" marR="5080" indent="-560070">
              <a:lnSpc>
                <a:spcPts val="4730"/>
              </a:lnSpc>
            </a:pPr>
            <a:r>
              <a:rPr sz="4400" spc="-5" dirty="0"/>
              <a:t>202</a:t>
            </a:r>
            <a:r>
              <a:rPr lang="en-US" sz="4400" spc="-5" dirty="0"/>
              <a:t>4</a:t>
            </a:r>
            <a:r>
              <a:rPr sz="4400" spc="-5" dirty="0"/>
              <a:t>-2</a:t>
            </a:r>
            <a:r>
              <a:rPr lang="en-US" sz="4400" spc="-5" dirty="0"/>
              <a:t>5</a:t>
            </a:r>
            <a:r>
              <a:rPr sz="4400" spc="-5" dirty="0"/>
              <a:t> </a:t>
            </a:r>
            <a:r>
              <a:rPr sz="4400" spc="-25" dirty="0"/>
              <a:t>Request</a:t>
            </a:r>
            <a:r>
              <a:rPr sz="4400" spc="-55" dirty="0"/>
              <a:t> </a:t>
            </a:r>
            <a:r>
              <a:rPr sz="4400" spc="-15" dirty="0"/>
              <a:t>Forms  </a:t>
            </a:r>
            <a:r>
              <a:rPr sz="4400" spc="-35" dirty="0"/>
              <a:t>Out-of-State</a:t>
            </a:r>
            <a:r>
              <a:rPr sz="4400" spc="-80" dirty="0"/>
              <a:t> </a:t>
            </a:r>
            <a:r>
              <a:rPr sz="4400" spc="-85" dirty="0"/>
              <a:t>Travel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25</a:t>
            </a:fld>
            <a:endParaRPr sz="120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409BA-39BE-8AF2-7121-BB7474E85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456" y="1719344"/>
            <a:ext cx="3715088" cy="490713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8763" y="651872"/>
            <a:ext cx="423227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25" dirty="0">
                <a:latin typeface="Calibri"/>
                <a:cs typeface="Calibri"/>
              </a:rPr>
              <a:t>Request</a:t>
            </a:r>
            <a:r>
              <a:rPr sz="4400" spc="-70" dirty="0">
                <a:latin typeface="Calibri"/>
                <a:cs typeface="Calibri"/>
              </a:rPr>
              <a:t> </a:t>
            </a:r>
            <a:r>
              <a:rPr sz="4400" spc="-20" dirty="0">
                <a:latin typeface="Calibri"/>
                <a:cs typeface="Calibri"/>
              </a:rPr>
              <a:t>Approvals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1224" y="1860676"/>
            <a:ext cx="10410190" cy="1134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50"/>
              </a:lnSpc>
            </a:pPr>
            <a:r>
              <a:rPr sz="4000" spc="-5" dirty="0">
                <a:latin typeface="Calibri"/>
                <a:cs typeface="Calibri"/>
              </a:rPr>
              <a:t>When </a:t>
            </a:r>
            <a:r>
              <a:rPr sz="4000" dirty="0">
                <a:latin typeface="Calibri"/>
                <a:cs typeface="Calibri"/>
              </a:rPr>
              <a:t>a </a:t>
            </a:r>
            <a:r>
              <a:rPr sz="4000" spc="-20" dirty="0">
                <a:latin typeface="Calibri"/>
                <a:cs typeface="Calibri"/>
              </a:rPr>
              <a:t>request </a:t>
            </a:r>
            <a:r>
              <a:rPr sz="4000" spc="-25" dirty="0">
                <a:latin typeface="Calibri"/>
                <a:cs typeface="Calibri"/>
              </a:rPr>
              <a:t>form </a:t>
            </a:r>
            <a:r>
              <a:rPr sz="4000" spc="-5" dirty="0">
                <a:latin typeface="Calibri"/>
                <a:cs typeface="Calibri"/>
              </a:rPr>
              <a:t>is </a:t>
            </a:r>
            <a:r>
              <a:rPr sz="4000" spc="-20" dirty="0">
                <a:latin typeface="Calibri"/>
                <a:cs typeface="Calibri"/>
              </a:rPr>
              <a:t>approved, </a:t>
            </a:r>
            <a:r>
              <a:rPr sz="4000" spc="-5" dirty="0">
                <a:latin typeface="Calibri"/>
                <a:cs typeface="Calibri"/>
              </a:rPr>
              <a:t>the signed </a:t>
            </a:r>
            <a:r>
              <a:rPr sz="4000" spc="-25" dirty="0">
                <a:latin typeface="Calibri"/>
                <a:cs typeface="Calibri"/>
              </a:rPr>
              <a:t>form  </a:t>
            </a:r>
            <a:r>
              <a:rPr sz="4000" spc="-5" dirty="0">
                <a:latin typeface="Calibri"/>
                <a:cs typeface="Calibri"/>
              </a:rPr>
              <a:t>will be emailed</a:t>
            </a:r>
            <a:r>
              <a:rPr sz="4000" spc="-5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back.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25185" y="3537997"/>
            <a:ext cx="4341624" cy="2551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26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1076" y="689151"/>
            <a:ext cx="9689847" cy="1434048"/>
          </a:xfrm>
          <a:prstGeom prst="rect">
            <a:avLst/>
          </a:prstGeom>
        </p:spPr>
        <p:txBody>
          <a:bodyPr vert="horz" wrap="square" lIns="0" tIns="99379" rIns="0" bIns="0" rtlCol="0">
            <a:spAutoFit/>
          </a:bodyPr>
          <a:lstStyle/>
          <a:p>
            <a:pPr marL="1967230" marR="5080" indent="-1405890">
              <a:lnSpc>
                <a:spcPts val="5180"/>
              </a:lnSpc>
            </a:pPr>
            <a:r>
              <a:rPr sz="4800" spc="-10" dirty="0"/>
              <a:t>How </a:t>
            </a:r>
            <a:r>
              <a:rPr sz="4800" spc="-30" dirty="0"/>
              <a:t>to </a:t>
            </a:r>
            <a:r>
              <a:rPr sz="4800" spc="-5" dirty="0"/>
              <a:t>Code </a:t>
            </a:r>
            <a:r>
              <a:rPr lang="en-US" sz="4800" spc="-5" dirty="0"/>
              <a:t>IDEA Part B </a:t>
            </a:r>
            <a:r>
              <a:rPr sz="4800" spc="-25" dirty="0"/>
              <a:t>Revenue </a:t>
            </a:r>
            <a:r>
              <a:rPr sz="4800" spc="-40" dirty="0"/>
              <a:t>for  </a:t>
            </a:r>
            <a:r>
              <a:rPr sz="4800" spc="-5" dirty="0"/>
              <a:t>June 202</a:t>
            </a:r>
            <a:r>
              <a:rPr lang="en-US" sz="4800" spc="-5" dirty="0"/>
              <a:t>4</a:t>
            </a:r>
            <a:r>
              <a:rPr sz="4800" spc="-65" dirty="0"/>
              <a:t> </a:t>
            </a:r>
            <a:r>
              <a:rPr sz="4800" spc="-10" dirty="0"/>
              <a:t>Expenditures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27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6200" y="2328004"/>
            <a:ext cx="10034905" cy="402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marR="429259" indent="-227329">
              <a:lnSpc>
                <a:spcPct val="69200"/>
              </a:lnSpc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Districts expecting </a:t>
            </a:r>
            <a:r>
              <a:rPr sz="2800" spc="-15" dirty="0">
                <a:latin typeface="Calibri"/>
                <a:cs typeface="Calibri"/>
              </a:rPr>
              <a:t>reimbursement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June </a:t>
            </a:r>
            <a:r>
              <a:rPr sz="2800" spc="-10" dirty="0">
                <a:latin typeface="Calibri"/>
                <a:cs typeface="Calibri"/>
              </a:rPr>
              <a:t>expenditures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lang="en-US" sz="2800" spc="-5" dirty="0">
                <a:latin typeface="Calibri"/>
                <a:cs typeface="Calibri"/>
              </a:rPr>
              <a:t>IDEA Part B</a:t>
            </a:r>
            <a:r>
              <a:rPr sz="2800" spc="-5" dirty="0">
                <a:latin typeface="Calibri"/>
                <a:cs typeface="Calibri"/>
              </a:rPr>
              <a:t> should accrue </a:t>
            </a:r>
            <a:r>
              <a:rPr sz="2800" spc="-15" dirty="0">
                <a:latin typeface="Calibri"/>
                <a:cs typeface="Calibri"/>
              </a:rPr>
              <a:t>revenue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5" dirty="0">
                <a:latin typeface="Calibri"/>
                <a:cs typeface="Calibri"/>
              </a:rPr>
              <a:t>follows:</a:t>
            </a:r>
            <a:endParaRPr sz="2800" dirty="0">
              <a:latin typeface="Calibri"/>
              <a:cs typeface="Calibri"/>
            </a:endParaRPr>
          </a:p>
          <a:p>
            <a:pPr marL="754380" lvl="1" indent="-255270">
              <a:lnSpc>
                <a:spcPts val="2320"/>
              </a:lnSpc>
              <a:buChar char="•"/>
              <a:tabLst>
                <a:tab pos="755015" algn="l"/>
              </a:tabLst>
            </a:pPr>
            <a:r>
              <a:rPr sz="2800" spc="-5" dirty="0">
                <a:latin typeface="Calibri"/>
                <a:cs typeface="Calibri"/>
              </a:rPr>
              <a:t>If the </a:t>
            </a:r>
            <a:r>
              <a:rPr sz="2800" spc="-10" dirty="0">
                <a:latin typeface="Calibri"/>
                <a:cs typeface="Calibri"/>
              </a:rPr>
              <a:t>district </a:t>
            </a:r>
            <a:r>
              <a:rPr sz="2800" spc="-5" dirty="0">
                <a:latin typeface="Calibri"/>
                <a:cs typeface="Calibri"/>
              </a:rPr>
              <a:t>had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20" dirty="0">
                <a:latin typeface="Calibri"/>
                <a:cs typeface="Calibri"/>
              </a:rPr>
              <a:t>negative </a:t>
            </a:r>
            <a:r>
              <a:rPr sz="2800" spc="-5" dirty="0">
                <a:latin typeface="Calibri"/>
                <a:cs typeface="Calibri"/>
              </a:rPr>
              <a:t>balance of $100,000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lang="en-US" sz="2800" spc="-5" dirty="0">
                <a:latin typeface="Calibri"/>
                <a:cs typeface="Calibri"/>
              </a:rPr>
              <a:t>IDEA Part B</a:t>
            </a:r>
            <a:endParaRPr sz="2800" dirty="0">
              <a:latin typeface="Calibri"/>
              <a:cs typeface="Calibri"/>
            </a:endParaRPr>
          </a:p>
          <a:p>
            <a:pPr marL="754380" marR="209550">
              <a:lnSpc>
                <a:spcPct val="69200"/>
              </a:lnSpc>
              <a:spcBef>
                <a:spcPts val="530"/>
              </a:spcBef>
            </a:pPr>
            <a:r>
              <a:rPr sz="2800" spc="-5" dirty="0">
                <a:latin typeface="Calibri"/>
                <a:cs typeface="Calibri"/>
              </a:rPr>
              <a:t>funds </a:t>
            </a:r>
            <a:r>
              <a:rPr sz="2800" spc="-25" dirty="0">
                <a:latin typeface="Calibri"/>
                <a:cs typeface="Calibri"/>
              </a:rPr>
              <a:t>(F/S </a:t>
            </a:r>
            <a:r>
              <a:rPr sz="2800" spc="-5" dirty="0">
                <a:latin typeface="Calibri"/>
                <a:cs typeface="Calibri"/>
              </a:rPr>
              <a:t>6702) on the </a:t>
            </a:r>
            <a:r>
              <a:rPr sz="2800" spc="-10" dirty="0">
                <a:latin typeface="Calibri"/>
                <a:cs typeface="Calibri"/>
              </a:rPr>
              <a:t>board report </a:t>
            </a:r>
            <a:r>
              <a:rPr sz="2800" spc="-5" dirty="0">
                <a:latin typeface="Calibri"/>
                <a:cs typeface="Calibri"/>
              </a:rPr>
              <a:t>on June 30 (end of </a:t>
            </a:r>
            <a:r>
              <a:rPr sz="2800" spc="-15" dirty="0">
                <a:latin typeface="Calibri"/>
                <a:cs typeface="Calibri"/>
              </a:rPr>
              <a:t>Period  </a:t>
            </a:r>
            <a:r>
              <a:rPr sz="2800" spc="-5" dirty="0">
                <a:latin typeface="Calibri"/>
                <a:cs typeface="Calibri"/>
              </a:rPr>
              <a:t>12 or 13 of FY 202</a:t>
            </a:r>
            <a:r>
              <a:rPr lang="en-US" sz="2800" spc="-5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), the </a:t>
            </a:r>
            <a:r>
              <a:rPr sz="2800" spc="-15" dirty="0">
                <a:latin typeface="Calibri"/>
                <a:cs typeface="Calibri"/>
              </a:rPr>
              <a:t>correct </a:t>
            </a:r>
            <a:r>
              <a:rPr sz="2800" spc="-10" dirty="0">
                <a:latin typeface="Calibri"/>
                <a:cs typeface="Calibri"/>
              </a:rPr>
              <a:t>entry would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be: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154430" lvl="2" indent="-269240">
              <a:lnSpc>
                <a:spcPts val="2855"/>
              </a:lnSpc>
              <a:buChar char="•"/>
              <a:tabLst>
                <a:tab pos="1155065" algn="l"/>
              </a:tabLst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Debit 6702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–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01410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(Intergovernmental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Receivables)</a:t>
            </a:r>
            <a:endParaRPr sz="2800" dirty="0">
              <a:latin typeface="Calibri"/>
              <a:cs typeface="Calibri"/>
            </a:endParaRPr>
          </a:p>
          <a:p>
            <a:pPr marL="1154430">
              <a:lnSpc>
                <a:spcPts val="2585"/>
              </a:lnSpc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$100,000</a:t>
            </a:r>
            <a:endParaRPr sz="2800" dirty="0">
              <a:latin typeface="Calibri"/>
              <a:cs typeface="Calibri"/>
            </a:endParaRPr>
          </a:p>
          <a:p>
            <a:pPr marL="1154430" lvl="2" indent="-269240">
              <a:lnSpc>
                <a:spcPts val="3090"/>
              </a:lnSpc>
              <a:buChar char="•"/>
              <a:tabLst>
                <a:tab pos="1155065" algn="l"/>
                <a:tab pos="7407275" algn="l"/>
              </a:tabLst>
            </a:pPr>
            <a:r>
              <a:rPr sz="2800" b="1" spc="-10" dirty="0">
                <a:solidFill>
                  <a:srgbClr val="0066FF"/>
                </a:solidFill>
                <a:latin typeface="Calibri"/>
                <a:cs typeface="Calibri"/>
              </a:rPr>
              <a:t>Credit </a:t>
            </a:r>
            <a:r>
              <a:rPr sz="2800" b="1" spc="-5" dirty="0">
                <a:solidFill>
                  <a:srgbClr val="0066FF"/>
                </a:solidFill>
                <a:latin typeface="Calibri"/>
                <a:cs typeface="Calibri"/>
              </a:rPr>
              <a:t>6702 </a:t>
            </a:r>
            <a:r>
              <a:rPr sz="2800" b="1" dirty="0">
                <a:solidFill>
                  <a:srgbClr val="0066FF"/>
                </a:solidFill>
                <a:latin typeface="Calibri"/>
                <a:cs typeface="Calibri"/>
              </a:rPr>
              <a:t>– </a:t>
            </a:r>
            <a:r>
              <a:rPr sz="2800" b="1" spc="-5" dirty="0">
                <a:solidFill>
                  <a:srgbClr val="0066FF"/>
                </a:solidFill>
                <a:latin typeface="Calibri"/>
                <a:cs typeface="Calibri"/>
              </a:rPr>
              <a:t>45613 (Title</a:t>
            </a:r>
            <a:r>
              <a:rPr sz="2800" b="1" spc="6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66FF"/>
                </a:solidFill>
                <a:latin typeface="Calibri"/>
                <a:cs typeface="Calibri"/>
              </a:rPr>
              <a:t>VI-B</a:t>
            </a:r>
            <a:r>
              <a:rPr sz="2800" b="1" spc="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66FF"/>
                </a:solidFill>
                <a:latin typeface="Calibri"/>
                <a:cs typeface="Calibri"/>
              </a:rPr>
              <a:t>Revenue)	</a:t>
            </a:r>
            <a:r>
              <a:rPr sz="2800" b="1" spc="-5" dirty="0">
                <a:solidFill>
                  <a:srgbClr val="0066FF"/>
                </a:solidFill>
                <a:latin typeface="Calibri"/>
                <a:cs typeface="Calibri"/>
              </a:rPr>
              <a:t>$100,000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240029" marR="5080">
              <a:lnSpc>
                <a:spcPct val="100000"/>
              </a:lnSpc>
            </a:pPr>
            <a:r>
              <a:rPr sz="1800" b="1" spc="-10" dirty="0">
                <a:latin typeface="Garamond"/>
                <a:cs typeface="Garamond"/>
              </a:rPr>
              <a:t>*</a:t>
            </a:r>
            <a:r>
              <a:rPr sz="1800" b="1" spc="-10" dirty="0">
                <a:latin typeface="Calibri"/>
                <a:cs typeface="Calibri"/>
              </a:rPr>
              <a:t>Note: </a:t>
            </a:r>
            <a:r>
              <a:rPr sz="1800" b="1" spc="-5" dirty="0">
                <a:latin typeface="Calibri"/>
                <a:cs typeface="Calibri"/>
              </a:rPr>
              <a:t>This amount of </a:t>
            </a:r>
            <a:r>
              <a:rPr sz="1800" b="1" spc="-10" dirty="0">
                <a:latin typeface="Calibri"/>
                <a:cs typeface="Calibri"/>
              </a:rPr>
              <a:t>revenue CANNOT </a:t>
            </a:r>
            <a:r>
              <a:rPr sz="1800" b="1" spc="-5" dirty="0">
                <a:latin typeface="Calibri"/>
                <a:cs typeface="Calibri"/>
              </a:rPr>
              <a:t>cause the </a:t>
            </a:r>
            <a:r>
              <a:rPr sz="1800" b="1" spc="-25" dirty="0">
                <a:latin typeface="Calibri"/>
                <a:cs typeface="Calibri"/>
              </a:rPr>
              <a:t>Year-to-Date </a:t>
            </a:r>
            <a:r>
              <a:rPr sz="1800" b="1" spc="-5" dirty="0">
                <a:latin typeface="Calibri"/>
                <a:cs typeface="Calibri"/>
              </a:rPr>
              <a:t>(YTD) </a:t>
            </a:r>
            <a:r>
              <a:rPr sz="1800" b="1" spc="-10" dirty="0">
                <a:latin typeface="Calibri"/>
                <a:cs typeface="Calibri"/>
              </a:rPr>
              <a:t>revenue </a:t>
            </a:r>
            <a:r>
              <a:rPr sz="1800" b="1" spc="-15" dirty="0">
                <a:latin typeface="Calibri"/>
                <a:cs typeface="Calibri"/>
              </a:rPr>
              <a:t>for </a:t>
            </a:r>
            <a:r>
              <a:rPr sz="1800" b="1" spc="-5" dirty="0">
                <a:latin typeface="Calibri"/>
                <a:cs typeface="Calibri"/>
              </a:rPr>
              <a:t>the district </a:t>
            </a:r>
            <a:r>
              <a:rPr sz="1800" b="1" spc="-15" dirty="0">
                <a:latin typeface="Calibri"/>
                <a:cs typeface="Calibri"/>
              </a:rPr>
              <a:t>to exceed  </a:t>
            </a:r>
            <a:r>
              <a:rPr sz="1800" b="1" spc="-5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total </a:t>
            </a:r>
            <a:r>
              <a:rPr sz="1800" b="1" spc="-5" dirty="0">
                <a:latin typeface="Calibri"/>
                <a:cs typeface="Calibri"/>
              </a:rPr>
              <a:t>funds </a:t>
            </a:r>
            <a:r>
              <a:rPr sz="1800" b="1" spc="-10" dirty="0">
                <a:latin typeface="Calibri"/>
                <a:cs typeface="Calibri"/>
              </a:rPr>
              <a:t>available. </a:t>
            </a:r>
            <a:r>
              <a:rPr sz="1800" b="1" spc="-5" dirty="0">
                <a:latin typeface="Calibri"/>
                <a:cs typeface="Calibri"/>
              </a:rPr>
              <a:t>If this occurs, </a:t>
            </a:r>
            <a:r>
              <a:rPr sz="1800" b="1" spc="-10" dirty="0">
                <a:latin typeface="Calibri"/>
                <a:cs typeface="Calibri"/>
              </a:rPr>
              <a:t>expenditures MUST </a:t>
            </a:r>
            <a:r>
              <a:rPr sz="1800" b="1" spc="-5" dirty="0">
                <a:latin typeface="Calibri"/>
                <a:cs typeface="Calibri"/>
              </a:rPr>
              <a:t>be </a:t>
            </a:r>
            <a:r>
              <a:rPr sz="1800" b="1" spc="-10" dirty="0">
                <a:latin typeface="Calibri"/>
                <a:cs typeface="Calibri"/>
              </a:rPr>
              <a:t>moved from </a:t>
            </a:r>
            <a:r>
              <a:rPr sz="1800" b="1" spc="-20" dirty="0">
                <a:latin typeface="Calibri"/>
                <a:cs typeface="Calibri"/>
              </a:rPr>
              <a:t>F/S </a:t>
            </a:r>
            <a:r>
              <a:rPr sz="1800" b="1" spc="-5" dirty="0">
                <a:latin typeface="Calibri"/>
                <a:cs typeface="Calibri"/>
              </a:rPr>
              <a:t>6702 </a:t>
            </a:r>
            <a:r>
              <a:rPr sz="1800" b="1" spc="-15" dirty="0">
                <a:latin typeface="Calibri"/>
                <a:cs typeface="Calibri"/>
              </a:rPr>
              <a:t>to </a:t>
            </a:r>
            <a:r>
              <a:rPr sz="1800" b="1" spc="-5" dirty="0">
                <a:latin typeface="Calibri"/>
                <a:cs typeface="Calibri"/>
              </a:rPr>
              <a:t>other</a:t>
            </a:r>
            <a:r>
              <a:rPr sz="1800" b="1" spc="204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sources.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1076" y="689151"/>
            <a:ext cx="9689847" cy="1499733"/>
          </a:xfrm>
          <a:prstGeom prst="rect">
            <a:avLst/>
          </a:prstGeom>
        </p:spPr>
        <p:txBody>
          <a:bodyPr vert="horz" wrap="square" lIns="0" tIns="164429" rIns="0" bIns="0" rtlCol="0">
            <a:spAutoFit/>
          </a:bodyPr>
          <a:lstStyle/>
          <a:p>
            <a:pPr marL="2047875" marR="5080" indent="-1564005">
              <a:lnSpc>
                <a:spcPts val="5180"/>
              </a:lnSpc>
            </a:pPr>
            <a:r>
              <a:rPr sz="4800" spc="-10" dirty="0"/>
              <a:t>How </a:t>
            </a:r>
            <a:r>
              <a:rPr sz="4800" spc="-30" dirty="0"/>
              <a:t>to </a:t>
            </a:r>
            <a:r>
              <a:rPr sz="4800" spc="-5" dirty="0"/>
              <a:t>Code </a:t>
            </a:r>
            <a:r>
              <a:rPr lang="en-US" sz="4800" spc="-5" dirty="0"/>
              <a:t>IDEA Part B </a:t>
            </a:r>
            <a:r>
              <a:rPr sz="4800" spc="-5" dirty="0"/>
              <a:t>REVENUE </a:t>
            </a:r>
            <a:r>
              <a:rPr sz="4800" spc="-25" dirty="0"/>
              <a:t>For  </a:t>
            </a:r>
            <a:r>
              <a:rPr sz="4800" spc="-5" dirty="0"/>
              <a:t>June 202</a:t>
            </a:r>
            <a:r>
              <a:rPr lang="en-US" sz="4800" spc="-5" dirty="0"/>
              <a:t>4</a:t>
            </a:r>
            <a:r>
              <a:rPr sz="4800" spc="-65" dirty="0"/>
              <a:t> </a:t>
            </a:r>
            <a:r>
              <a:rPr sz="4800" spc="-10" dirty="0"/>
              <a:t>Expenditures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1228965" y="2366645"/>
            <a:ext cx="9382760" cy="3345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</a:pPr>
            <a:r>
              <a:rPr sz="2400" spc="-5" dirty="0">
                <a:latin typeface="Calibri"/>
                <a:cs typeface="Calibri"/>
              </a:rPr>
              <a:t>On or </a:t>
            </a:r>
            <a:r>
              <a:rPr sz="2400" spc="-10" dirty="0">
                <a:latin typeface="Calibri"/>
                <a:cs typeface="Calibri"/>
              </a:rPr>
              <a:t>after </a:t>
            </a:r>
            <a:r>
              <a:rPr sz="2400" spc="-5" dirty="0">
                <a:latin typeface="Calibri"/>
                <a:cs typeface="Calibri"/>
              </a:rPr>
              <a:t>July 1, 202</a:t>
            </a:r>
            <a:r>
              <a:rPr lang="en-US" sz="2400" spc="-5" dirty="0">
                <a:latin typeface="Calibri"/>
                <a:cs typeface="Calibri"/>
              </a:rPr>
              <a:t>4</a:t>
            </a:r>
            <a:r>
              <a:rPr sz="2400" spc="-5" dirty="0">
                <a:latin typeface="Calibri"/>
                <a:cs typeface="Calibri"/>
              </a:rPr>
              <a:t> (during </a:t>
            </a:r>
            <a:r>
              <a:rPr sz="2400" spc="-10" dirty="0">
                <a:latin typeface="Calibri"/>
                <a:cs typeface="Calibri"/>
              </a:rPr>
              <a:t>Period </a:t>
            </a:r>
            <a:r>
              <a:rPr sz="2400" spc="-5" dirty="0">
                <a:latin typeface="Calibri"/>
                <a:cs typeface="Calibri"/>
              </a:rPr>
              <a:t>1 of FY 202</a:t>
            </a:r>
            <a:r>
              <a:rPr lang="en-US" sz="2400" spc="-5" dirty="0">
                <a:latin typeface="Calibri"/>
                <a:cs typeface="Calibri"/>
              </a:rPr>
              <a:t>4</a:t>
            </a:r>
            <a:r>
              <a:rPr sz="2400" spc="-5" dirty="0">
                <a:latin typeface="Calibri"/>
                <a:cs typeface="Calibri"/>
              </a:rPr>
              <a:t>-2</a:t>
            </a:r>
            <a:r>
              <a:rPr lang="en-US" sz="2400" spc="-5" dirty="0">
                <a:latin typeface="Calibri"/>
                <a:cs typeface="Calibri"/>
              </a:rPr>
              <a:t>5</a:t>
            </a:r>
            <a:r>
              <a:rPr sz="2400" spc="-5" dirty="0">
                <a:latin typeface="Calibri"/>
                <a:cs typeface="Calibri"/>
              </a:rPr>
              <a:t>), the </a:t>
            </a:r>
            <a:r>
              <a:rPr sz="2400" spc="-10" dirty="0">
                <a:latin typeface="Calibri"/>
                <a:cs typeface="Calibri"/>
              </a:rPr>
              <a:t>correct entry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is: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50"/>
              </a:lnSpc>
              <a:tabLst>
                <a:tab pos="354965" algn="l"/>
                <a:tab pos="550291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•	Debit 6702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–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45613 (</a:t>
            </a:r>
            <a:r>
              <a:rPr lang="en-US" sz="2400" b="1" spc="-5" dirty="0">
                <a:solidFill>
                  <a:srgbClr val="FF0000"/>
                </a:solidFill>
                <a:latin typeface="Calibri"/>
                <a:cs typeface="Calibri"/>
              </a:rPr>
              <a:t>IDEA Part B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Revenue)	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$100,000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2865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0066FF"/>
                </a:solidFill>
                <a:latin typeface="Calibri"/>
                <a:cs typeface="Calibri"/>
              </a:rPr>
              <a:t>Credit </a:t>
            </a:r>
            <a:r>
              <a:rPr sz="2400" b="1" spc="-5" dirty="0">
                <a:solidFill>
                  <a:srgbClr val="0066FF"/>
                </a:solidFill>
                <a:latin typeface="Calibri"/>
                <a:cs typeface="Calibri"/>
              </a:rPr>
              <a:t>6702 </a:t>
            </a:r>
            <a:r>
              <a:rPr sz="2400" b="1" dirty="0">
                <a:solidFill>
                  <a:srgbClr val="0066FF"/>
                </a:solidFill>
                <a:latin typeface="Calibri"/>
                <a:cs typeface="Calibri"/>
              </a:rPr>
              <a:t>– </a:t>
            </a:r>
            <a:r>
              <a:rPr sz="2400" b="1" spc="-5" dirty="0">
                <a:solidFill>
                  <a:srgbClr val="0066FF"/>
                </a:solidFill>
                <a:latin typeface="Calibri"/>
                <a:cs typeface="Calibri"/>
              </a:rPr>
              <a:t>01410 </a:t>
            </a:r>
            <a:r>
              <a:rPr sz="2400" b="1" spc="-15" dirty="0">
                <a:solidFill>
                  <a:srgbClr val="0066FF"/>
                </a:solidFill>
                <a:latin typeface="Calibri"/>
                <a:cs typeface="Calibri"/>
              </a:rPr>
              <a:t>(Intergovernmental </a:t>
            </a:r>
            <a:r>
              <a:rPr sz="2400" b="1" spc="-10" dirty="0">
                <a:solidFill>
                  <a:srgbClr val="0066FF"/>
                </a:solidFill>
                <a:latin typeface="Calibri"/>
                <a:cs typeface="Calibri"/>
              </a:rPr>
              <a:t>Receivable)</a:t>
            </a:r>
            <a:r>
              <a:rPr sz="2400" b="1" spc="6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Calibri"/>
                <a:cs typeface="Calibri"/>
              </a:rPr>
              <a:t>$100,000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66FF"/>
              </a:buClr>
              <a:buFont typeface="Calibri"/>
              <a:buChar char="•"/>
            </a:pPr>
            <a:endParaRPr sz="2550" dirty="0">
              <a:latin typeface="Times New Roman"/>
              <a:cs typeface="Times New Roman"/>
            </a:endParaRPr>
          </a:p>
          <a:p>
            <a:pPr marL="12700" marR="99060">
              <a:lnSpc>
                <a:spcPts val="2850"/>
              </a:lnSpc>
            </a:pPr>
            <a:r>
              <a:rPr sz="2400" spc="-5" dirty="0">
                <a:latin typeface="Calibri"/>
                <a:cs typeface="Calibri"/>
              </a:rPr>
              <a:t>When the money is </a:t>
            </a:r>
            <a:r>
              <a:rPr sz="2400" spc="-10" dirty="0">
                <a:latin typeface="Calibri"/>
                <a:cs typeface="Calibri"/>
              </a:rPr>
              <a:t>received, </a:t>
            </a:r>
            <a:r>
              <a:rPr sz="2400" spc="-5" dirty="0">
                <a:latin typeface="Calibri"/>
                <a:cs typeface="Calibri"/>
              </a:rPr>
              <a:t>it is </a:t>
            </a:r>
            <a:r>
              <a:rPr sz="2400" spc="-10" dirty="0">
                <a:latin typeface="Calibri"/>
                <a:cs typeface="Calibri"/>
              </a:rPr>
              <a:t>receipted </a:t>
            </a:r>
            <a:r>
              <a:rPr sz="2400" spc="-5" dirty="0">
                <a:latin typeface="Calibri"/>
                <a:cs typeface="Calibri"/>
              </a:rPr>
              <a:t>as normal </a:t>
            </a:r>
            <a:r>
              <a:rPr sz="2400" spc="-15" dirty="0">
                <a:latin typeface="Calibri"/>
                <a:cs typeface="Calibri"/>
              </a:rPr>
              <a:t>revenue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CR </a:t>
            </a:r>
            <a:r>
              <a:rPr sz="2400" spc="-15" dirty="0">
                <a:latin typeface="Calibri"/>
                <a:cs typeface="Calibri"/>
              </a:rPr>
              <a:t>to  revenue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DR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cash. This is the </a:t>
            </a:r>
            <a:r>
              <a:rPr sz="2400" spc="-20" dirty="0">
                <a:latin typeface="Calibri"/>
                <a:cs typeface="Calibri"/>
              </a:rPr>
              <a:t>preferred </a:t>
            </a:r>
            <a:r>
              <a:rPr sz="2400" spc="-5" dirty="0">
                <a:latin typeface="Calibri"/>
                <a:cs typeface="Calibri"/>
              </a:rPr>
              <a:t>method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ADE and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Audit.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  <a:tabLst>
                <a:tab pos="642620" algn="l"/>
                <a:tab pos="4224655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•	Debit 6702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01010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(CASH)	$100,000</a:t>
            </a:r>
            <a:endParaRPr sz="2400" dirty="0">
              <a:latin typeface="Calibri"/>
              <a:cs typeface="Calibri"/>
            </a:endParaRPr>
          </a:p>
          <a:p>
            <a:pPr marL="642620" indent="-629920">
              <a:lnSpc>
                <a:spcPts val="2865"/>
              </a:lnSpc>
              <a:buChar char="•"/>
              <a:tabLst>
                <a:tab pos="642620" algn="l"/>
                <a:tab pos="643255" algn="l"/>
              </a:tabLst>
            </a:pPr>
            <a:r>
              <a:rPr sz="2400" b="1" spc="-10" dirty="0">
                <a:solidFill>
                  <a:srgbClr val="0066FF"/>
                </a:solidFill>
                <a:latin typeface="Calibri"/>
                <a:cs typeface="Calibri"/>
              </a:rPr>
              <a:t>Credit </a:t>
            </a:r>
            <a:r>
              <a:rPr sz="2400" b="1" spc="-5" dirty="0">
                <a:solidFill>
                  <a:srgbClr val="0066FF"/>
                </a:solidFill>
                <a:latin typeface="Calibri"/>
                <a:cs typeface="Calibri"/>
              </a:rPr>
              <a:t>6702 </a:t>
            </a:r>
            <a:r>
              <a:rPr sz="2400" b="1" dirty="0">
                <a:solidFill>
                  <a:srgbClr val="0066FF"/>
                </a:solidFill>
                <a:latin typeface="Calibri"/>
                <a:cs typeface="Calibri"/>
              </a:rPr>
              <a:t>– </a:t>
            </a:r>
            <a:r>
              <a:rPr sz="2400" b="1" spc="-5" dirty="0">
                <a:solidFill>
                  <a:srgbClr val="0066FF"/>
                </a:solidFill>
                <a:latin typeface="Calibri"/>
                <a:cs typeface="Calibri"/>
              </a:rPr>
              <a:t>45613 (</a:t>
            </a:r>
            <a:r>
              <a:rPr lang="en-US" sz="2400" b="1" spc="-5" dirty="0">
                <a:solidFill>
                  <a:srgbClr val="0066FF"/>
                </a:solidFill>
                <a:latin typeface="Calibri"/>
                <a:cs typeface="Calibri"/>
              </a:rPr>
              <a:t>IDEA Part B</a:t>
            </a:r>
            <a:r>
              <a:rPr sz="2400" b="1" spc="-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6FF"/>
                </a:solidFill>
                <a:latin typeface="Calibri"/>
                <a:cs typeface="Calibri"/>
              </a:rPr>
              <a:t>Revenue)</a:t>
            </a:r>
            <a:r>
              <a:rPr sz="2400" b="1" spc="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Calibri"/>
                <a:cs typeface="Calibri"/>
              </a:rPr>
              <a:t>$100,000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CF23DF7-2226-118B-A56F-E0CC133ECEA1}"/>
              </a:ext>
            </a:extLst>
          </p:cNvPr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28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1076" y="689151"/>
            <a:ext cx="9689847" cy="1405577"/>
          </a:xfrm>
          <a:prstGeom prst="rect">
            <a:avLst/>
          </a:prstGeom>
        </p:spPr>
        <p:txBody>
          <a:bodyPr vert="horz" wrap="square" lIns="0" tIns="198183" rIns="0" bIns="0" rtlCol="0">
            <a:spAutoFit/>
          </a:bodyPr>
          <a:lstStyle/>
          <a:p>
            <a:pPr marL="2358390" marR="5080" indent="-1248410">
              <a:lnSpc>
                <a:spcPts val="4730"/>
              </a:lnSpc>
            </a:pPr>
            <a:r>
              <a:rPr sz="4400" spc="-10" dirty="0"/>
              <a:t>Prepping </a:t>
            </a:r>
            <a:r>
              <a:rPr sz="4400" spc="-35" dirty="0"/>
              <a:t>for </a:t>
            </a:r>
            <a:r>
              <a:rPr sz="4400" spc="-5" dirty="0"/>
              <a:t>the </a:t>
            </a:r>
            <a:r>
              <a:rPr sz="4400" spc="-10" dirty="0"/>
              <a:t>October </a:t>
            </a:r>
            <a:r>
              <a:rPr sz="4400" spc="-5" dirty="0"/>
              <a:t>1, 202</a:t>
            </a:r>
            <a:r>
              <a:rPr lang="en-US" sz="4400" spc="-5" dirty="0"/>
              <a:t>4</a:t>
            </a:r>
            <a:r>
              <a:rPr sz="4400" spc="-5" dirty="0"/>
              <a:t>  </a:t>
            </a:r>
            <a:r>
              <a:rPr sz="4400" spc="-10" dirty="0"/>
              <a:t>Amendment</a:t>
            </a:r>
            <a:r>
              <a:rPr sz="4400" spc="-55" dirty="0"/>
              <a:t> </a:t>
            </a:r>
            <a:r>
              <a:rPr sz="4400" spc="-5" dirty="0"/>
              <a:t>Deadline</a:t>
            </a:r>
            <a:endParaRPr sz="4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11225" y="2265654"/>
            <a:ext cx="10368915" cy="2634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heavy" spc="-20" dirty="0">
                <a:latin typeface="Calibri"/>
                <a:cs typeface="Calibri"/>
              </a:rPr>
              <a:t>July/August: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698500" indent="-1835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Commissioner’s Memos (202</a:t>
            </a:r>
            <a:r>
              <a:rPr lang="en-US" sz="2400" spc="-5" dirty="0">
                <a:latin typeface="Calibri"/>
                <a:cs typeface="Calibri"/>
              </a:rPr>
              <a:t>3</a:t>
            </a:r>
            <a:r>
              <a:rPr sz="2400" spc="-5" dirty="0">
                <a:latin typeface="Calibri"/>
                <a:cs typeface="Calibri"/>
              </a:rPr>
              <a:t>-2</a:t>
            </a:r>
            <a:r>
              <a:rPr lang="en-US" sz="2400" spc="-5" dirty="0">
                <a:latin typeface="Calibri"/>
                <a:cs typeface="Calibri"/>
              </a:rPr>
              <a:t>4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Carryover </a:t>
            </a:r>
            <a:r>
              <a:rPr sz="2400" spc="-5" dirty="0">
                <a:latin typeface="Calibri"/>
                <a:cs typeface="Calibri"/>
              </a:rPr>
              <a:t>and 202</a:t>
            </a:r>
            <a:r>
              <a:rPr lang="en-US" sz="2400" spc="-5" dirty="0">
                <a:latin typeface="Calibri"/>
                <a:cs typeface="Calibri"/>
              </a:rPr>
              <a:t>4</a:t>
            </a:r>
            <a:r>
              <a:rPr sz="2400" spc="-5" dirty="0">
                <a:latin typeface="Calibri"/>
                <a:cs typeface="Calibri"/>
              </a:rPr>
              <a:t>-2</a:t>
            </a:r>
            <a:r>
              <a:rPr lang="en-US" sz="2400" spc="-5" dirty="0">
                <a:latin typeface="Calibri"/>
                <a:cs typeface="Calibri"/>
              </a:rPr>
              <a:t>5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Allocation)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100" dirty="0">
              <a:latin typeface="Times New Roman"/>
              <a:cs typeface="Times New Roman"/>
            </a:endParaRPr>
          </a:p>
          <a:p>
            <a:pPr marL="698500" marR="5080" indent="-183515">
              <a:lnSpc>
                <a:spcPts val="257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Add the 202</a:t>
            </a:r>
            <a:r>
              <a:rPr lang="en-US" sz="2400" spc="-5" dirty="0">
                <a:latin typeface="Calibri"/>
                <a:cs typeface="Calibri"/>
              </a:rPr>
              <a:t>3</a:t>
            </a:r>
            <a:r>
              <a:rPr sz="2400" spc="-5" dirty="0">
                <a:latin typeface="Calibri"/>
                <a:cs typeface="Calibri"/>
              </a:rPr>
              <a:t>-2</a:t>
            </a:r>
            <a:r>
              <a:rPr lang="en-US" sz="2400" spc="-5" dirty="0">
                <a:latin typeface="Calibri"/>
                <a:cs typeface="Calibri"/>
              </a:rPr>
              <a:t>4</a:t>
            </a:r>
            <a:r>
              <a:rPr sz="2400" spc="-5" dirty="0">
                <a:latin typeface="Calibri"/>
                <a:cs typeface="Calibri"/>
              </a:rPr>
              <a:t> Cash on Hand and </a:t>
            </a:r>
            <a:r>
              <a:rPr sz="2400" spc="-30" dirty="0">
                <a:latin typeface="Calibri"/>
                <a:cs typeface="Calibri"/>
              </a:rPr>
              <a:t>Carryover, </a:t>
            </a:r>
            <a:r>
              <a:rPr sz="2400" spc="-5" dirty="0">
                <a:latin typeface="Calibri"/>
                <a:cs typeface="Calibri"/>
              </a:rPr>
              <a:t>the 202</a:t>
            </a:r>
            <a:r>
              <a:rPr lang="en-US" sz="2400" spc="-5" dirty="0">
                <a:latin typeface="Calibri"/>
                <a:cs typeface="Calibri"/>
              </a:rPr>
              <a:t>3</a:t>
            </a:r>
            <a:r>
              <a:rPr sz="2400" spc="-5" dirty="0">
                <a:latin typeface="Calibri"/>
                <a:cs typeface="Calibri"/>
              </a:rPr>
              <a:t>-2</a:t>
            </a:r>
            <a:r>
              <a:rPr lang="en-US" sz="2400" spc="-5" dirty="0">
                <a:latin typeface="Calibri"/>
                <a:cs typeface="Calibri"/>
              </a:rPr>
              <a:t>4</a:t>
            </a:r>
            <a:r>
              <a:rPr sz="2400" spc="-5" dirty="0">
                <a:latin typeface="Calibri"/>
                <a:cs typeface="Calibri"/>
              </a:rPr>
              <a:t> Additional </a:t>
            </a:r>
            <a:r>
              <a:rPr sz="2400" spc="-10" dirty="0">
                <a:latin typeface="Calibri"/>
                <a:cs typeface="Calibri"/>
              </a:rPr>
              <a:t>Reserve  </a:t>
            </a:r>
            <a:r>
              <a:rPr sz="2400" spc="-5" dirty="0">
                <a:latin typeface="Calibri"/>
                <a:cs typeface="Calibri"/>
              </a:rPr>
              <a:t>and 202</a:t>
            </a:r>
            <a:r>
              <a:rPr lang="en-US" sz="2400" spc="-5" dirty="0">
                <a:latin typeface="Calibri"/>
                <a:cs typeface="Calibri"/>
              </a:rPr>
              <a:t>4</a:t>
            </a:r>
            <a:r>
              <a:rPr sz="2400" spc="-5" dirty="0">
                <a:latin typeface="Calibri"/>
                <a:cs typeface="Calibri"/>
              </a:rPr>
              <a:t>-2</a:t>
            </a:r>
            <a:r>
              <a:rPr lang="en-US" sz="2400" spc="-5" dirty="0">
                <a:latin typeface="Calibri"/>
                <a:cs typeface="Calibri"/>
              </a:rPr>
              <a:t>5</a:t>
            </a:r>
            <a:r>
              <a:rPr sz="2400" spc="-5" dirty="0">
                <a:latin typeface="Calibri"/>
                <a:cs typeface="Calibri"/>
              </a:rPr>
              <a:t> preliminary </a:t>
            </a:r>
            <a:r>
              <a:rPr sz="2400" spc="-10" dirty="0">
                <a:latin typeface="Calibri"/>
                <a:cs typeface="Calibri"/>
              </a:rPr>
              <a:t>allocation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the October 1 </a:t>
            </a:r>
            <a:r>
              <a:rPr sz="2400" spc="-10" dirty="0">
                <a:latin typeface="Calibri"/>
                <a:cs typeface="Calibri"/>
              </a:rPr>
              <a:t>budget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total.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6913" y="651940"/>
            <a:ext cx="397129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75" dirty="0"/>
              <a:t>Table </a:t>
            </a:r>
            <a:r>
              <a:rPr sz="4400" spc="-5" dirty="0"/>
              <a:t>of</a:t>
            </a:r>
            <a:r>
              <a:rPr sz="4400" spc="10" dirty="0"/>
              <a:t> </a:t>
            </a:r>
            <a:r>
              <a:rPr sz="4400" spc="-20" dirty="0"/>
              <a:t>Contents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751030"/>
              </p:ext>
            </p:extLst>
          </p:nvPr>
        </p:nvGraphicFramePr>
        <p:xfrm>
          <a:off x="838200" y="1825625"/>
          <a:ext cx="10515598" cy="36106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4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4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899">
                <a:tc>
                  <a:txBody>
                    <a:bodyPr/>
                    <a:lstStyle/>
                    <a:p>
                      <a:pPr marL="7835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Month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117538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Sub-Topic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1107440" marR="182245" indent="-91440">
                        <a:lnSpc>
                          <a:spcPct val="100699"/>
                        </a:lnSpc>
                        <a:spcBef>
                          <a:spcPts val="2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Slide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Page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September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Prepping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the October 1, 202</a:t>
                      </a:r>
                      <a:r>
                        <a:rPr lang="en-US" sz="1800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Amendment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Deadline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91249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spc="-5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32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School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Age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AFR MOE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Form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91249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spc="-5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Federal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State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Preschool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91249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spc="-5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35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October 1 Deadline: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Coding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91249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spc="-5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37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SPED Finance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Forms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91249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spc="-5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40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US" sz="1800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-2</a:t>
                      </a:r>
                      <a:r>
                        <a:rPr lang="en-US" sz="1800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Budgets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91249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spc="-5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42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spc="-5" dirty="0">
                          <a:latin typeface="Calibri"/>
                          <a:cs typeface="Calibri"/>
                        </a:rPr>
                        <a:t>IDEA Part B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Budgets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91249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spc="-5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45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State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and Local Maintenance of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Effort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91249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spc="-5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55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6820" y="734935"/>
            <a:ext cx="7376159" cy="1233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95655">
              <a:lnSpc>
                <a:spcPts val="4730"/>
              </a:lnSpc>
            </a:pPr>
            <a:r>
              <a:rPr sz="4400" b="1" u="heavy" spc="-10" dirty="0">
                <a:latin typeface="Calibri"/>
                <a:cs typeface="Calibri"/>
              </a:rPr>
              <a:t>Reports</a:t>
            </a:r>
            <a:r>
              <a:rPr sz="4400" spc="-10" dirty="0"/>
              <a:t>: Prepping </a:t>
            </a:r>
            <a:r>
              <a:rPr sz="4400" spc="-35" dirty="0"/>
              <a:t>for </a:t>
            </a:r>
            <a:r>
              <a:rPr sz="4400" spc="-5" dirty="0"/>
              <a:t>the  </a:t>
            </a:r>
            <a:r>
              <a:rPr sz="4400" spc="-10" dirty="0"/>
              <a:t>October </a:t>
            </a:r>
            <a:r>
              <a:rPr sz="4400" spc="-5" dirty="0"/>
              <a:t>1 </a:t>
            </a:r>
            <a:r>
              <a:rPr sz="4400" spc="-10" dirty="0"/>
              <a:t>Amendment</a:t>
            </a:r>
            <a:r>
              <a:rPr sz="4400" spc="-35" dirty="0"/>
              <a:t> </a:t>
            </a:r>
            <a:r>
              <a:rPr sz="4400" spc="-5" dirty="0"/>
              <a:t>Deadline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12813" y="2416723"/>
            <a:ext cx="4712970" cy="262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spc="-5" dirty="0">
                <a:latin typeface="Calibri"/>
                <a:cs typeface="Calibri"/>
              </a:rPr>
              <a:t>202</a:t>
            </a:r>
            <a:r>
              <a:rPr lang="en-US" b="1" u="heavy" spc="-5" dirty="0">
                <a:latin typeface="Calibri"/>
                <a:cs typeface="Calibri"/>
              </a:rPr>
              <a:t>3</a:t>
            </a:r>
            <a:r>
              <a:rPr sz="1800" b="1" u="heavy" spc="-5" dirty="0">
                <a:latin typeface="Calibri"/>
                <a:cs typeface="Calibri"/>
              </a:rPr>
              <a:t>-2</a:t>
            </a:r>
            <a:r>
              <a:rPr lang="en-US" sz="1800" b="1" u="heavy" spc="-5" dirty="0">
                <a:latin typeface="Calibri"/>
                <a:cs typeface="Calibri"/>
              </a:rPr>
              <a:t>4</a:t>
            </a:r>
            <a:r>
              <a:rPr sz="1800" b="1" u="heavy" spc="-5" dirty="0">
                <a:latin typeface="Calibri"/>
                <a:cs typeface="Calibri"/>
              </a:rPr>
              <a:t> COGNOS AFR (Expenditure) </a:t>
            </a:r>
            <a:r>
              <a:rPr sz="1800" b="1" u="heavy" spc="-10" dirty="0">
                <a:latin typeface="Calibri"/>
                <a:cs typeface="Calibri"/>
              </a:rPr>
              <a:t>Report</a:t>
            </a:r>
            <a:r>
              <a:rPr sz="1800" b="1" u="heavy" spc="25" dirty="0">
                <a:latin typeface="Calibri"/>
                <a:cs typeface="Calibri"/>
              </a:rPr>
              <a:t> </a:t>
            </a:r>
            <a:r>
              <a:rPr sz="1800" b="1" u="heavy" dirty="0">
                <a:latin typeface="Calibri"/>
                <a:cs typeface="Calibri"/>
              </a:rPr>
              <a:t>(YTD)</a:t>
            </a:r>
            <a:endParaRPr sz="1800" dirty="0">
              <a:latin typeface="Calibri"/>
              <a:cs typeface="Calibri"/>
            </a:endParaRPr>
          </a:p>
          <a:p>
            <a:pPr marL="698500" indent="-302260">
              <a:lnSpc>
                <a:spcPts val="1989"/>
              </a:lnSpc>
              <a:spcBef>
                <a:spcPts val="1000"/>
              </a:spcBef>
              <a:buFont typeface="Segoe UI Symbol"/>
              <a:buChar char="❑"/>
              <a:tabLst>
                <a:tab pos="698500" algn="l"/>
              </a:tabLst>
            </a:pPr>
            <a:r>
              <a:rPr sz="1750" spc="-10" dirty="0">
                <a:latin typeface="Calibri"/>
                <a:cs typeface="Calibri"/>
              </a:rPr>
              <a:t>State/Local</a:t>
            </a:r>
            <a:endParaRPr sz="1750" dirty="0">
              <a:latin typeface="Calibri"/>
              <a:cs typeface="Calibri"/>
            </a:endParaRPr>
          </a:p>
          <a:p>
            <a:pPr marL="698500" indent="-302260">
              <a:lnSpc>
                <a:spcPts val="1875"/>
              </a:lnSpc>
              <a:buFont typeface="Segoe UI Symbol"/>
              <a:buChar char="❑"/>
              <a:tabLst>
                <a:tab pos="698500" algn="l"/>
              </a:tabLst>
            </a:pPr>
            <a:r>
              <a:rPr lang="en-US" sz="1750" dirty="0">
                <a:latin typeface="Calibri"/>
                <a:cs typeface="Calibri"/>
              </a:rPr>
              <a:t>IDEA Part B</a:t>
            </a:r>
            <a:endParaRPr sz="1750" dirty="0">
              <a:latin typeface="Calibri"/>
              <a:cs typeface="Calibri"/>
            </a:endParaRPr>
          </a:p>
          <a:p>
            <a:pPr marL="698500" indent="-302260">
              <a:lnSpc>
                <a:spcPts val="1875"/>
              </a:lnSpc>
              <a:buFont typeface="Segoe UI Symbol"/>
              <a:buChar char="❑"/>
              <a:tabLst>
                <a:tab pos="698500" algn="l"/>
              </a:tabLst>
            </a:pPr>
            <a:r>
              <a:rPr sz="1750" dirty="0">
                <a:latin typeface="Calibri"/>
                <a:cs typeface="Calibri"/>
              </a:rPr>
              <a:t>PSPS (if</a:t>
            </a:r>
            <a:r>
              <a:rPr sz="1750" spc="-8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applicable)</a:t>
            </a:r>
          </a:p>
          <a:p>
            <a:pPr marL="698500" indent="-302260">
              <a:lnSpc>
                <a:spcPts val="1875"/>
              </a:lnSpc>
              <a:buFont typeface="Segoe UI Symbol"/>
              <a:buChar char="❑"/>
              <a:tabLst>
                <a:tab pos="698500" algn="l"/>
              </a:tabLst>
            </a:pPr>
            <a:r>
              <a:rPr sz="1750" dirty="0">
                <a:latin typeface="Calibri"/>
                <a:cs typeface="Calibri"/>
              </a:rPr>
              <a:t>CCEIS/CEIS (if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applicable)</a:t>
            </a:r>
          </a:p>
          <a:p>
            <a:pPr marL="698500" indent="-302260">
              <a:lnSpc>
                <a:spcPts val="1875"/>
              </a:lnSpc>
              <a:buFont typeface="Segoe UI Symbol"/>
              <a:buChar char="❑"/>
              <a:tabLst>
                <a:tab pos="698500" algn="l"/>
              </a:tabLst>
            </a:pPr>
            <a:r>
              <a:rPr sz="1750" spc="-10" dirty="0">
                <a:latin typeface="Calibri"/>
                <a:cs typeface="Calibri"/>
              </a:rPr>
              <a:t>Federal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Preschool</a:t>
            </a:r>
            <a:endParaRPr sz="1750" dirty="0">
              <a:latin typeface="Calibri"/>
              <a:cs typeface="Calibri"/>
            </a:endParaRPr>
          </a:p>
          <a:p>
            <a:pPr marL="698500" indent="-302260">
              <a:lnSpc>
                <a:spcPts val="1875"/>
              </a:lnSpc>
              <a:buFont typeface="Segoe UI Symbol"/>
              <a:buChar char="❑"/>
              <a:tabLst>
                <a:tab pos="698500" algn="l"/>
              </a:tabLst>
            </a:pPr>
            <a:r>
              <a:rPr sz="1750" spc="-15" dirty="0">
                <a:latin typeface="Calibri"/>
                <a:cs typeface="Calibri"/>
              </a:rPr>
              <a:t>State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Preschool</a:t>
            </a:r>
            <a:endParaRPr sz="1750" dirty="0">
              <a:latin typeface="Calibri"/>
              <a:cs typeface="Calibri"/>
            </a:endParaRPr>
          </a:p>
          <a:p>
            <a:pPr marL="698500" indent="-340360">
              <a:lnSpc>
                <a:spcPts val="1875"/>
              </a:lnSpc>
              <a:buFont typeface="MS PGothic"/>
              <a:buChar char="❑"/>
              <a:tabLst>
                <a:tab pos="698500" algn="l"/>
              </a:tabLst>
            </a:pPr>
            <a:r>
              <a:rPr sz="1750" spc="-15" dirty="0">
                <a:latin typeface="Calibri"/>
                <a:cs typeface="Calibri"/>
              </a:rPr>
              <a:t>State </a:t>
            </a:r>
            <a:r>
              <a:rPr sz="1750" spc="-5" dirty="0">
                <a:latin typeface="Calibri"/>
                <a:cs typeface="Calibri"/>
              </a:rPr>
              <a:t>EIDT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Preschool</a:t>
            </a:r>
            <a:endParaRPr sz="1750" dirty="0">
              <a:latin typeface="Calibri"/>
              <a:cs typeface="Calibri"/>
            </a:endParaRPr>
          </a:p>
          <a:p>
            <a:pPr marL="698500" marR="457834" indent="-302260">
              <a:lnSpc>
                <a:spcPts val="1880"/>
              </a:lnSpc>
              <a:spcBef>
                <a:spcPts val="130"/>
              </a:spcBef>
              <a:buFont typeface="Segoe UI Symbol"/>
              <a:buChar char="❑"/>
              <a:tabLst>
                <a:tab pos="698500" algn="l"/>
              </a:tabLst>
            </a:pPr>
            <a:r>
              <a:rPr sz="1750" spc="-5" dirty="0">
                <a:latin typeface="Calibri"/>
                <a:cs typeface="Calibri"/>
              </a:rPr>
              <a:t>Report </a:t>
            </a:r>
            <a:r>
              <a:rPr sz="1750" dirty="0">
                <a:latin typeface="Calibri"/>
                <a:cs typeface="Calibri"/>
              </a:rPr>
              <a:t>of </a:t>
            </a:r>
            <a:r>
              <a:rPr sz="1750" spc="-5" dirty="0">
                <a:latin typeface="Calibri"/>
                <a:cs typeface="Calibri"/>
              </a:rPr>
              <a:t>Equipment/Bus/Construction  Purchased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forms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5225" y="2416723"/>
            <a:ext cx="4185920" cy="262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spc="-5" dirty="0">
                <a:latin typeface="Calibri"/>
                <a:cs typeface="Calibri"/>
              </a:rPr>
              <a:t>202</a:t>
            </a:r>
            <a:r>
              <a:rPr lang="en-US" sz="1800" b="1" u="heavy" spc="-5" dirty="0">
                <a:latin typeface="Calibri"/>
                <a:cs typeface="Calibri"/>
              </a:rPr>
              <a:t>4</a:t>
            </a:r>
            <a:r>
              <a:rPr sz="1800" b="1" u="heavy" spc="-5" dirty="0">
                <a:latin typeface="Calibri"/>
                <a:cs typeface="Calibri"/>
              </a:rPr>
              <a:t>-2</a:t>
            </a:r>
            <a:r>
              <a:rPr lang="en-US" sz="1800" b="1" u="heavy" spc="-5" dirty="0">
                <a:latin typeface="Calibri"/>
                <a:cs typeface="Calibri"/>
              </a:rPr>
              <a:t>5</a:t>
            </a:r>
            <a:r>
              <a:rPr sz="1800" b="1" u="heavy" spc="-5" dirty="0">
                <a:latin typeface="Calibri"/>
                <a:cs typeface="Calibri"/>
              </a:rPr>
              <a:t> COGNOS </a:t>
            </a:r>
            <a:r>
              <a:rPr sz="1800" b="1" u="heavy" spc="-10" dirty="0">
                <a:latin typeface="Calibri"/>
                <a:cs typeface="Calibri"/>
              </a:rPr>
              <a:t>Budget Report </a:t>
            </a:r>
            <a:r>
              <a:rPr sz="1800" b="1" u="heavy" spc="-5" dirty="0">
                <a:latin typeface="Calibri"/>
                <a:cs typeface="Calibri"/>
              </a:rPr>
              <a:t>NEW</a:t>
            </a:r>
            <a:r>
              <a:rPr sz="1800" b="1" u="heavy" spc="25" dirty="0">
                <a:latin typeface="Calibri"/>
                <a:cs typeface="Calibri"/>
              </a:rPr>
              <a:t> </a:t>
            </a:r>
            <a:r>
              <a:rPr sz="1800" b="1" u="heavy" spc="-5" dirty="0">
                <a:latin typeface="Calibri"/>
                <a:cs typeface="Calibri"/>
              </a:rPr>
              <a:t>(YTD)</a:t>
            </a:r>
            <a:endParaRPr sz="1800" dirty="0">
              <a:latin typeface="Calibri"/>
              <a:cs typeface="Calibri"/>
            </a:endParaRPr>
          </a:p>
          <a:p>
            <a:pPr marL="698500" indent="-299085">
              <a:lnSpc>
                <a:spcPts val="1989"/>
              </a:lnSpc>
              <a:spcBef>
                <a:spcPts val="994"/>
              </a:spcBef>
              <a:buFont typeface="Segoe UI Symbol"/>
              <a:buChar char="❑"/>
              <a:tabLst>
                <a:tab pos="698500" algn="l"/>
              </a:tabLst>
            </a:pPr>
            <a:r>
              <a:rPr sz="1750" spc="-10" dirty="0">
                <a:latin typeface="Calibri"/>
                <a:cs typeface="Calibri"/>
              </a:rPr>
              <a:t>State/Local</a:t>
            </a:r>
            <a:endParaRPr sz="1750" dirty="0">
              <a:latin typeface="Calibri"/>
              <a:cs typeface="Calibri"/>
            </a:endParaRPr>
          </a:p>
          <a:p>
            <a:pPr marL="698500" indent="-299085">
              <a:lnSpc>
                <a:spcPts val="1875"/>
              </a:lnSpc>
              <a:buFont typeface="Segoe UI Symbol"/>
              <a:buChar char="❑"/>
              <a:tabLst>
                <a:tab pos="698500" algn="l"/>
              </a:tabLst>
            </a:pPr>
            <a:r>
              <a:rPr lang="en-US" sz="1750" spc="-5" dirty="0">
                <a:latin typeface="Calibri"/>
                <a:cs typeface="Calibri"/>
              </a:rPr>
              <a:t>IDEA Part B</a:t>
            </a:r>
            <a:endParaRPr sz="1750" dirty="0">
              <a:latin typeface="Calibri"/>
              <a:cs typeface="Calibri"/>
            </a:endParaRPr>
          </a:p>
          <a:p>
            <a:pPr marL="698500" indent="-299085">
              <a:lnSpc>
                <a:spcPts val="1875"/>
              </a:lnSpc>
              <a:buFont typeface="Segoe UI Symbol"/>
              <a:buChar char="❑"/>
              <a:tabLst>
                <a:tab pos="698500" algn="l"/>
              </a:tabLst>
            </a:pPr>
            <a:r>
              <a:rPr sz="1750" spc="-5" dirty="0">
                <a:latin typeface="Calibri"/>
                <a:cs typeface="Calibri"/>
              </a:rPr>
              <a:t>PSPS (if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applicable)</a:t>
            </a:r>
            <a:endParaRPr sz="1750" dirty="0">
              <a:latin typeface="Calibri"/>
              <a:cs typeface="Calibri"/>
            </a:endParaRPr>
          </a:p>
          <a:p>
            <a:pPr marL="698500" indent="-299085">
              <a:lnSpc>
                <a:spcPts val="1875"/>
              </a:lnSpc>
              <a:buFont typeface="Segoe UI Symbol"/>
              <a:buChar char="❑"/>
              <a:tabLst>
                <a:tab pos="698500" algn="l"/>
              </a:tabLst>
            </a:pPr>
            <a:r>
              <a:rPr sz="1750" spc="-5" dirty="0">
                <a:latin typeface="Calibri"/>
                <a:cs typeface="Calibri"/>
              </a:rPr>
              <a:t>CCEIS/CEIS (if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applicable)</a:t>
            </a:r>
            <a:endParaRPr sz="1750" dirty="0">
              <a:latin typeface="Calibri"/>
              <a:cs typeface="Calibri"/>
            </a:endParaRPr>
          </a:p>
          <a:p>
            <a:pPr marL="698500" indent="-299085">
              <a:lnSpc>
                <a:spcPts val="1875"/>
              </a:lnSpc>
              <a:buFont typeface="Segoe UI Symbol"/>
              <a:buChar char="❑"/>
              <a:tabLst>
                <a:tab pos="698500" algn="l"/>
              </a:tabLst>
            </a:pPr>
            <a:r>
              <a:rPr sz="1750" spc="-10" dirty="0">
                <a:latin typeface="Calibri"/>
                <a:cs typeface="Calibri"/>
              </a:rPr>
              <a:t>Federal</a:t>
            </a:r>
            <a:r>
              <a:rPr sz="1750" spc="-9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Preschool</a:t>
            </a:r>
            <a:endParaRPr sz="1750" dirty="0">
              <a:latin typeface="Calibri"/>
              <a:cs typeface="Calibri"/>
            </a:endParaRPr>
          </a:p>
          <a:p>
            <a:pPr marL="698500" indent="-299085">
              <a:lnSpc>
                <a:spcPts val="1875"/>
              </a:lnSpc>
              <a:buFont typeface="Segoe UI Symbol"/>
              <a:buChar char="❑"/>
              <a:tabLst>
                <a:tab pos="698500" algn="l"/>
              </a:tabLst>
            </a:pPr>
            <a:r>
              <a:rPr sz="1750" spc="-15" dirty="0">
                <a:latin typeface="Calibri"/>
                <a:cs typeface="Calibri"/>
              </a:rPr>
              <a:t>State</a:t>
            </a:r>
            <a:r>
              <a:rPr sz="1750" spc="-9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Preschool</a:t>
            </a:r>
            <a:endParaRPr sz="1750" dirty="0">
              <a:latin typeface="Calibri"/>
              <a:cs typeface="Calibri"/>
            </a:endParaRPr>
          </a:p>
          <a:p>
            <a:pPr marL="698500" indent="-336550">
              <a:lnSpc>
                <a:spcPts val="1875"/>
              </a:lnSpc>
              <a:buFont typeface="MS PGothic"/>
              <a:buChar char="❑"/>
              <a:tabLst>
                <a:tab pos="698500" algn="l"/>
              </a:tabLst>
            </a:pPr>
            <a:r>
              <a:rPr sz="1750" spc="-15" dirty="0">
                <a:latin typeface="Calibri"/>
                <a:cs typeface="Calibri"/>
              </a:rPr>
              <a:t>State </a:t>
            </a:r>
            <a:r>
              <a:rPr sz="1750" spc="-10" dirty="0">
                <a:latin typeface="Calibri"/>
                <a:cs typeface="Calibri"/>
              </a:rPr>
              <a:t>EIDT</a:t>
            </a:r>
            <a:r>
              <a:rPr sz="1750" spc="-6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Preschool</a:t>
            </a:r>
            <a:endParaRPr sz="1750" dirty="0">
              <a:latin typeface="Calibri"/>
              <a:cs typeface="Calibri"/>
            </a:endParaRPr>
          </a:p>
          <a:p>
            <a:pPr marL="698500" marR="270510" indent="-299085">
              <a:lnSpc>
                <a:spcPts val="1880"/>
              </a:lnSpc>
              <a:spcBef>
                <a:spcPts val="130"/>
              </a:spcBef>
              <a:buFont typeface="Segoe UI Symbol"/>
              <a:buChar char="❑"/>
              <a:tabLst>
                <a:tab pos="698500" algn="l"/>
              </a:tabLst>
            </a:pPr>
            <a:r>
              <a:rPr sz="1750" spc="-10" dirty="0">
                <a:latin typeface="Calibri"/>
                <a:cs typeface="Calibri"/>
              </a:rPr>
              <a:t>Request </a:t>
            </a:r>
            <a:r>
              <a:rPr sz="1750" spc="-15" dirty="0">
                <a:latin typeface="Calibri"/>
                <a:cs typeface="Calibri"/>
              </a:rPr>
              <a:t>to </a:t>
            </a:r>
            <a:r>
              <a:rPr sz="1750" spc="-5" dirty="0">
                <a:latin typeface="Calibri"/>
                <a:cs typeface="Calibri"/>
              </a:rPr>
              <a:t>Purchase  Equipment/Bus/Construction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forms</a:t>
            </a:r>
            <a:endParaRPr sz="17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4544" y="651872"/>
            <a:ext cx="252158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Se</a:t>
            </a:r>
            <a:r>
              <a:rPr sz="4400" spc="-25" dirty="0"/>
              <a:t>p</a:t>
            </a:r>
            <a:r>
              <a:rPr sz="4400" spc="-50" dirty="0"/>
              <a:t>t</a:t>
            </a:r>
            <a:r>
              <a:rPr sz="4400" spc="-5" dirty="0"/>
              <a:t>ember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2401503" y="2083935"/>
            <a:ext cx="7388991" cy="383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1076" y="689151"/>
            <a:ext cx="9689847" cy="1251688"/>
          </a:xfrm>
          <a:prstGeom prst="rect">
            <a:avLst/>
          </a:prstGeom>
        </p:spPr>
        <p:txBody>
          <a:bodyPr vert="horz" wrap="square" lIns="0" tIns="45783" rIns="0" bIns="0" rtlCol="0">
            <a:spAutoFit/>
          </a:bodyPr>
          <a:lstStyle/>
          <a:p>
            <a:pPr marL="2358390" marR="5080" indent="-1248410">
              <a:lnSpc>
                <a:spcPts val="4730"/>
              </a:lnSpc>
            </a:pPr>
            <a:r>
              <a:rPr sz="4400" spc="-10" dirty="0"/>
              <a:t>Prepping </a:t>
            </a:r>
            <a:r>
              <a:rPr sz="4400" spc="-35" dirty="0"/>
              <a:t>for </a:t>
            </a:r>
            <a:r>
              <a:rPr sz="4400" spc="-5" dirty="0"/>
              <a:t>the </a:t>
            </a:r>
            <a:r>
              <a:rPr sz="4400" spc="-10" dirty="0"/>
              <a:t>October </a:t>
            </a:r>
            <a:r>
              <a:rPr sz="4400" spc="-5" dirty="0"/>
              <a:t>1, 202</a:t>
            </a:r>
            <a:r>
              <a:rPr lang="en-US" sz="4400" spc="-5" dirty="0"/>
              <a:t>4</a:t>
            </a:r>
            <a:r>
              <a:rPr sz="4400" spc="-5" dirty="0"/>
              <a:t>  </a:t>
            </a:r>
            <a:r>
              <a:rPr sz="4400" spc="-10" dirty="0"/>
              <a:t>Amendment</a:t>
            </a:r>
            <a:r>
              <a:rPr sz="4400" spc="-55" dirty="0"/>
              <a:t> </a:t>
            </a:r>
            <a:r>
              <a:rPr sz="4400" spc="-5" dirty="0"/>
              <a:t>Deadline</a:t>
            </a:r>
            <a:endParaRPr sz="440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56915" y="2171573"/>
            <a:ext cx="9791065" cy="110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ts val="2850"/>
              </a:lnSpc>
              <a:buFont typeface="Arial"/>
              <a:buChar char="•"/>
              <a:tabLst>
                <a:tab pos="196215" algn="l"/>
              </a:tabLst>
            </a:pPr>
            <a:r>
              <a:rPr sz="2400" spc="-5" dirty="0">
                <a:latin typeface="Calibri"/>
                <a:cs typeface="Calibri"/>
              </a:rPr>
              <a:t>The October 1 </a:t>
            </a:r>
            <a:r>
              <a:rPr sz="2400" spc="-15" dirty="0">
                <a:latin typeface="Calibri"/>
                <a:cs typeface="Calibri"/>
              </a:rPr>
              <a:t>State/Local </a:t>
            </a:r>
            <a:r>
              <a:rPr sz="2400" spc="-10" dirty="0">
                <a:latin typeface="Calibri"/>
                <a:cs typeface="Calibri"/>
              </a:rPr>
              <a:t>budget </a:t>
            </a:r>
            <a:r>
              <a:rPr sz="2400" spc="-5" dirty="0">
                <a:latin typeface="Calibri"/>
                <a:cs typeface="Calibri"/>
              </a:rPr>
              <a:t>should be based on </a:t>
            </a:r>
            <a:r>
              <a:rPr sz="2400" spc="-10" dirty="0">
                <a:latin typeface="Calibri"/>
                <a:cs typeface="Calibri"/>
              </a:rPr>
              <a:t>expected expenditures. 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LEA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bookkeeping </a:t>
            </a:r>
            <a:r>
              <a:rPr sz="2400" spc="-5" dirty="0">
                <a:latin typeface="Calibri"/>
                <a:cs typeface="Calibri"/>
              </a:rPr>
              <a:t>department should </a:t>
            </a:r>
            <a:r>
              <a:rPr sz="2400" spc="-25" dirty="0">
                <a:latin typeface="Calibri"/>
                <a:cs typeface="Calibri"/>
              </a:rPr>
              <a:t>keep </a:t>
            </a:r>
            <a:r>
              <a:rPr sz="2400" spc="-10" dirty="0">
                <a:latin typeface="Calibri"/>
                <a:cs typeface="Calibri"/>
              </a:rPr>
              <a:t>expenditures </a:t>
            </a:r>
            <a:r>
              <a:rPr sz="2400" spc="-5" dirty="0">
                <a:latin typeface="Calibri"/>
                <a:cs typeface="Calibri"/>
              </a:rPr>
              <a:t>as closely  aligned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this </a:t>
            </a:r>
            <a:r>
              <a:rPr sz="2400" spc="-10" dirty="0">
                <a:latin typeface="Calibri"/>
                <a:cs typeface="Calibri"/>
              </a:rPr>
              <a:t>budget </a:t>
            </a:r>
            <a:r>
              <a:rPr sz="2400" spc="-5" dirty="0">
                <a:latin typeface="Calibri"/>
                <a:cs typeface="Calibri"/>
              </a:rPr>
              <a:t>as possible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purposes of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6914" y="3374784"/>
            <a:ext cx="9984009" cy="73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ts val="2850"/>
              </a:lnSpc>
              <a:buFont typeface="Arial"/>
              <a:buChar char="•"/>
              <a:tabLst>
                <a:tab pos="196215" algn="l"/>
              </a:tabLst>
            </a:pPr>
            <a:r>
              <a:rPr sz="2400" spc="-5" dirty="0">
                <a:latin typeface="Calibri"/>
                <a:cs typeface="Calibri"/>
              </a:rPr>
              <a:t>The October 1 </a:t>
            </a:r>
            <a:r>
              <a:rPr lang="en-US" sz="2400" spc="-5" dirty="0">
                <a:latin typeface="Calibri"/>
                <a:cs typeface="Calibri"/>
              </a:rPr>
              <a:t>IDEA Part B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budget</a:t>
            </a:r>
            <a:r>
              <a:rPr lang="en-US" sz="2400" spc="-10" dirty="0">
                <a:latin typeface="Calibri"/>
                <a:cs typeface="Calibri"/>
              </a:rPr>
              <a:t> </a:t>
            </a:r>
            <a:r>
              <a:rPr lang="en-US" sz="2400" b="1" spc="-10" dirty="0">
                <a:highlight>
                  <a:srgbClr val="FFFF00"/>
                </a:highlight>
                <a:latin typeface="Calibri"/>
                <a:cs typeface="Calibri"/>
              </a:rPr>
              <a:t>IS NOT </a:t>
            </a:r>
            <a:r>
              <a:rPr lang="en-US" sz="2400" spc="-10" dirty="0">
                <a:latin typeface="Calibri"/>
                <a:cs typeface="Calibri"/>
              </a:rPr>
              <a:t>entered in </a:t>
            </a:r>
            <a:r>
              <a:rPr lang="en-US" sz="2400" spc="-10" dirty="0" err="1">
                <a:latin typeface="Calibri"/>
                <a:cs typeface="Calibri"/>
              </a:rPr>
              <a:t>Indistar</a:t>
            </a:r>
            <a:r>
              <a:rPr lang="en-US" sz="2400" spc="-10" dirty="0">
                <a:latin typeface="Calibri"/>
                <a:cs typeface="Calibri"/>
              </a:rPr>
              <a:t>.  It is entered in </a:t>
            </a:r>
            <a:r>
              <a:rPr sz="2400" spc="-10" dirty="0">
                <a:latin typeface="Calibri"/>
                <a:cs typeface="Calibri"/>
              </a:rPr>
              <a:t>  </a:t>
            </a:r>
            <a:r>
              <a:rPr sz="2400" spc="-5" dirty="0">
                <a:latin typeface="Calibri"/>
                <a:cs typeface="Calibri"/>
              </a:rPr>
              <a:t>eFinance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bookkeeper.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5548" y="4113326"/>
            <a:ext cx="9985375" cy="1847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 algn="just">
              <a:lnSpc>
                <a:spcPts val="2850"/>
              </a:lnSpc>
              <a:buFont typeface="Arial"/>
              <a:buChar char="•"/>
              <a:tabLst>
                <a:tab pos="196215" algn="l"/>
              </a:tabLst>
            </a:pPr>
            <a:r>
              <a:rPr sz="2400" spc="-5" dirty="0">
                <a:latin typeface="Calibri"/>
                <a:cs typeface="Calibri"/>
              </a:rPr>
              <a:t>The October 1 </a:t>
            </a:r>
            <a:r>
              <a:rPr sz="2400" spc="-10" dirty="0">
                <a:latin typeface="Calibri"/>
                <a:cs typeface="Calibri"/>
              </a:rPr>
              <a:t>budgets </a:t>
            </a:r>
            <a:r>
              <a:rPr sz="2400" spc="-15" dirty="0">
                <a:latin typeface="Calibri"/>
                <a:cs typeface="Calibri"/>
              </a:rPr>
              <a:t>are entered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district </a:t>
            </a:r>
            <a:r>
              <a:rPr lang="en-US" sz="2400" spc="-10" dirty="0">
                <a:latin typeface="Calibri"/>
                <a:cs typeface="Calibri"/>
              </a:rPr>
              <a:t>bookkeeper </a:t>
            </a:r>
            <a:r>
              <a:rPr sz="2400" spc="-5" dirty="0">
                <a:latin typeface="Calibri"/>
                <a:cs typeface="Calibri"/>
              </a:rPr>
              <a:t>in eFinance. </a:t>
            </a:r>
            <a:r>
              <a:rPr lang="en-US"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LEA</a:t>
            </a:r>
            <a:r>
              <a:rPr lang="en-US"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bookkeeper </a:t>
            </a:r>
            <a:r>
              <a:rPr sz="2400" spc="-5" dirty="0">
                <a:latin typeface="Calibri"/>
                <a:cs typeface="Calibri"/>
              </a:rPr>
              <a:t>should </a:t>
            </a:r>
            <a:r>
              <a:rPr sz="2400" spc="-10" dirty="0">
                <a:latin typeface="Calibri"/>
                <a:cs typeface="Calibri"/>
              </a:rPr>
              <a:t>agree </a:t>
            </a:r>
            <a:r>
              <a:rPr sz="2400" spc="-5" dirty="0">
                <a:latin typeface="Calibri"/>
                <a:cs typeface="Calibri"/>
              </a:rPr>
              <a:t>on the </a:t>
            </a:r>
            <a:r>
              <a:rPr sz="2400" spc="-15" dirty="0">
                <a:latin typeface="Calibri"/>
                <a:cs typeface="Calibri"/>
              </a:rPr>
              <a:t>total </a:t>
            </a:r>
            <a:r>
              <a:rPr sz="2400" spc="-10" dirty="0">
                <a:latin typeface="Calibri"/>
                <a:cs typeface="Calibri"/>
              </a:rPr>
              <a:t>amount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budget </a:t>
            </a:r>
            <a:r>
              <a:rPr sz="2400" spc="-15" dirty="0">
                <a:latin typeface="Calibri"/>
                <a:cs typeface="Calibri"/>
              </a:rPr>
              <a:t>contents. </a:t>
            </a:r>
            <a:r>
              <a:rPr sz="2400" spc="-5" dirty="0">
                <a:latin typeface="Calibri"/>
                <a:cs typeface="Calibri"/>
              </a:rPr>
              <a:t>Please  </a:t>
            </a:r>
            <a:r>
              <a:rPr sz="2400" spc="-10" dirty="0">
                <a:latin typeface="Calibri"/>
                <a:cs typeface="Calibri"/>
              </a:rPr>
              <a:t>compare classroom </a:t>
            </a:r>
            <a:r>
              <a:rPr sz="2400" spc="-5" dirty="0">
                <a:latin typeface="Calibri"/>
                <a:cs typeface="Calibri"/>
              </a:rPr>
              <a:t>function codes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classroom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ratios.</a:t>
            </a:r>
            <a:endParaRPr sz="2400" dirty="0">
              <a:latin typeface="Calibri"/>
              <a:cs typeface="Calibri"/>
            </a:endParaRPr>
          </a:p>
          <a:p>
            <a:pPr marL="195580" marR="551180" indent="-182880">
              <a:lnSpc>
                <a:spcPts val="2850"/>
              </a:lnSpc>
              <a:buFont typeface="Arial"/>
              <a:buChar char="•"/>
              <a:tabLst>
                <a:tab pos="196215" algn="l"/>
              </a:tabLst>
            </a:pPr>
            <a:r>
              <a:rPr sz="2400" spc="-5" dirty="0">
                <a:latin typeface="Calibri"/>
                <a:cs typeface="Calibri"/>
              </a:rPr>
              <a:t>When changes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budgets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needed,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budget </a:t>
            </a:r>
            <a:r>
              <a:rPr sz="2400" spc="-5" dirty="0">
                <a:latin typeface="Calibri"/>
                <a:cs typeface="Calibri"/>
              </a:rPr>
              <a:t>amendment (COGNOS  </a:t>
            </a:r>
            <a:r>
              <a:rPr sz="2400" spc="-10" dirty="0">
                <a:latin typeface="Calibri"/>
                <a:cs typeface="Calibri"/>
              </a:rPr>
              <a:t>Budget Report) </a:t>
            </a:r>
            <a:r>
              <a:rPr sz="2400" spc="-5" dirty="0">
                <a:latin typeface="Calibri"/>
                <a:cs typeface="Calibri"/>
              </a:rPr>
              <a:t>should be emailed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SPED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Finance.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1076" y="689151"/>
            <a:ext cx="9689847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1890" marR="5080" indent="-1311910">
              <a:lnSpc>
                <a:spcPts val="4730"/>
              </a:lnSpc>
            </a:pPr>
            <a:r>
              <a:rPr sz="4400" spc="-10" dirty="0"/>
              <a:t>Prepping </a:t>
            </a:r>
            <a:r>
              <a:rPr sz="4400" spc="-35" dirty="0"/>
              <a:t>for </a:t>
            </a:r>
            <a:r>
              <a:rPr sz="4400" spc="-5" dirty="0"/>
              <a:t>the </a:t>
            </a:r>
            <a:r>
              <a:rPr sz="4400" spc="-10" dirty="0"/>
              <a:t>October </a:t>
            </a:r>
            <a:r>
              <a:rPr sz="4400" spc="-5" dirty="0"/>
              <a:t>1, 202</a:t>
            </a:r>
            <a:r>
              <a:rPr lang="en-US" sz="4400" spc="-5" dirty="0"/>
              <a:t>4</a:t>
            </a:r>
            <a:r>
              <a:rPr sz="4400" spc="-5" dirty="0"/>
              <a:t>  </a:t>
            </a:r>
            <a:r>
              <a:rPr sz="4400" spc="-10" dirty="0"/>
              <a:t>Amendment</a:t>
            </a:r>
            <a:r>
              <a:rPr sz="4400" spc="-55" dirty="0"/>
              <a:t> </a:t>
            </a:r>
            <a:r>
              <a:rPr sz="4400" spc="-5" dirty="0"/>
              <a:t>Deadline</a:t>
            </a:r>
            <a:endParaRPr sz="44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64547" y="2091105"/>
            <a:ext cx="4883150" cy="3933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361315" indent="-175260">
              <a:lnSpc>
                <a:spcPts val="27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October </a:t>
            </a:r>
            <a:r>
              <a:rPr sz="2800" spc="-5" dirty="0">
                <a:latin typeface="Calibri"/>
                <a:cs typeface="Calibri"/>
              </a:rPr>
              <a:t>1, 202</a:t>
            </a:r>
            <a:r>
              <a:rPr lang="en-US" sz="2800" spc="-5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IDEA, Part B </a:t>
            </a:r>
            <a:r>
              <a:rPr sz="2800" spc="-10" dirty="0">
                <a:latin typeface="Calibri"/>
                <a:cs typeface="Calibri"/>
              </a:rPr>
              <a:t>budget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lang="en-US" sz="2800" spc="-5" dirty="0">
                <a:latin typeface="Calibri"/>
                <a:cs typeface="Calibri"/>
              </a:rPr>
              <a:t>an FY 24-25 preliminary </a:t>
            </a:r>
            <a:r>
              <a:rPr sz="2800" spc="-10" dirty="0">
                <a:latin typeface="Calibri"/>
                <a:cs typeface="Calibri"/>
              </a:rPr>
              <a:t>budget.</a:t>
            </a:r>
            <a:endParaRPr sz="2800" dirty="0">
              <a:latin typeface="Calibri"/>
              <a:cs typeface="Calibri"/>
            </a:endParaRPr>
          </a:p>
          <a:p>
            <a:pPr marL="187960" marR="5080" indent="-175260">
              <a:lnSpc>
                <a:spcPct val="80300"/>
              </a:lnSpc>
              <a:spcBef>
                <a:spcPts val="1019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SPED Finance pulls the </a:t>
            </a:r>
            <a:r>
              <a:rPr sz="2800" spc="-10" dirty="0">
                <a:latin typeface="Calibri"/>
                <a:cs typeface="Calibri"/>
              </a:rPr>
              <a:t>cycle </a:t>
            </a:r>
            <a:r>
              <a:rPr sz="2800" spc="-5" dirty="0">
                <a:latin typeface="Calibri"/>
                <a:cs typeface="Calibri"/>
              </a:rPr>
              <a:t>1  202</a:t>
            </a:r>
            <a:r>
              <a:rPr lang="en-US" sz="2800" spc="-5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-2</a:t>
            </a:r>
            <a:r>
              <a:rPr lang="en-US" sz="2800" spc="-5" dirty="0">
                <a:latin typeface="Calibri"/>
                <a:cs typeface="Calibri"/>
              </a:rPr>
              <a:t>5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COGNOS Budget  Reports </a:t>
            </a:r>
            <a:r>
              <a:rPr sz="2800" spc="-5" dirty="0">
                <a:latin typeface="Calibri"/>
                <a:cs typeface="Calibri"/>
              </a:rPr>
              <a:t>and the </a:t>
            </a:r>
            <a:r>
              <a:rPr sz="2800" spc="-10" dirty="0">
                <a:latin typeface="Calibri"/>
                <a:cs typeface="Calibri"/>
              </a:rPr>
              <a:t>cycle </a:t>
            </a:r>
            <a:r>
              <a:rPr sz="2800" spc="-5" dirty="0">
                <a:latin typeface="Calibri"/>
                <a:cs typeface="Calibri"/>
              </a:rPr>
              <a:t>9 202</a:t>
            </a:r>
            <a:r>
              <a:rPr lang="en-US" sz="2800" spc="-5" dirty="0">
                <a:latin typeface="Calibri"/>
                <a:cs typeface="Calibri"/>
              </a:rPr>
              <a:t>3</a:t>
            </a:r>
            <a:r>
              <a:rPr sz="2800" spc="-5" dirty="0">
                <a:latin typeface="Calibri"/>
                <a:cs typeface="Calibri"/>
              </a:rPr>
              <a:t>-2</a:t>
            </a:r>
            <a:r>
              <a:rPr lang="en-US" sz="2800" spc="-5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  AFR </a:t>
            </a:r>
            <a:r>
              <a:rPr sz="2800" spc="-10" dirty="0">
                <a:latin typeface="Calibri"/>
                <a:cs typeface="Calibri"/>
              </a:rPr>
              <a:t>(expenditure) Reports </a:t>
            </a:r>
            <a:r>
              <a:rPr sz="2800" spc="-25" dirty="0">
                <a:latin typeface="Calibri"/>
                <a:cs typeface="Calibri"/>
              </a:rPr>
              <a:t>for  </a:t>
            </a:r>
            <a:r>
              <a:rPr sz="2800" b="1" spc="-10" dirty="0">
                <a:latin typeface="Calibri"/>
                <a:cs typeface="Calibri"/>
              </a:rPr>
              <a:t>State/Local</a:t>
            </a:r>
            <a:r>
              <a:rPr sz="2800" spc="-10" dirty="0">
                <a:latin typeface="Calibri"/>
                <a:cs typeface="Calibri"/>
              </a:rPr>
              <a:t>, </a:t>
            </a:r>
            <a:r>
              <a:rPr lang="en-US" sz="2800" b="1" spc="-5" dirty="0">
                <a:latin typeface="Calibri"/>
                <a:cs typeface="Calibri"/>
              </a:rPr>
              <a:t>IDEA Part B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(both  </a:t>
            </a:r>
            <a:r>
              <a:rPr lang="en-US" sz="2800" spc="-5" dirty="0">
                <a:latin typeface="Calibri"/>
                <a:cs typeface="Calibri"/>
              </a:rPr>
              <a:t>Section</a:t>
            </a:r>
            <a:r>
              <a:rPr sz="2800" spc="-5" dirty="0">
                <a:latin typeface="Calibri"/>
                <a:cs typeface="Calibri"/>
              </a:rPr>
              <a:t> 611 </a:t>
            </a:r>
            <a:r>
              <a:rPr sz="2800" b="1" spc="-5" dirty="0">
                <a:latin typeface="Calibri"/>
                <a:cs typeface="Calibri"/>
              </a:rPr>
              <a:t>School </a:t>
            </a:r>
            <a:r>
              <a:rPr sz="2800" b="1" spc="-15" dirty="0">
                <a:latin typeface="Calibri"/>
                <a:cs typeface="Calibri"/>
              </a:rPr>
              <a:t>Age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lang="en-US" sz="2800" spc="-5" dirty="0">
                <a:latin typeface="Calibri"/>
                <a:cs typeface="Calibri"/>
              </a:rPr>
              <a:t>Section</a:t>
            </a:r>
            <a:r>
              <a:rPr sz="2800" spc="-5" dirty="0">
                <a:latin typeface="Calibri"/>
                <a:cs typeface="Calibri"/>
              </a:rPr>
              <a:t> 619 </a:t>
            </a:r>
            <a:r>
              <a:rPr sz="2800" b="1" spc="-20" dirty="0">
                <a:latin typeface="Calibri"/>
                <a:cs typeface="Calibri"/>
              </a:rPr>
              <a:t>Federal </a:t>
            </a:r>
            <a:r>
              <a:rPr sz="2800" b="1" spc="-5" dirty="0">
                <a:latin typeface="Calibri"/>
                <a:cs typeface="Calibri"/>
              </a:rPr>
              <a:t>Preschool</a:t>
            </a:r>
            <a:r>
              <a:rPr sz="2800" spc="-5" dirty="0">
                <a:latin typeface="Calibri"/>
                <a:cs typeface="Calibri"/>
              </a:rPr>
              <a:t>),  </a:t>
            </a:r>
            <a:r>
              <a:rPr sz="2800" b="1" spc="-20" dirty="0">
                <a:latin typeface="Calibri"/>
                <a:cs typeface="Calibri"/>
              </a:rPr>
              <a:t>State,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spc="-25" dirty="0">
                <a:latin typeface="Calibri"/>
                <a:cs typeface="Calibri"/>
              </a:rPr>
              <a:t>State </a:t>
            </a:r>
            <a:r>
              <a:rPr sz="2800" b="1" spc="-15" dirty="0">
                <a:latin typeface="Calibri"/>
                <a:cs typeface="Calibri"/>
              </a:rPr>
              <a:t>EIDT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Preschool.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8547" y="2091105"/>
            <a:ext cx="4912995" cy="4350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ts val="27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10" dirty="0">
                <a:latin typeface="Calibri"/>
                <a:cs typeface="Calibri"/>
              </a:rPr>
              <a:t>After October </a:t>
            </a:r>
            <a:r>
              <a:rPr sz="2800" spc="-5" dirty="0">
                <a:latin typeface="Calibri"/>
                <a:cs typeface="Calibri"/>
              </a:rPr>
              <a:t>1, submissions </a:t>
            </a:r>
            <a:r>
              <a:rPr sz="2800" spc="-15" dirty="0">
                <a:latin typeface="Calibri"/>
                <a:cs typeface="Calibri"/>
              </a:rPr>
              <a:t>are  </a:t>
            </a:r>
            <a:r>
              <a:rPr sz="2800" spc="-5" dirty="0">
                <a:latin typeface="Calibri"/>
                <a:cs typeface="Calibri"/>
              </a:rPr>
              <a:t>pulled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system, </a:t>
            </a:r>
            <a:r>
              <a:rPr sz="2800" spc="-5" dirty="0">
                <a:latin typeface="Calibri"/>
                <a:cs typeface="Calibri"/>
              </a:rPr>
              <a:t>and  SPED Finance will check </a:t>
            </a:r>
            <a:r>
              <a:rPr sz="2800" spc="-10" dirty="0">
                <a:latin typeface="Calibri"/>
                <a:cs typeface="Calibri"/>
              </a:rPr>
              <a:t>budgets  </a:t>
            </a:r>
            <a:r>
              <a:rPr sz="2800" spc="-20" dirty="0">
                <a:latin typeface="Calibri"/>
                <a:cs typeface="Calibri"/>
              </a:rPr>
              <a:t>for:</a:t>
            </a:r>
            <a:endParaRPr sz="2800" dirty="0">
              <a:latin typeface="Calibri"/>
              <a:cs typeface="Calibri"/>
            </a:endParaRPr>
          </a:p>
          <a:p>
            <a:pPr marL="645160" marR="786130" lvl="1" indent="-182880">
              <a:lnSpc>
                <a:spcPct val="79000"/>
              </a:lnSpc>
              <a:spcBef>
                <a:spcPts val="555"/>
              </a:spcBef>
              <a:buFont typeface="Arial"/>
              <a:buChar char="•"/>
              <a:tabLst>
                <a:tab pos="645795" algn="l"/>
              </a:tabLst>
            </a:pPr>
            <a:r>
              <a:rPr sz="2400" spc="-10" dirty="0">
                <a:latin typeface="Calibri"/>
                <a:cs typeface="Calibri"/>
              </a:rPr>
              <a:t>Correct </a:t>
            </a:r>
            <a:r>
              <a:rPr sz="2400" spc="-15" dirty="0">
                <a:latin typeface="Calibri"/>
                <a:cs typeface="Calibri"/>
              </a:rPr>
              <a:t>total </a:t>
            </a:r>
            <a:r>
              <a:rPr sz="2400" spc="-5" dirty="0">
                <a:latin typeface="Calibri"/>
                <a:cs typeface="Calibri"/>
              </a:rPr>
              <a:t>funds </a:t>
            </a:r>
            <a:r>
              <a:rPr sz="2400" spc="-10" dirty="0">
                <a:latin typeface="Calibri"/>
                <a:cs typeface="Calibri"/>
              </a:rPr>
              <a:t>available  </a:t>
            </a:r>
            <a:r>
              <a:rPr sz="2400" spc="-5" dirty="0">
                <a:latin typeface="Calibri"/>
                <a:cs typeface="Calibri"/>
              </a:rPr>
              <a:t>amount;</a:t>
            </a:r>
            <a:endParaRPr sz="2400" dirty="0">
              <a:latin typeface="Calibri"/>
              <a:cs typeface="Calibri"/>
            </a:endParaRPr>
          </a:p>
          <a:p>
            <a:pPr marL="645160" marR="289560" lvl="1" indent="-182880">
              <a:lnSpc>
                <a:spcPct val="79000"/>
              </a:lnSpc>
              <a:spcBef>
                <a:spcPts val="545"/>
              </a:spcBef>
              <a:buFont typeface="Arial"/>
              <a:buChar char="•"/>
              <a:tabLst>
                <a:tab pos="645795" algn="l"/>
              </a:tabLst>
            </a:pPr>
            <a:r>
              <a:rPr sz="2400" spc="-10" dirty="0">
                <a:latin typeface="Calibri"/>
                <a:cs typeface="Calibri"/>
              </a:rPr>
              <a:t>Appropriate </a:t>
            </a:r>
            <a:r>
              <a:rPr sz="2400" spc="-5" dirty="0">
                <a:latin typeface="Calibri"/>
                <a:cs typeface="Calibri"/>
              </a:rPr>
              <a:t>function and object  codes;</a:t>
            </a:r>
            <a:endParaRPr sz="2400" dirty="0">
              <a:latin typeface="Calibri"/>
              <a:cs typeface="Calibri"/>
            </a:endParaRPr>
          </a:p>
          <a:p>
            <a:pPr marL="645160" marR="884555" lvl="1" indent="-182880">
              <a:lnSpc>
                <a:spcPct val="79000"/>
              </a:lnSpc>
              <a:spcBef>
                <a:spcPts val="545"/>
              </a:spcBef>
              <a:buFont typeface="Arial"/>
              <a:buChar char="•"/>
              <a:tabLst>
                <a:tab pos="645795" algn="l"/>
              </a:tabLst>
            </a:pPr>
            <a:r>
              <a:rPr sz="2400" spc="-5" dirty="0">
                <a:latin typeface="Calibri"/>
                <a:cs typeface="Calibri"/>
              </a:rPr>
              <a:t>If monies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10" dirty="0">
                <a:latin typeface="Calibri"/>
                <a:cs typeface="Calibri"/>
              </a:rPr>
              <a:t>budgeted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5" dirty="0">
                <a:latin typeface="Calibri"/>
                <a:cs typeface="Calibri"/>
              </a:rPr>
              <a:t>reasonable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manner;</a:t>
            </a:r>
            <a:endParaRPr sz="2400" dirty="0">
              <a:latin typeface="Calibri"/>
              <a:cs typeface="Calibri"/>
            </a:endParaRPr>
          </a:p>
          <a:p>
            <a:pPr marL="645160" marR="20955" lvl="1" indent="-182880">
              <a:lnSpc>
                <a:spcPct val="79000"/>
              </a:lnSpc>
              <a:spcBef>
                <a:spcPts val="545"/>
              </a:spcBef>
              <a:buFont typeface="Arial"/>
              <a:buChar char="•"/>
              <a:tabLst>
                <a:tab pos="645795" algn="l"/>
              </a:tabLst>
            </a:pPr>
            <a:r>
              <a:rPr sz="2400" spc="-5" dirty="0">
                <a:latin typeface="Calibri"/>
                <a:cs typeface="Calibri"/>
              </a:rPr>
              <a:t>MOE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year </a:t>
            </a:r>
            <a:r>
              <a:rPr sz="2400" spc="-5" dirty="0">
                <a:latin typeface="Calibri"/>
                <a:cs typeface="Calibri"/>
              </a:rPr>
              <a:t>202</a:t>
            </a:r>
            <a:r>
              <a:rPr lang="en-US" sz="2400" spc="-5" dirty="0">
                <a:latin typeface="Calibri"/>
                <a:cs typeface="Calibri"/>
              </a:rPr>
              <a:t>3-</a:t>
            </a:r>
            <a:r>
              <a:rPr sz="2400" spc="-5" dirty="0">
                <a:latin typeface="Calibri"/>
                <a:cs typeface="Calibri"/>
              </a:rPr>
              <a:t>2</a:t>
            </a:r>
            <a:r>
              <a:rPr lang="en-US" sz="2400" spc="-5" dirty="0">
                <a:latin typeface="Calibri"/>
                <a:cs typeface="Calibri"/>
              </a:rPr>
              <a:t>4</a:t>
            </a:r>
            <a:r>
              <a:rPr sz="2400" spc="-5" dirty="0">
                <a:latin typeface="Calibri"/>
                <a:cs typeface="Calibri"/>
              </a:rPr>
              <a:t> and </a:t>
            </a:r>
            <a:r>
              <a:rPr sz="2400" spc="-10" dirty="0">
                <a:latin typeface="Calibri"/>
                <a:cs typeface="Calibri"/>
              </a:rPr>
              <a:t>current  year </a:t>
            </a:r>
            <a:r>
              <a:rPr sz="2400" spc="-5" dirty="0">
                <a:latin typeface="Calibri"/>
                <a:cs typeface="Calibri"/>
              </a:rPr>
              <a:t>202</a:t>
            </a:r>
            <a:r>
              <a:rPr lang="en-US" sz="2400" spc="-5" dirty="0">
                <a:latin typeface="Calibri"/>
                <a:cs typeface="Calibri"/>
              </a:rPr>
              <a:t>4</a:t>
            </a:r>
            <a:r>
              <a:rPr sz="2400" spc="-5" dirty="0">
                <a:latin typeface="Calibri"/>
                <a:cs typeface="Calibri"/>
              </a:rPr>
              <a:t>-2</a:t>
            </a:r>
            <a:r>
              <a:rPr lang="en-US" sz="2400" spc="-5" dirty="0">
                <a:latin typeface="Calibri"/>
                <a:cs typeface="Calibri"/>
              </a:rPr>
              <a:t>5</a:t>
            </a:r>
            <a:r>
              <a:rPr sz="2400" spc="-5" dirty="0">
                <a:latin typeface="Calibri"/>
                <a:cs typeface="Calibri"/>
              </a:rPr>
              <a:t>;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</a:t>
            </a:r>
            <a:endParaRPr sz="2400" dirty="0">
              <a:latin typeface="Calibri"/>
              <a:cs typeface="Calibri"/>
            </a:endParaRPr>
          </a:p>
          <a:p>
            <a:pPr marL="645160" lvl="1" indent="-182880">
              <a:lnSpc>
                <a:spcPts val="2825"/>
              </a:lnSpc>
              <a:buFont typeface="Arial"/>
              <a:buChar char="•"/>
              <a:tabLst>
                <a:tab pos="645795" algn="l"/>
              </a:tabLst>
            </a:pPr>
            <a:r>
              <a:rPr sz="2400" spc="-10" dirty="0">
                <a:latin typeface="Calibri"/>
                <a:cs typeface="Calibri"/>
              </a:rPr>
              <a:t>Request/Report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forms.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4432" y="728140"/>
            <a:ext cx="7258684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School </a:t>
            </a:r>
            <a:r>
              <a:rPr sz="4400" spc="-20" dirty="0"/>
              <a:t>Age </a:t>
            </a:r>
            <a:r>
              <a:rPr sz="4400" spc="-5" dirty="0"/>
              <a:t>AFR MOE </a:t>
            </a:r>
            <a:r>
              <a:rPr sz="4400" spc="-25" dirty="0"/>
              <a:t>Data</a:t>
            </a:r>
            <a:r>
              <a:rPr sz="4400" spc="-40" dirty="0"/>
              <a:t> </a:t>
            </a:r>
            <a:r>
              <a:rPr sz="4400" spc="-20" dirty="0"/>
              <a:t>Form</a:t>
            </a:r>
            <a:endParaRPr sz="44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64547" y="1942363"/>
            <a:ext cx="4883150" cy="116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15" dirty="0">
                <a:latin typeface="Calibri"/>
                <a:cs typeface="Calibri"/>
              </a:rPr>
              <a:t>Located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20" dirty="0">
                <a:latin typeface="Calibri"/>
                <a:cs typeface="Calibri"/>
              </a:rPr>
              <a:t>MYSPED, </a:t>
            </a:r>
            <a:r>
              <a:rPr sz="2800" spc="-5" dirty="0">
                <a:latin typeface="Calibri"/>
                <a:cs typeface="Calibri"/>
              </a:rPr>
              <a:t>the 202</a:t>
            </a:r>
            <a:r>
              <a:rPr lang="en-US" sz="2800" spc="-5" dirty="0">
                <a:latin typeface="Calibri"/>
                <a:cs typeface="Calibri"/>
              </a:rPr>
              <a:t>3</a:t>
            </a:r>
            <a:r>
              <a:rPr sz="2800" spc="-5" dirty="0">
                <a:latin typeface="Calibri"/>
                <a:cs typeface="Calibri"/>
              </a:rPr>
              <a:t>-2</a:t>
            </a:r>
            <a:r>
              <a:rPr lang="en-US" sz="2800" spc="-5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  School </a:t>
            </a:r>
            <a:r>
              <a:rPr sz="2800" spc="-10" dirty="0">
                <a:latin typeface="Calibri"/>
                <a:cs typeface="Calibri"/>
              </a:rPr>
              <a:t>Age </a:t>
            </a:r>
            <a:r>
              <a:rPr sz="2800" spc="-5" dirty="0">
                <a:latin typeface="Calibri"/>
                <a:cs typeface="Calibri"/>
              </a:rPr>
              <a:t>AFR MOE </a:t>
            </a:r>
            <a:r>
              <a:rPr sz="2800" spc="-20" dirty="0">
                <a:latin typeface="Calibri"/>
                <a:cs typeface="Calibri"/>
              </a:rPr>
              <a:t>Data form  </a:t>
            </a:r>
            <a:r>
              <a:rPr sz="2800" spc="-5" dirty="0">
                <a:latin typeface="Calibri"/>
                <a:cs typeface="Calibri"/>
              </a:rPr>
              <a:t>is due </a:t>
            </a:r>
            <a:r>
              <a:rPr sz="2800" spc="-10" dirty="0">
                <a:latin typeface="Calibri"/>
                <a:cs typeface="Calibri"/>
              </a:rPr>
              <a:t>October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</a:t>
            </a:r>
            <a:r>
              <a:rPr lang="en-US" sz="2800" spc="-5" dirty="0">
                <a:latin typeface="Calibri"/>
                <a:cs typeface="Calibri"/>
              </a:rPr>
              <a:t>5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8547" y="1942363"/>
            <a:ext cx="4954270" cy="282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Also </a:t>
            </a:r>
            <a:r>
              <a:rPr sz="2800" spc="-15" dirty="0">
                <a:latin typeface="Calibri"/>
                <a:cs typeface="Calibri"/>
              </a:rPr>
              <a:t>located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20" dirty="0">
                <a:latin typeface="Calibri"/>
                <a:cs typeface="Calibri"/>
              </a:rPr>
              <a:t>MYSPED, </a:t>
            </a:r>
            <a:r>
              <a:rPr sz="2800" spc="-5" dirty="0">
                <a:latin typeface="Calibri"/>
                <a:cs typeface="Calibri"/>
              </a:rPr>
              <a:t>the  202</a:t>
            </a:r>
            <a:r>
              <a:rPr lang="en-US" sz="2800" spc="-5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-2</a:t>
            </a:r>
            <a:r>
              <a:rPr lang="en-US" sz="2800" spc="-5" dirty="0">
                <a:latin typeface="Calibri"/>
                <a:cs typeface="Calibri"/>
              </a:rPr>
              <a:t>5</a:t>
            </a:r>
            <a:r>
              <a:rPr sz="2800" spc="-5" dirty="0">
                <a:latin typeface="Calibri"/>
                <a:cs typeface="Calibri"/>
              </a:rPr>
              <a:t> School </a:t>
            </a:r>
            <a:r>
              <a:rPr sz="2800" spc="-10" dirty="0">
                <a:latin typeface="Calibri"/>
                <a:cs typeface="Calibri"/>
              </a:rPr>
              <a:t>Age </a:t>
            </a:r>
            <a:r>
              <a:rPr sz="2800" spc="-5" dirty="0">
                <a:latin typeface="Calibri"/>
                <a:cs typeface="Calibri"/>
              </a:rPr>
              <a:t>MOE AFR  </a:t>
            </a:r>
            <a:r>
              <a:rPr sz="2800" spc="-20" dirty="0">
                <a:latin typeface="Calibri"/>
                <a:cs typeface="Calibri"/>
              </a:rPr>
              <a:t>Data form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b="1" spc="-5" dirty="0">
                <a:latin typeface="Calibri"/>
                <a:cs typeface="Calibri"/>
              </a:rPr>
              <a:t>open </a:t>
            </a:r>
            <a:r>
              <a:rPr sz="2800" b="1" spc="-10" dirty="0">
                <a:latin typeface="Calibri"/>
                <a:cs typeface="Calibri"/>
              </a:rPr>
              <a:t>October </a:t>
            </a:r>
            <a:r>
              <a:rPr lang="en-US" sz="2800" b="1" spc="-5" dirty="0">
                <a:latin typeface="Calibri"/>
                <a:cs typeface="Calibri"/>
              </a:rPr>
              <a:t>16</a:t>
            </a:r>
            <a:r>
              <a:rPr sz="2800" b="1" spc="-5" dirty="0">
                <a:latin typeface="Calibri"/>
                <a:cs typeface="Calibri"/>
              </a:rPr>
              <a:t> and  due </a:t>
            </a:r>
            <a:r>
              <a:rPr sz="2800" b="1" spc="-20">
                <a:latin typeface="Calibri"/>
                <a:cs typeface="Calibri"/>
              </a:rPr>
              <a:t>before </a:t>
            </a:r>
            <a:r>
              <a:rPr lang="en-US" sz="2800" b="1" spc="-10">
                <a:latin typeface="Calibri"/>
                <a:cs typeface="Calibri"/>
              </a:rPr>
              <a:t>November 15</a:t>
            </a:r>
            <a:r>
              <a:rPr sz="2800" b="1" spc="-5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87960" marR="261620" indent="-175260">
              <a:lnSpc>
                <a:spcPct val="90000"/>
              </a:lnSpc>
              <a:spcBef>
                <a:spcPts val="935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All </a:t>
            </a:r>
            <a:r>
              <a:rPr sz="2800" b="1" u="heavy" spc="-10" dirty="0">
                <a:latin typeface="Calibri"/>
                <a:cs typeface="Calibri"/>
              </a:rPr>
              <a:t>districts, </a:t>
            </a:r>
            <a:r>
              <a:rPr sz="2800" b="1" u="heavy" spc="-30" dirty="0">
                <a:latin typeface="Calibri"/>
                <a:cs typeface="Calibri"/>
              </a:rPr>
              <a:t>state </a:t>
            </a:r>
            <a:r>
              <a:rPr sz="2800" b="1" u="heavy" spc="-10" dirty="0">
                <a:latin typeface="Calibri"/>
                <a:cs typeface="Calibri"/>
              </a:rPr>
              <a:t>agencies </a:t>
            </a:r>
            <a:r>
              <a:rPr sz="2800" b="1" u="heavy" spc="-5" dirty="0">
                <a:latin typeface="Calibri"/>
                <a:cs typeface="Calibri"/>
              </a:rPr>
              <a:t>and  </a:t>
            </a:r>
            <a:r>
              <a:rPr sz="2800" b="1" u="heavy" spc="-15" dirty="0">
                <a:latin typeface="Calibri"/>
                <a:cs typeface="Calibri"/>
              </a:rPr>
              <a:t>charters </a:t>
            </a:r>
            <a:r>
              <a:rPr sz="2800" spc="-15" dirty="0">
                <a:latin typeface="Calibri"/>
                <a:cs typeface="Calibri"/>
              </a:rPr>
              <a:t>must complete </a:t>
            </a:r>
            <a:r>
              <a:rPr sz="2800" spc="-5" dirty="0">
                <a:latin typeface="Calibri"/>
                <a:cs typeface="Calibri"/>
              </a:rPr>
              <a:t>this  </a:t>
            </a:r>
            <a:r>
              <a:rPr sz="2800" spc="-20" dirty="0">
                <a:latin typeface="Calibri"/>
                <a:cs typeface="Calibri"/>
              </a:rPr>
              <a:t>form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online.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8702" y="804340"/>
            <a:ext cx="631126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25" dirty="0"/>
              <a:t>Federal </a:t>
            </a:r>
            <a:r>
              <a:rPr sz="4400" spc="-5" dirty="0"/>
              <a:t>and </a:t>
            </a:r>
            <a:r>
              <a:rPr sz="4400" spc="-35" dirty="0"/>
              <a:t>State </a:t>
            </a:r>
            <a:r>
              <a:rPr sz="4400" spc="-10" dirty="0"/>
              <a:t>Preschool</a:t>
            </a:r>
            <a:endParaRPr sz="4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64547" y="2140483"/>
            <a:ext cx="9978390" cy="2073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132080" indent="-175260">
              <a:lnSpc>
                <a:spcPts val="305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district </a:t>
            </a:r>
            <a:r>
              <a:rPr sz="2800" spc="-15" dirty="0">
                <a:latin typeface="Calibri"/>
                <a:cs typeface="Calibri"/>
              </a:rPr>
              <a:t>must </a:t>
            </a:r>
            <a:r>
              <a:rPr sz="2800" spc="-5" dirty="0">
                <a:latin typeface="Calibri"/>
                <a:cs typeface="Calibri"/>
              </a:rPr>
              <a:t>submit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budget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Federal, </a:t>
            </a:r>
            <a:r>
              <a:rPr sz="2800" spc="-20" dirty="0">
                <a:latin typeface="Calibri"/>
                <a:cs typeface="Calibri"/>
              </a:rPr>
              <a:t>State,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5" dirty="0">
                <a:latin typeface="Calibri"/>
                <a:cs typeface="Calibri"/>
              </a:rPr>
              <a:t>State </a:t>
            </a:r>
            <a:r>
              <a:rPr sz="2800" spc="-10" dirty="0">
                <a:latin typeface="Calibri"/>
                <a:cs typeface="Calibri"/>
              </a:rPr>
              <a:t>EIDT  Preschool by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October </a:t>
            </a:r>
            <a:r>
              <a:rPr sz="2800" spc="-5" dirty="0">
                <a:latin typeface="Calibri"/>
                <a:cs typeface="Calibri"/>
              </a:rPr>
              <a:t>1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deadline.</a:t>
            </a:r>
            <a:endParaRPr sz="2800" dirty="0">
              <a:latin typeface="Calibri"/>
              <a:cs typeface="Calibri"/>
            </a:endParaRPr>
          </a:p>
          <a:p>
            <a:pPr marL="187960" marR="5080" indent="-175260">
              <a:lnSpc>
                <a:spcPct val="90000"/>
              </a:lnSpc>
              <a:spcBef>
                <a:spcPts val="925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charter </a:t>
            </a:r>
            <a:r>
              <a:rPr sz="2800" spc="-15" dirty="0">
                <a:latin typeface="Calibri"/>
                <a:cs typeface="Calibri"/>
              </a:rPr>
              <a:t>receives </a:t>
            </a:r>
            <a:r>
              <a:rPr sz="2800" spc="-10" dirty="0">
                <a:latin typeface="Calibri"/>
                <a:cs typeface="Calibri"/>
              </a:rPr>
              <a:t>Preschool </a:t>
            </a:r>
            <a:r>
              <a:rPr sz="2800" spc="-5" dirty="0">
                <a:latin typeface="Calibri"/>
                <a:cs typeface="Calibri"/>
              </a:rPr>
              <a:t>funds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5-year-olds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Kindergarten,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charter </a:t>
            </a:r>
            <a:r>
              <a:rPr sz="2800" spc="-15" dirty="0">
                <a:latin typeface="Calibri"/>
                <a:cs typeface="Calibri"/>
              </a:rPr>
              <a:t>must </a:t>
            </a:r>
            <a:r>
              <a:rPr sz="2800" spc="-5" dirty="0">
                <a:latin typeface="Calibri"/>
                <a:cs typeface="Calibri"/>
              </a:rPr>
              <a:t>submit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budget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Federal, </a:t>
            </a:r>
            <a:r>
              <a:rPr sz="2800" spc="-20" dirty="0">
                <a:latin typeface="Calibri"/>
                <a:cs typeface="Calibri"/>
              </a:rPr>
              <a:t>State,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5" dirty="0">
                <a:latin typeface="Calibri"/>
                <a:cs typeface="Calibri"/>
              </a:rPr>
              <a:t>State </a:t>
            </a:r>
            <a:r>
              <a:rPr sz="2800" spc="-10" dirty="0">
                <a:latin typeface="Calibri"/>
                <a:cs typeface="Calibri"/>
              </a:rPr>
              <a:t>EIDT  Preschool by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October </a:t>
            </a:r>
            <a:r>
              <a:rPr sz="2800" spc="-5" dirty="0">
                <a:latin typeface="Calibri"/>
                <a:cs typeface="Calibri"/>
              </a:rPr>
              <a:t>1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deadline.</a:t>
            </a:r>
            <a:endParaRPr lang="en-US" sz="2800" spc="-5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8702" y="804340"/>
            <a:ext cx="631126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25" dirty="0"/>
              <a:t>Federal </a:t>
            </a:r>
            <a:r>
              <a:rPr sz="4400" spc="-5" dirty="0"/>
              <a:t>and </a:t>
            </a:r>
            <a:r>
              <a:rPr sz="4400" spc="-35" dirty="0"/>
              <a:t>State </a:t>
            </a:r>
            <a:r>
              <a:rPr sz="4400" spc="-10" dirty="0"/>
              <a:t>Preschool</a:t>
            </a:r>
            <a:endParaRPr sz="4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64547" y="2018563"/>
            <a:ext cx="10243820" cy="3000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1045844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20" dirty="0">
                <a:latin typeface="Calibri"/>
                <a:cs typeface="Calibri"/>
              </a:rPr>
              <a:t>Federal </a:t>
            </a:r>
            <a:r>
              <a:rPr sz="2800" spc="-5" dirty="0">
                <a:latin typeface="Calibri"/>
                <a:cs typeface="Calibri"/>
              </a:rPr>
              <a:t>(6710), </a:t>
            </a:r>
            <a:r>
              <a:rPr sz="2800" spc="-25" dirty="0">
                <a:latin typeface="Calibri"/>
                <a:cs typeface="Calibri"/>
              </a:rPr>
              <a:t>State </a:t>
            </a:r>
            <a:r>
              <a:rPr sz="2800" spc="-5" dirty="0">
                <a:latin typeface="Calibri"/>
                <a:cs typeface="Calibri"/>
              </a:rPr>
              <a:t>(2260), and </a:t>
            </a:r>
            <a:r>
              <a:rPr sz="2800" spc="-25" dirty="0">
                <a:latin typeface="Calibri"/>
                <a:cs typeface="Calibri"/>
              </a:rPr>
              <a:t>State </a:t>
            </a:r>
            <a:r>
              <a:rPr sz="2800" spc="-10" dirty="0">
                <a:latin typeface="Calibri"/>
                <a:cs typeface="Calibri"/>
              </a:rPr>
              <a:t>EIDT Preschool </a:t>
            </a:r>
            <a:r>
              <a:rPr sz="2800" spc="-5" dirty="0">
                <a:latin typeface="Calibri"/>
                <a:cs typeface="Calibri"/>
              </a:rPr>
              <a:t>(2262)  </a:t>
            </a:r>
            <a:r>
              <a:rPr sz="2800" spc="-10" dirty="0">
                <a:latin typeface="Calibri"/>
                <a:cs typeface="Calibri"/>
              </a:rPr>
              <a:t>allocations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202</a:t>
            </a:r>
            <a:r>
              <a:rPr lang="en-US" sz="2800" spc="-5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-2</a:t>
            </a:r>
            <a:r>
              <a:rPr lang="en-US" sz="2800" spc="-5" dirty="0">
                <a:latin typeface="Calibri"/>
                <a:cs typeface="Calibri"/>
              </a:rPr>
              <a:t>5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also announced </a:t>
            </a:r>
            <a:r>
              <a:rPr sz="2800" spc="-10" dirty="0">
                <a:latin typeface="Calibri"/>
                <a:cs typeface="Calibri"/>
              </a:rPr>
              <a:t>by Commissioner’s  </a:t>
            </a:r>
            <a:r>
              <a:rPr sz="2800" spc="-5" dirty="0">
                <a:latin typeface="Calibri"/>
                <a:cs typeface="Calibri"/>
              </a:rPr>
              <a:t>Memo.</a:t>
            </a:r>
            <a:endParaRPr sz="2800" dirty="0">
              <a:latin typeface="Calibri"/>
              <a:cs typeface="Calibri"/>
            </a:endParaRPr>
          </a:p>
          <a:p>
            <a:pPr marL="187960" marR="945515" indent="-175260">
              <a:lnSpc>
                <a:spcPts val="3050"/>
              </a:lnSpc>
              <a:spcBef>
                <a:spcPts val="960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202</a:t>
            </a:r>
            <a:r>
              <a:rPr lang="en-US" sz="2800" spc="-5" dirty="0">
                <a:latin typeface="Calibri"/>
                <a:cs typeface="Calibri"/>
              </a:rPr>
              <a:t>3</a:t>
            </a:r>
            <a:r>
              <a:rPr sz="2800" spc="-5" dirty="0">
                <a:latin typeface="Calibri"/>
                <a:cs typeface="Calibri"/>
              </a:rPr>
              <a:t>-2</a:t>
            </a:r>
            <a:r>
              <a:rPr lang="en-US" sz="2800" spc="-5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carryover </a:t>
            </a:r>
            <a:r>
              <a:rPr sz="2800" spc="-10" dirty="0">
                <a:latin typeface="Calibri"/>
                <a:cs typeface="Calibri"/>
              </a:rPr>
              <a:t>amounts </a:t>
            </a:r>
            <a:r>
              <a:rPr sz="2800" spc="-5" dirty="0">
                <a:latin typeface="Calibri"/>
                <a:cs typeface="Calibri"/>
              </a:rPr>
              <a:t>and 202</a:t>
            </a:r>
            <a:r>
              <a:rPr lang="en-US" sz="2800" spc="-5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-2</a:t>
            </a:r>
            <a:r>
              <a:rPr lang="en-US" sz="2800" spc="-5" dirty="0">
                <a:latin typeface="Calibri"/>
                <a:cs typeface="Calibri"/>
              </a:rPr>
              <a:t>5</a:t>
            </a:r>
            <a:r>
              <a:rPr sz="2800" spc="-5" dirty="0">
                <a:latin typeface="Calibri"/>
                <a:cs typeface="Calibri"/>
              </a:rPr>
              <a:t> preliminary </a:t>
            </a:r>
            <a:r>
              <a:rPr sz="2800" spc="-10" dirty="0">
                <a:latin typeface="Calibri"/>
                <a:cs typeface="Calibri"/>
              </a:rPr>
              <a:t>allocation  amounts </a:t>
            </a:r>
            <a:r>
              <a:rPr sz="2800" spc="-5" dirty="0">
                <a:latin typeface="Calibri"/>
                <a:cs typeface="Calibri"/>
              </a:rPr>
              <a:t>should be combined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60" dirty="0">
                <a:latin typeface="Calibri"/>
                <a:cs typeface="Calibri"/>
              </a:rPr>
              <a:t>Total </a:t>
            </a:r>
            <a:r>
              <a:rPr sz="2800" spc="-5" dirty="0">
                <a:latin typeface="Calibri"/>
                <a:cs typeface="Calibri"/>
              </a:rPr>
              <a:t>Funds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Available.</a:t>
            </a:r>
            <a:endParaRPr sz="2800" dirty="0">
              <a:latin typeface="Calibri"/>
              <a:cs typeface="Calibri"/>
            </a:endParaRPr>
          </a:p>
          <a:p>
            <a:pPr marL="187960" marR="5080" indent="-175260">
              <a:lnSpc>
                <a:spcPts val="3050"/>
              </a:lnSpc>
              <a:spcBef>
                <a:spcPts val="950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Expenditure </a:t>
            </a:r>
            <a:r>
              <a:rPr sz="2800" spc="-10" dirty="0">
                <a:latin typeface="Calibri"/>
                <a:cs typeface="Calibri"/>
              </a:rPr>
              <a:t>budgets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both </a:t>
            </a:r>
            <a:r>
              <a:rPr sz="2800" spc="-15" dirty="0">
                <a:latin typeface="Calibri"/>
                <a:cs typeface="Calibri"/>
              </a:rPr>
              <a:t>Federal, </a:t>
            </a:r>
            <a:r>
              <a:rPr sz="2800" spc="-20" dirty="0">
                <a:latin typeface="Calibri"/>
                <a:cs typeface="Calibri"/>
              </a:rPr>
              <a:t>State,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5" dirty="0">
                <a:latin typeface="Calibri"/>
                <a:cs typeface="Calibri"/>
              </a:rPr>
              <a:t>State </a:t>
            </a:r>
            <a:r>
              <a:rPr sz="2800" spc="-10" dirty="0">
                <a:latin typeface="Calibri"/>
                <a:cs typeface="Calibri"/>
              </a:rPr>
              <a:t>EIDT Preschool  </a:t>
            </a:r>
            <a:r>
              <a:rPr sz="2800" spc="-5" dirty="0">
                <a:latin typeface="Calibri"/>
                <a:cs typeface="Calibri"/>
              </a:rPr>
              <a:t>should be </a:t>
            </a:r>
            <a:r>
              <a:rPr sz="2800" spc="-20" dirty="0">
                <a:latin typeface="Calibri"/>
                <a:cs typeface="Calibri"/>
              </a:rPr>
              <a:t>entered into </a:t>
            </a:r>
            <a:r>
              <a:rPr sz="2800" spc="-5" dirty="0">
                <a:latin typeface="Calibri"/>
                <a:cs typeface="Calibri"/>
              </a:rPr>
              <a:t>eFinance </a:t>
            </a:r>
            <a:r>
              <a:rPr sz="2800" spc="-25" dirty="0">
                <a:latin typeface="Calibri"/>
                <a:cs typeface="Calibri"/>
              </a:rPr>
              <a:t>before </a:t>
            </a:r>
            <a:r>
              <a:rPr sz="2800" spc="-10" dirty="0">
                <a:latin typeface="Calibri"/>
                <a:cs typeface="Calibri"/>
              </a:rPr>
              <a:t>October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1.</a:t>
            </a:r>
            <a:endParaRPr lang="en-US" sz="2800" spc="-5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2296" y="728140"/>
            <a:ext cx="626300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" dirty="0"/>
              <a:t>October </a:t>
            </a:r>
            <a:r>
              <a:rPr sz="4400" spc="-5" dirty="0"/>
              <a:t>1 Deadline:</a:t>
            </a:r>
            <a:r>
              <a:rPr sz="4400" spc="-40" dirty="0"/>
              <a:t> </a:t>
            </a:r>
            <a:r>
              <a:rPr sz="4400" spc="-5" dirty="0"/>
              <a:t>Coding</a:t>
            </a:r>
            <a:endParaRPr sz="4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11225" y="1866163"/>
            <a:ext cx="10306685" cy="3996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17804">
              <a:lnSpc>
                <a:spcPts val="3000"/>
              </a:lnSpc>
            </a:pPr>
            <a:r>
              <a:rPr sz="2800" spc="-5" dirty="0">
                <a:latin typeface="Calibri"/>
                <a:cs typeface="Calibri"/>
              </a:rPr>
              <a:t>It is </a:t>
            </a:r>
            <a:r>
              <a:rPr sz="2800" spc="-10" dirty="0">
                <a:latin typeface="Calibri"/>
                <a:cs typeface="Calibri"/>
              </a:rPr>
              <a:t>important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use the </a:t>
            </a:r>
            <a:r>
              <a:rPr sz="2800" spc="-15" dirty="0">
                <a:latin typeface="Calibri"/>
                <a:cs typeface="Calibri"/>
              </a:rPr>
              <a:t>correct </a:t>
            </a:r>
            <a:r>
              <a:rPr sz="2800" spc="-5" dirty="0">
                <a:latin typeface="Calibri"/>
                <a:cs typeface="Calibri"/>
              </a:rPr>
              <a:t>function and object </a:t>
            </a:r>
            <a:r>
              <a:rPr sz="2800" spc="-10" dirty="0">
                <a:latin typeface="Calibri"/>
                <a:cs typeface="Calibri"/>
              </a:rPr>
              <a:t>codes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Special  </a:t>
            </a:r>
            <a:r>
              <a:rPr sz="2800" spc="-15" dirty="0">
                <a:latin typeface="Calibri"/>
                <a:cs typeface="Calibri"/>
              </a:rPr>
              <a:t>Education budget/expenditures. </a:t>
            </a:r>
            <a:r>
              <a:rPr sz="2800" spc="-5" dirty="0">
                <a:latin typeface="Calibri"/>
                <a:cs typeface="Calibri"/>
              </a:rPr>
              <a:t>Please use the </a:t>
            </a:r>
            <a:r>
              <a:rPr sz="2800" spc="-10" dirty="0">
                <a:latin typeface="Calibri"/>
                <a:cs typeface="Calibri"/>
              </a:rPr>
              <a:t>following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references:</a:t>
            </a:r>
            <a:endParaRPr sz="2800" dirty="0">
              <a:latin typeface="Calibri"/>
              <a:cs typeface="Calibri"/>
            </a:endParaRPr>
          </a:p>
          <a:p>
            <a:pPr marL="241300" marR="764540" indent="-175895">
              <a:lnSpc>
                <a:spcPts val="305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25" dirty="0">
                <a:latin typeface="Calibri"/>
                <a:cs typeface="Calibri"/>
              </a:rPr>
              <a:t>reference </a:t>
            </a:r>
            <a:r>
              <a:rPr sz="2800" spc="-15" dirty="0">
                <a:latin typeface="Calibri"/>
                <a:cs typeface="Calibri"/>
              </a:rPr>
              <a:t>list </a:t>
            </a:r>
            <a:r>
              <a:rPr sz="2800" spc="-5" dirty="0">
                <a:latin typeface="Calibri"/>
                <a:cs typeface="Calibri"/>
              </a:rPr>
              <a:t>of commonly used </a:t>
            </a:r>
            <a:r>
              <a:rPr sz="2800" spc="-10" dirty="0">
                <a:latin typeface="Calibri"/>
                <a:cs typeface="Calibri"/>
              </a:rPr>
              <a:t>codes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found </a:t>
            </a:r>
            <a:r>
              <a:rPr sz="2800" spc="-5" dirty="0">
                <a:latin typeface="Calibri"/>
                <a:cs typeface="Calibri"/>
              </a:rPr>
              <a:t>on the </a:t>
            </a:r>
            <a:r>
              <a:rPr sz="2800" spc="-35" dirty="0">
                <a:latin typeface="Calibri"/>
                <a:cs typeface="Calibri"/>
              </a:rPr>
              <a:t>Training  </a:t>
            </a:r>
            <a:r>
              <a:rPr sz="2800" spc="-10" dirty="0">
                <a:latin typeface="Calibri"/>
                <a:cs typeface="Calibri"/>
              </a:rPr>
              <a:t>Material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webpage.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2770"/>
              </a:lnSpc>
            </a:pPr>
            <a:r>
              <a:rPr sz="2800" u="heavy" spc="-1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https://dese.ade.arkansas.gov/Offices/special-education/funding-and</a:t>
            </a:r>
            <a:endParaRPr lang="en-US" sz="2800" dirty="0">
              <a:latin typeface="Calibri"/>
              <a:cs typeface="Calibri"/>
            </a:endParaRPr>
          </a:p>
          <a:p>
            <a:pPr marL="241300">
              <a:lnSpc>
                <a:spcPts val="3180"/>
              </a:lnSpc>
            </a:pPr>
            <a:r>
              <a:rPr lang="en-US" sz="2800" u="heavy" spc="-1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-finance/finance-training-material</a:t>
            </a:r>
            <a:endParaRPr lang="en-US" sz="2800" dirty="0">
              <a:latin typeface="Calibri"/>
              <a:cs typeface="Calibri"/>
            </a:endParaRPr>
          </a:p>
          <a:p>
            <a:pPr marL="241300" marR="79375" indent="-175895">
              <a:lnSpc>
                <a:spcPct val="900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i="1" u="heavy" spc="-15" dirty="0">
                <a:latin typeface="Calibri"/>
                <a:cs typeface="Calibri"/>
              </a:rPr>
              <a:t>Arkansas </a:t>
            </a:r>
            <a:r>
              <a:rPr sz="2800" i="1" u="heavy" spc="-5" dirty="0">
                <a:latin typeface="Calibri"/>
                <a:cs typeface="Calibri"/>
              </a:rPr>
              <a:t>Financial </a:t>
            </a:r>
            <a:r>
              <a:rPr sz="2800" i="1" u="heavy" spc="-10" dirty="0">
                <a:latin typeface="Calibri"/>
                <a:cs typeface="Calibri"/>
              </a:rPr>
              <a:t>Accounting </a:t>
            </a:r>
            <a:r>
              <a:rPr sz="2800" i="1" u="heavy" spc="-5" dirty="0">
                <a:latin typeface="Calibri"/>
                <a:cs typeface="Calibri"/>
              </a:rPr>
              <a:t>Handbook </a:t>
            </a:r>
            <a:r>
              <a:rPr sz="2800" spc="-5" dirty="0">
                <a:latin typeface="Calibri"/>
                <a:cs typeface="Calibri"/>
              </a:rPr>
              <a:t>is the official handbook 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coding, </a:t>
            </a:r>
            <a:r>
              <a:rPr sz="2800" spc="-15" dirty="0">
                <a:latin typeface="Calibri"/>
                <a:cs typeface="Calibri"/>
              </a:rPr>
              <a:t>available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10" dirty="0">
                <a:latin typeface="Calibri"/>
                <a:cs typeface="Calibri"/>
              </a:rPr>
              <a:t>APSCN.org.  </a:t>
            </a:r>
            <a:r>
              <a:rPr sz="2800" u="heavy" spc="-10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http://www.apscn.org/fms/fmsmain.htm</a:t>
            </a:r>
            <a:endParaRPr sz="2800" dirty="0">
              <a:latin typeface="Calibri"/>
              <a:cs typeface="Calibri"/>
            </a:endParaRPr>
          </a:p>
          <a:p>
            <a:pPr marL="698500" lvl="1" indent="-1981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8500" algn="l"/>
              </a:tabLst>
            </a:pPr>
            <a:r>
              <a:rPr sz="1600" spc="-10" dirty="0">
                <a:latin typeface="Calibri"/>
                <a:cs typeface="Calibri"/>
              </a:rPr>
              <a:t>For </a:t>
            </a:r>
            <a:r>
              <a:rPr sz="1600" spc="-5" dirty="0">
                <a:latin typeface="Calibri"/>
                <a:cs typeface="Calibri"/>
              </a:rPr>
              <a:t>this hyperlink, if it asks </a:t>
            </a:r>
            <a:r>
              <a:rPr sz="1600" spc="-15" dirty="0">
                <a:latin typeface="Calibri"/>
                <a:cs typeface="Calibri"/>
              </a:rPr>
              <a:t>for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5" dirty="0">
                <a:latin typeface="Calibri"/>
                <a:cs typeface="Calibri"/>
              </a:rPr>
              <a:t>username and </a:t>
            </a:r>
            <a:r>
              <a:rPr sz="1600" spc="-10" dirty="0">
                <a:latin typeface="Calibri"/>
                <a:cs typeface="Calibri"/>
              </a:rPr>
              <a:t>password, </a:t>
            </a:r>
            <a:r>
              <a:rPr sz="1600" spc="-5" dirty="0">
                <a:latin typeface="Calibri"/>
                <a:cs typeface="Calibri"/>
              </a:rPr>
              <a:t>the username is </a:t>
            </a:r>
            <a:r>
              <a:rPr sz="1600" b="1" spc="-5" dirty="0">
                <a:latin typeface="Calibri"/>
                <a:cs typeface="Calibri"/>
              </a:rPr>
              <a:t>apscn </a:t>
            </a:r>
            <a:r>
              <a:rPr sz="1600" spc="-5" dirty="0">
                <a:latin typeface="Calibri"/>
                <a:cs typeface="Calibri"/>
              </a:rPr>
              <a:t>and the </a:t>
            </a:r>
            <a:r>
              <a:rPr sz="1600" spc="-10" dirty="0">
                <a:latin typeface="Calibri"/>
                <a:cs typeface="Calibri"/>
              </a:rPr>
              <a:t>password </a:t>
            </a:r>
            <a:r>
              <a:rPr sz="1600" spc="-5" dirty="0">
                <a:latin typeface="Calibri"/>
                <a:cs typeface="Calibri"/>
              </a:rPr>
              <a:t>is</a:t>
            </a:r>
            <a:r>
              <a:rPr sz="1600" spc="2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docs</a:t>
            </a:r>
            <a:r>
              <a:rPr sz="1600" spc="-5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2345" y="804340"/>
            <a:ext cx="494474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Due </a:t>
            </a:r>
            <a:r>
              <a:rPr sz="4400" spc="-35" dirty="0"/>
              <a:t>Before </a:t>
            </a:r>
            <a:r>
              <a:rPr sz="4400" spc="-10" dirty="0"/>
              <a:t>October</a:t>
            </a:r>
            <a:r>
              <a:rPr sz="4400" spc="-45" dirty="0"/>
              <a:t> </a:t>
            </a:r>
            <a:r>
              <a:rPr sz="4400" spc="-5" dirty="0"/>
              <a:t>1</a:t>
            </a:r>
            <a:endParaRPr sz="4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58299" y="2018563"/>
            <a:ext cx="10481310" cy="319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marR="189230" indent="-4572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sz="2800" spc="90" dirty="0">
                <a:latin typeface="Calibri"/>
                <a:cs typeface="Calibri"/>
              </a:rPr>
              <a:t>Consult </a:t>
            </a:r>
            <a:r>
              <a:rPr sz="2800" spc="-10" dirty="0">
                <a:latin typeface="Calibri"/>
                <a:cs typeface="Calibri"/>
              </a:rPr>
              <a:t>Commissioner’s </a:t>
            </a:r>
            <a:r>
              <a:rPr sz="2800" spc="-5" dirty="0">
                <a:latin typeface="Calibri"/>
                <a:cs typeface="Calibri"/>
              </a:rPr>
              <a:t>Memos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lang="en-US" sz="2800" spc="-5" dirty="0">
                <a:latin typeface="Calibri"/>
                <a:cs typeface="Calibri"/>
              </a:rPr>
              <a:t>IDEA Part B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Federal, </a:t>
            </a:r>
            <a:r>
              <a:rPr sz="2800" spc="-20" dirty="0">
                <a:latin typeface="Calibri"/>
                <a:cs typeface="Calibri"/>
              </a:rPr>
              <a:t>State,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25" dirty="0">
                <a:latin typeface="Calibri"/>
                <a:cs typeface="Calibri"/>
              </a:rPr>
              <a:t>State </a:t>
            </a:r>
            <a:r>
              <a:rPr sz="2800" spc="-10" dirty="0">
                <a:latin typeface="Calibri"/>
                <a:cs typeface="Calibri"/>
              </a:rPr>
              <a:t>EIDT Preschool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establish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totals.</a:t>
            </a:r>
            <a:endParaRPr lang="en-US" sz="2800" dirty="0">
              <a:latin typeface="Calibri"/>
              <a:cs typeface="Calibri"/>
            </a:endParaRPr>
          </a:p>
          <a:p>
            <a:pPr marL="469265" marR="189230" indent="-4572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sz="2800" spc="185" dirty="0">
                <a:latin typeface="Calibri"/>
                <a:cs typeface="Calibri"/>
              </a:rPr>
              <a:t>All </a:t>
            </a:r>
            <a:r>
              <a:rPr sz="2800" spc="-10" dirty="0">
                <a:latin typeface="Calibri"/>
                <a:cs typeface="Calibri"/>
              </a:rPr>
              <a:t>budgets </a:t>
            </a:r>
            <a:r>
              <a:rPr sz="2800" spc="-20" dirty="0">
                <a:latin typeface="Calibri"/>
                <a:cs typeface="Calibri"/>
              </a:rPr>
              <a:t>entered </a:t>
            </a:r>
            <a:r>
              <a:rPr sz="2800" spc="-5" dirty="0">
                <a:latin typeface="Calibri"/>
                <a:cs typeface="Calibri"/>
              </a:rPr>
              <a:t>in eFinance: </a:t>
            </a:r>
            <a:r>
              <a:rPr sz="2800" spc="-15" dirty="0">
                <a:latin typeface="Calibri"/>
                <a:cs typeface="Calibri"/>
              </a:rPr>
              <a:t>State/Local, </a:t>
            </a:r>
            <a:r>
              <a:rPr lang="en-US" sz="2800" spc="-5" dirty="0">
                <a:latin typeface="Calibri"/>
                <a:cs typeface="Calibri"/>
              </a:rPr>
              <a:t>IDEA Part B</a:t>
            </a:r>
            <a:r>
              <a:rPr sz="2800" spc="-10" dirty="0">
                <a:latin typeface="Calibri"/>
                <a:cs typeface="Calibri"/>
              </a:rPr>
              <a:t>, </a:t>
            </a:r>
            <a:r>
              <a:rPr sz="2800" spc="-15" dirty="0">
                <a:latin typeface="Calibri"/>
                <a:cs typeface="Calibri"/>
              </a:rPr>
              <a:t>Federal, </a:t>
            </a:r>
            <a:r>
              <a:rPr sz="2800" spc="-20" dirty="0">
                <a:latin typeface="Calibri"/>
                <a:cs typeface="Calibri"/>
              </a:rPr>
              <a:t>State, 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5" dirty="0">
                <a:latin typeface="Calibri"/>
                <a:cs typeface="Calibri"/>
              </a:rPr>
              <a:t>State </a:t>
            </a:r>
            <a:r>
              <a:rPr sz="2800" spc="-10" dirty="0">
                <a:latin typeface="Calibri"/>
                <a:cs typeface="Calibri"/>
              </a:rPr>
              <a:t>EIDT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Preschool.</a:t>
            </a:r>
            <a:endParaRPr lang="en-US" sz="2800" spc="-10" dirty="0">
              <a:latin typeface="Calibri"/>
              <a:cs typeface="Calibri"/>
            </a:endParaRPr>
          </a:p>
          <a:p>
            <a:pPr marL="469265" marR="189230" indent="-4572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sz="2800" spc="75" dirty="0">
                <a:latin typeface="Calibri"/>
                <a:cs typeface="Calibri"/>
              </a:rPr>
              <a:t>Complete </a:t>
            </a:r>
            <a:r>
              <a:rPr sz="2800" spc="-15" dirty="0">
                <a:latin typeface="Calibri"/>
                <a:cs typeface="Calibri"/>
              </a:rPr>
              <a:t>two forms </a:t>
            </a:r>
            <a:r>
              <a:rPr sz="2800" spc="-5" dirty="0">
                <a:latin typeface="Calibri"/>
                <a:cs typeface="Calibri"/>
              </a:rPr>
              <a:t>in MYSPED: 202</a:t>
            </a:r>
            <a:r>
              <a:rPr lang="en-US" sz="2800" spc="-5" dirty="0">
                <a:latin typeface="Calibri"/>
                <a:cs typeface="Calibri"/>
              </a:rPr>
              <a:t>3</a:t>
            </a:r>
            <a:r>
              <a:rPr sz="2800" spc="-5" dirty="0">
                <a:latin typeface="Calibri"/>
                <a:cs typeface="Calibri"/>
              </a:rPr>
              <a:t>-2</a:t>
            </a:r>
            <a:r>
              <a:rPr lang="en-US" sz="2800" spc="-5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 AFR MOE </a:t>
            </a:r>
            <a:r>
              <a:rPr sz="2800" spc="-20" dirty="0">
                <a:latin typeface="Calibri"/>
                <a:cs typeface="Calibri"/>
              </a:rPr>
              <a:t>Data form </a:t>
            </a:r>
            <a:r>
              <a:rPr sz="2800" spc="-25" dirty="0">
                <a:latin typeface="Calibri"/>
                <a:cs typeface="Calibri"/>
              </a:rPr>
              <a:t>before  </a:t>
            </a:r>
            <a:r>
              <a:rPr sz="2800" spc="-10" dirty="0">
                <a:latin typeface="Calibri"/>
                <a:cs typeface="Calibri"/>
              </a:rPr>
              <a:t>October </a:t>
            </a:r>
            <a:r>
              <a:rPr sz="2800" spc="-5" dirty="0">
                <a:latin typeface="Calibri"/>
                <a:cs typeface="Calibri"/>
              </a:rPr>
              <a:t>1</a:t>
            </a:r>
            <a:r>
              <a:rPr lang="en-US" sz="2800" spc="-5" dirty="0">
                <a:latin typeface="Calibri"/>
                <a:cs typeface="Calibri"/>
              </a:rPr>
              <a:t>5</a:t>
            </a:r>
            <a:r>
              <a:rPr sz="2800" spc="-5" dirty="0">
                <a:latin typeface="Calibri"/>
                <a:cs typeface="Calibri"/>
              </a:rPr>
              <a:t>. </a:t>
            </a:r>
            <a:r>
              <a:rPr sz="2800" spc="-10" dirty="0">
                <a:latin typeface="Calibri"/>
                <a:cs typeface="Calibri"/>
              </a:rPr>
              <a:t>Between October </a:t>
            </a:r>
            <a:r>
              <a:rPr lang="en-US" sz="2800" spc="-10" dirty="0">
                <a:latin typeface="Calibri"/>
                <a:cs typeface="Calibri"/>
              </a:rPr>
              <a:t>16</a:t>
            </a:r>
            <a:r>
              <a:rPr sz="2800" spc="-5" dirty="0">
                <a:latin typeface="Calibri"/>
                <a:cs typeface="Calibri"/>
              </a:rPr>
              <a:t> and </a:t>
            </a:r>
            <a:r>
              <a:rPr sz="2800" spc="-10" dirty="0">
                <a:latin typeface="Calibri"/>
                <a:cs typeface="Calibri"/>
              </a:rPr>
              <a:t>October </a:t>
            </a:r>
            <a:r>
              <a:rPr lang="en-US" sz="2800" spc="-5" dirty="0">
                <a:latin typeface="Calibri"/>
                <a:cs typeface="Calibri"/>
              </a:rPr>
              <a:t>31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spc="-15" dirty="0">
                <a:latin typeface="Calibri"/>
                <a:cs typeface="Calibri"/>
              </a:rPr>
              <a:t>complete </a:t>
            </a:r>
            <a:r>
              <a:rPr sz="2800" spc="-5" dirty="0">
                <a:latin typeface="Calibri"/>
                <a:cs typeface="Calibri"/>
              </a:rPr>
              <a:t>the 202</a:t>
            </a:r>
            <a:r>
              <a:rPr lang="en-US" sz="2800" spc="-5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-2</a:t>
            </a:r>
            <a:r>
              <a:rPr lang="en-US" sz="2800" spc="-5" dirty="0">
                <a:latin typeface="Calibri"/>
                <a:cs typeface="Calibri"/>
              </a:rPr>
              <a:t>5</a:t>
            </a:r>
            <a:r>
              <a:rPr sz="2800" spc="-5" dirty="0">
                <a:latin typeface="Calibri"/>
                <a:cs typeface="Calibri"/>
              </a:rPr>
              <a:t>  AFR MOE </a:t>
            </a:r>
            <a:r>
              <a:rPr sz="2800" spc="-20" dirty="0">
                <a:latin typeface="Calibri"/>
                <a:cs typeface="Calibri"/>
              </a:rPr>
              <a:t>Data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form.</a:t>
            </a:r>
            <a:endParaRPr lang="en-US" sz="2800" spc="-15" dirty="0">
              <a:latin typeface="Calibri"/>
              <a:cs typeface="Calibri"/>
            </a:endParaRPr>
          </a:p>
          <a:p>
            <a:pPr marL="393700" marR="5080" indent="-381635">
              <a:lnSpc>
                <a:spcPct val="90000"/>
              </a:lnSpc>
              <a:spcBef>
                <a:spcPts val="925"/>
              </a:spcBef>
            </a:pP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751" rIns="0" bIns="0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sz="4400" spc="-25" dirty="0"/>
              <a:t>Are </a:t>
            </a:r>
            <a:r>
              <a:rPr sz="4400" spc="-114" dirty="0"/>
              <a:t>You </a:t>
            </a:r>
            <a:r>
              <a:rPr sz="4400" dirty="0"/>
              <a:t>a </a:t>
            </a:r>
            <a:r>
              <a:rPr sz="4400" spc="-10" dirty="0"/>
              <a:t>New</a:t>
            </a:r>
            <a:r>
              <a:rPr sz="4400" spc="55" dirty="0"/>
              <a:t> </a:t>
            </a:r>
            <a:r>
              <a:rPr sz="4400" spc="-55" dirty="0"/>
              <a:t>LEA?</a:t>
            </a:r>
            <a:endParaRPr sz="4400" dirty="0"/>
          </a:p>
          <a:p>
            <a:pPr algn="ctr">
              <a:lnSpc>
                <a:spcPts val="5005"/>
              </a:lnSpc>
            </a:pPr>
            <a:r>
              <a:rPr sz="4400" spc="-5" dirty="0"/>
              <a:t>Things </a:t>
            </a:r>
            <a:r>
              <a:rPr sz="4400" spc="-25" dirty="0"/>
              <a:t>to</a:t>
            </a:r>
            <a:r>
              <a:rPr sz="4400" spc="-60" dirty="0"/>
              <a:t> </a:t>
            </a:r>
            <a:r>
              <a:rPr sz="4400" spc="-5" dirty="0"/>
              <a:t>Consider</a:t>
            </a:r>
            <a:endParaRPr sz="44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60539" y="2444088"/>
            <a:ext cx="4979670" cy="297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 marR="49530" indent="-179070">
              <a:lnSpc>
                <a:spcPts val="2780"/>
              </a:lnSpc>
              <a:buSzPct val="101960"/>
              <a:buFont typeface="Arial"/>
              <a:buChar char="•"/>
              <a:tabLst>
                <a:tab pos="192405" algn="l"/>
              </a:tabLst>
            </a:pPr>
            <a:r>
              <a:rPr sz="2550" spc="-10" dirty="0">
                <a:latin typeface="Calibri"/>
                <a:cs typeface="Calibri"/>
              </a:rPr>
              <a:t>Does the district </a:t>
            </a:r>
            <a:r>
              <a:rPr sz="2550" spc="-15" dirty="0">
                <a:latin typeface="Calibri"/>
                <a:cs typeface="Calibri"/>
              </a:rPr>
              <a:t>intend </a:t>
            </a:r>
            <a:r>
              <a:rPr sz="2550" spc="-20" dirty="0">
                <a:latin typeface="Calibri"/>
                <a:cs typeface="Calibri"/>
              </a:rPr>
              <a:t>to </a:t>
            </a:r>
            <a:r>
              <a:rPr sz="2550" spc="-10" dirty="0">
                <a:latin typeface="Calibri"/>
                <a:cs typeface="Calibri"/>
              </a:rPr>
              <a:t>apply </a:t>
            </a:r>
            <a:r>
              <a:rPr sz="2550" spc="-25" dirty="0">
                <a:latin typeface="Calibri"/>
                <a:cs typeface="Calibri"/>
              </a:rPr>
              <a:t>for  </a:t>
            </a:r>
            <a:r>
              <a:rPr sz="2550" b="1" spc="-10" dirty="0">
                <a:latin typeface="Calibri"/>
                <a:cs typeface="Calibri"/>
              </a:rPr>
              <a:t>ESY </a:t>
            </a:r>
            <a:r>
              <a:rPr sz="2550" b="1" spc="10" dirty="0">
                <a:latin typeface="Calibri"/>
                <a:cs typeface="Calibri"/>
              </a:rPr>
              <a:t>reimbursement</a:t>
            </a:r>
            <a:r>
              <a:rPr sz="2550" spc="10" dirty="0">
                <a:latin typeface="Calibri"/>
                <a:cs typeface="Calibri"/>
              </a:rPr>
              <a:t>? </a:t>
            </a:r>
            <a:r>
              <a:rPr sz="2550" spc="5" dirty="0">
                <a:latin typeface="Calibri"/>
                <a:cs typeface="Calibri"/>
              </a:rPr>
              <a:t>Read </a:t>
            </a:r>
            <a:r>
              <a:rPr sz="2550" spc="15" dirty="0">
                <a:latin typeface="Calibri"/>
                <a:cs typeface="Calibri"/>
              </a:rPr>
              <a:t>the </a:t>
            </a:r>
            <a:r>
              <a:rPr sz="2550" dirty="0">
                <a:latin typeface="Calibri"/>
                <a:cs typeface="Calibri"/>
              </a:rPr>
              <a:t>ESY  </a:t>
            </a:r>
            <a:r>
              <a:rPr sz="2550" spc="15" dirty="0">
                <a:latin typeface="Calibri"/>
                <a:cs typeface="Calibri"/>
              </a:rPr>
              <a:t>guide </a:t>
            </a:r>
            <a:r>
              <a:rPr sz="2550" spc="20" dirty="0">
                <a:latin typeface="Calibri"/>
                <a:cs typeface="Calibri"/>
              </a:rPr>
              <a:t>on </a:t>
            </a:r>
            <a:r>
              <a:rPr sz="2550" spc="15" dirty="0">
                <a:latin typeface="Calibri"/>
                <a:cs typeface="Calibri"/>
              </a:rPr>
              <a:t>the</a:t>
            </a:r>
            <a:r>
              <a:rPr sz="2550" spc="-100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web.</a:t>
            </a:r>
            <a:endParaRPr sz="2550" dirty="0">
              <a:latin typeface="Calibri"/>
              <a:cs typeface="Calibri"/>
            </a:endParaRPr>
          </a:p>
          <a:p>
            <a:pPr marL="191770" marR="5080" indent="-179070">
              <a:lnSpc>
                <a:spcPct val="89800"/>
              </a:lnSpc>
              <a:spcBef>
                <a:spcPts val="980"/>
              </a:spcBef>
              <a:buFont typeface="Arial"/>
              <a:buChar char="•"/>
              <a:tabLst>
                <a:tab pos="192405" algn="l"/>
              </a:tabLst>
            </a:pPr>
            <a:r>
              <a:rPr sz="2550" spc="5" dirty="0">
                <a:latin typeface="Calibri"/>
                <a:cs typeface="Calibri"/>
              </a:rPr>
              <a:t>If </a:t>
            </a:r>
            <a:r>
              <a:rPr sz="2550" spc="15" dirty="0">
                <a:latin typeface="Calibri"/>
                <a:cs typeface="Calibri"/>
              </a:rPr>
              <a:t>the </a:t>
            </a:r>
            <a:r>
              <a:rPr sz="2550" spc="5" dirty="0">
                <a:latin typeface="Calibri"/>
                <a:cs typeface="Calibri"/>
              </a:rPr>
              <a:t>district </a:t>
            </a:r>
            <a:r>
              <a:rPr sz="2550" spc="15" dirty="0">
                <a:latin typeface="Calibri"/>
                <a:cs typeface="Calibri"/>
              </a:rPr>
              <a:t>has SPED </a:t>
            </a:r>
            <a:r>
              <a:rPr sz="2550" spc="5" dirty="0">
                <a:latin typeface="Calibri"/>
                <a:cs typeface="Calibri"/>
              </a:rPr>
              <a:t>students </a:t>
            </a:r>
            <a:r>
              <a:rPr sz="2550" spc="10" dirty="0">
                <a:latin typeface="Calibri"/>
                <a:cs typeface="Calibri"/>
              </a:rPr>
              <a:t>in </a:t>
            </a:r>
            <a:r>
              <a:rPr sz="2550" spc="15" dirty="0">
                <a:latin typeface="Calibri"/>
                <a:cs typeface="Calibri"/>
              </a:rPr>
              <a:t>a  </a:t>
            </a:r>
            <a:r>
              <a:rPr sz="2550" b="1" spc="-15" dirty="0">
                <a:latin typeface="Calibri"/>
                <a:cs typeface="Calibri"/>
              </a:rPr>
              <a:t>Residential </a:t>
            </a:r>
            <a:r>
              <a:rPr sz="2550" b="1" spc="-10" dirty="0">
                <a:latin typeface="Calibri"/>
                <a:cs typeface="Calibri"/>
              </a:rPr>
              <a:t>Facility</a:t>
            </a:r>
            <a:r>
              <a:rPr sz="2550" spc="-10" dirty="0">
                <a:latin typeface="Calibri"/>
                <a:cs typeface="Calibri"/>
              </a:rPr>
              <a:t>, </a:t>
            </a:r>
            <a:r>
              <a:rPr sz="2550" spc="-15" dirty="0">
                <a:latin typeface="Calibri"/>
                <a:cs typeface="Calibri"/>
              </a:rPr>
              <a:t>read </a:t>
            </a:r>
            <a:r>
              <a:rPr sz="2550" spc="-10" dirty="0">
                <a:latin typeface="Calibri"/>
                <a:cs typeface="Calibri"/>
              </a:rPr>
              <a:t>the  </a:t>
            </a:r>
            <a:r>
              <a:rPr sz="2550" spc="-15" dirty="0">
                <a:latin typeface="Calibri"/>
                <a:cs typeface="Calibri"/>
              </a:rPr>
              <a:t>training material </a:t>
            </a:r>
            <a:r>
              <a:rPr sz="2550" spc="-10" dirty="0">
                <a:latin typeface="Calibri"/>
                <a:cs typeface="Calibri"/>
              </a:rPr>
              <a:t>on the </a:t>
            </a:r>
            <a:r>
              <a:rPr sz="2550" spc="-15" dirty="0">
                <a:latin typeface="Calibri"/>
                <a:cs typeface="Calibri"/>
              </a:rPr>
              <a:t>web. </a:t>
            </a:r>
            <a:r>
              <a:rPr sz="2550" spc="-10" dirty="0">
                <a:latin typeface="Calibri"/>
                <a:cs typeface="Calibri"/>
              </a:rPr>
              <a:t>Be  </a:t>
            </a:r>
            <a:r>
              <a:rPr sz="2550" spc="5" dirty="0">
                <a:latin typeface="Calibri"/>
                <a:cs typeface="Calibri"/>
              </a:rPr>
              <a:t>sure </a:t>
            </a:r>
            <a:r>
              <a:rPr sz="2550" spc="15" dirty="0">
                <a:latin typeface="Calibri"/>
                <a:cs typeface="Calibri"/>
              </a:rPr>
              <a:t>SPED funds </a:t>
            </a:r>
            <a:r>
              <a:rPr sz="2550" spc="5" dirty="0">
                <a:latin typeface="Calibri"/>
                <a:cs typeface="Calibri"/>
              </a:rPr>
              <a:t>are </a:t>
            </a:r>
            <a:r>
              <a:rPr sz="2550" spc="15" dirty="0">
                <a:latin typeface="Calibri"/>
                <a:cs typeface="Calibri"/>
              </a:rPr>
              <a:t>only </a:t>
            </a:r>
            <a:r>
              <a:rPr sz="2550" spc="5" dirty="0">
                <a:latin typeface="Calibri"/>
                <a:cs typeface="Calibri"/>
              </a:rPr>
              <a:t>paying </a:t>
            </a:r>
            <a:r>
              <a:rPr sz="2550" spc="-5" dirty="0">
                <a:latin typeface="Calibri"/>
                <a:cs typeface="Calibri"/>
              </a:rPr>
              <a:t>for  </a:t>
            </a:r>
            <a:r>
              <a:rPr sz="2550" spc="-15" dirty="0">
                <a:latin typeface="Calibri"/>
                <a:cs typeface="Calibri"/>
              </a:rPr>
              <a:t>students </a:t>
            </a:r>
            <a:r>
              <a:rPr sz="2550" spc="-10" dirty="0">
                <a:latin typeface="Calibri"/>
                <a:cs typeface="Calibri"/>
              </a:rPr>
              <a:t>with</a:t>
            </a:r>
            <a:r>
              <a:rPr sz="2550" spc="-35" dirty="0">
                <a:latin typeface="Calibri"/>
                <a:cs typeface="Calibri"/>
              </a:rPr>
              <a:t> </a:t>
            </a:r>
            <a:r>
              <a:rPr sz="2550" spc="-5" dirty="0">
                <a:latin typeface="Calibri"/>
                <a:cs typeface="Calibri"/>
              </a:rPr>
              <a:t>disabilities.</a:t>
            </a:r>
            <a:endParaRPr sz="25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4539" y="2415184"/>
            <a:ext cx="496252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 marR="118110" indent="-179070">
              <a:lnSpc>
                <a:spcPts val="2780"/>
              </a:lnSpc>
              <a:buSzPct val="101960"/>
              <a:buFont typeface="Arial"/>
              <a:buChar char="•"/>
              <a:tabLst>
                <a:tab pos="192405" algn="l"/>
              </a:tabLst>
            </a:pPr>
            <a:r>
              <a:rPr sz="2550" spc="-10" dirty="0">
                <a:latin typeface="Calibri"/>
                <a:cs typeface="Calibri"/>
              </a:rPr>
              <a:t>Will the district be </a:t>
            </a:r>
            <a:r>
              <a:rPr sz="2550" spc="-5" dirty="0">
                <a:latin typeface="Calibri"/>
                <a:cs typeface="Calibri"/>
              </a:rPr>
              <a:t>filing </a:t>
            </a:r>
            <a:r>
              <a:rPr sz="2550" spc="-25" dirty="0">
                <a:latin typeface="Calibri"/>
                <a:cs typeface="Calibri"/>
              </a:rPr>
              <a:t>for </a:t>
            </a:r>
            <a:r>
              <a:rPr lang="en-US" sz="2550" b="1" spc="-10" dirty="0">
                <a:latin typeface="Calibri"/>
                <a:cs typeface="Calibri"/>
              </a:rPr>
              <a:t>High-Cost</a:t>
            </a:r>
            <a:r>
              <a:rPr sz="2550" b="1" spc="-15" dirty="0">
                <a:latin typeface="Calibri"/>
                <a:cs typeface="Calibri"/>
              </a:rPr>
              <a:t> </a:t>
            </a:r>
            <a:r>
              <a:rPr sz="2550" b="1" spc="-10" dirty="0">
                <a:latin typeface="Calibri"/>
                <a:cs typeface="Calibri"/>
              </a:rPr>
              <a:t>Occurrences </a:t>
            </a:r>
            <a:r>
              <a:rPr sz="2550" spc="-15" dirty="0">
                <a:latin typeface="Calibri"/>
                <a:cs typeface="Calibri"/>
              </a:rPr>
              <a:t>(formerly </a:t>
            </a:r>
            <a:r>
              <a:rPr sz="2550" spc="-10" dirty="0">
                <a:latin typeface="Calibri"/>
                <a:cs typeface="Calibri"/>
              </a:rPr>
              <a:t>known  </a:t>
            </a:r>
            <a:r>
              <a:rPr sz="2550" spc="-5" dirty="0">
                <a:latin typeface="Calibri"/>
                <a:cs typeface="Calibri"/>
              </a:rPr>
              <a:t>as </a:t>
            </a:r>
            <a:r>
              <a:rPr sz="2550" spc="-15" dirty="0">
                <a:latin typeface="Calibri"/>
                <a:cs typeface="Calibri"/>
              </a:rPr>
              <a:t>Catastrophic)? </a:t>
            </a:r>
            <a:r>
              <a:rPr sz="2550" spc="-35" dirty="0">
                <a:latin typeface="Calibri"/>
                <a:cs typeface="Calibri"/>
              </a:rPr>
              <a:t>Training </a:t>
            </a:r>
            <a:r>
              <a:rPr sz="2550" spc="-10" dirty="0">
                <a:latin typeface="Calibri"/>
                <a:cs typeface="Calibri"/>
              </a:rPr>
              <a:t>and  </a:t>
            </a:r>
            <a:r>
              <a:rPr sz="2550" spc="-15" dirty="0">
                <a:latin typeface="Calibri"/>
                <a:cs typeface="Calibri"/>
              </a:rPr>
              <a:t>materials </a:t>
            </a:r>
            <a:r>
              <a:rPr sz="2550" spc="-5" dirty="0">
                <a:latin typeface="Calibri"/>
                <a:cs typeface="Calibri"/>
              </a:rPr>
              <a:t>will </a:t>
            </a:r>
            <a:r>
              <a:rPr sz="2550" spc="-10" dirty="0">
                <a:latin typeface="Calibri"/>
                <a:cs typeface="Calibri"/>
              </a:rPr>
              <a:t>be announced </a:t>
            </a:r>
            <a:r>
              <a:rPr sz="2550" spc="-5" dirty="0">
                <a:latin typeface="Calibri"/>
                <a:cs typeface="Calibri"/>
              </a:rPr>
              <a:t>this  Fall. </a:t>
            </a:r>
            <a:r>
              <a:rPr sz="2550" spc="15" dirty="0">
                <a:latin typeface="Calibri"/>
                <a:cs typeface="Calibri"/>
              </a:rPr>
              <a:t>The </a:t>
            </a:r>
            <a:r>
              <a:rPr sz="2550" spc="5" dirty="0">
                <a:latin typeface="Calibri"/>
                <a:cs typeface="Calibri"/>
              </a:rPr>
              <a:t>Registry </a:t>
            </a:r>
            <a:r>
              <a:rPr sz="2550" spc="15" dirty="0">
                <a:latin typeface="Calibri"/>
                <a:cs typeface="Calibri"/>
              </a:rPr>
              <a:t>opens December  </a:t>
            </a:r>
            <a:r>
              <a:rPr lang="en-US" sz="2550" spc="15" dirty="0">
                <a:latin typeface="Calibri"/>
                <a:cs typeface="Calibri"/>
              </a:rPr>
              <a:t>2</a:t>
            </a:r>
            <a:r>
              <a:rPr sz="2550" spc="15" dirty="0">
                <a:latin typeface="Calibri"/>
                <a:cs typeface="Calibri"/>
              </a:rPr>
              <a:t> and closes </a:t>
            </a:r>
            <a:r>
              <a:rPr sz="2550" spc="20" dirty="0">
                <a:latin typeface="Calibri"/>
                <a:cs typeface="Calibri"/>
              </a:rPr>
              <a:t>on </a:t>
            </a:r>
            <a:r>
              <a:rPr lang="en-US" sz="2550" spc="10" dirty="0">
                <a:latin typeface="Calibri"/>
                <a:cs typeface="Calibri"/>
              </a:rPr>
              <a:t>January 31</a:t>
            </a:r>
            <a:r>
              <a:rPr sz="2550" spc="10" dirty="0">
                <a:latin typeface="Calibri"/>
                <a:cs typeface="Calibri"/>
              </a:rPr>
              <a:t>. </a:t>
            </a:r>
            <a:r>
              <a:rPr lang="en-US" sz="2550" spc="10" dirty="0">
                <a:latin typeface="Calibri"/>
                <a:cs typeface="Calibri"/>
              </a:rPr>
              <a:t>March 18</a:t>
            </a:r>
            <a:r>
              <a:rPr sz="2550" spc="15" dirty="0">
                <a:latin typeface="Calibri"/>
                <a:cs typeface="Calibri"/>
              </a:rPr>
              <a:t>  </a:t>
            </a:r>
            <a:r>
              <a:rPr sz="2550" spc="10" dirty="0">
                <a:latin typeface="Calibri"/>
                <a:cs typeface="Calibri"/>
              </a:rPr>
              <a:t>is </a:t>
            </a:r>
            <a:r>
              <a:rPr sz="2550" spc="15" dirty="0">
                <a:latin typeface="Calibri"/>
                <a:cs typeface="Calibri"/>
              </a:rPr>
              <a:t>the deadline </a:t>
            </a:r>
            <a:r>
              <a:rPr sz="2550" spc="-5" dirty="0">
                <a:latin typeface="Calibri"/>
                <a:cs typeface="Calibri"/>
              </a:rPr>
              <a:t>for </a:t>
            </a:r>
            <a:r>
              <a:rPr sz="2550" spc="15" dirty="0">
                <a:latin typeface="Calibri"/>
                <a:cs typeface="Calibri"/>
              </a:rPr>
              <a:t>submission of  </a:t>
            </a:r>
            <a:r>
              <a:rPr sz="2550" spc="-10" dirty="0">
                <a:latin typeface="Calibri"/>
                <a:cs typeface="Calibri"/>
              </a:rPr>
              <a:t>claims.</a:t>
            </a:r>
            <a:endParaRPr sz="2550" dirty="0">
              <a:latin typeface="Calibri"/>
              <a:cs typeface="Calibri"/>
            </a:endParaRPr>
          </a:p>
          <a:p>
            <a:pPr marL="191770" marR="5080" indent="-179070">
              <a:lnSpc>
                <a:spcPts val="2830"/>
              </a:lnSpc>
              <a:spcBef>
                <a:spcPts val="955"/>
              </a:spcBef>
              <a:buFont typeface="Arial"/>
              <a:buChar char="•"/>
              <a:tabLst>
                <a:tab pos="192405" algn="l"/>
              </a:tabLst>
            </a:pPr>
            <a:r>
              <a:rPr sz="2550" spc="10" dirty="0">
                <a:latin typeface="Calibri"/>
                <a:cs typeface="Calibri"/>
              </a:rPr>
              <a:t>Is </a:t>
            </a:r>
            <a:r>
              <a:rPr sz="2550" spc="15" dirty="0">
                <a:latin typeface="Calibri"/>
                <a:cs typeface="Calibri"/>
              </a:rPr>
              <a:t>the </a:t>
            </a:r>
            <a:r>
              <a:rPr sz="2550" spc="5" dirty="0">
                <a:latin typeface="Calibri"/>
                <a:cs typeface="Calibri"/>
              </a:rPr>
              <a:t>district </a:t>
            </a:r>
            <a:r>
              <a:rPr sz="2550" spc="20" dirty="0">
                <a:latin typeface="Calibri"/>
                <a:cs typeface="Calibri"/>
              </a:rPr>
              <a:t>on </a:t>
            </a:r>
            <a:r>
              <a:rPr sz="2550" spc="15" dirty="0">
                <a:latin typeface="Calibri"/>
                <a:cs typeface="Calibri"/>
              </a:rPr>
              <a:t>the 202</a:t>
            </a:r>
            <a:r>
              <a:rPr lang="en-US" sz="2550" spc="15" dirty="0">
                <a:latin typeface="Calibri"/>
                <a:cs typeface="Calibri"/>
              </a:rPr>
              <a:t>4</a:t>
            </a:r>
            <a:r>
              <a:rPr sz="2550" spc="15" dirty="0">
                <a:latin typeface="Calibri"/>
                <a:cs typeface="Calibri"/>
              </a:rPr>
              <a:t>-2</a:t>
            </a:r>
            <a:r>
              <a:rPr lang="en-US" sz="2550" spc="15" dirty="0">
                <a:latin typeface="Calibri"/>
                <a:cs typeface="Calibri"/>
              </a:rPr>
              <a:t>5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list</a:t>
            </a:r>
            <a:r>
              <a:rPr sz="2550" spc="-75" dirty="0">
                <a:latin typeface="Calibri"/>
                <a:cs typeface="Calibri"/>
              </a:rPr>
              <a:t> </a:t>
            </a:r>
            <a:r>
              <a:rPr sz="2550" spc="-5" dirty="0">
                <a:latin typeface="Calibri"/>
                <a:cs typeface="Calibri"/>
              </a:rPr>
              <a:t>for  </a:t>
            </a:r>
            <a:r>
              <a:rPr sz="2550" spc="-10" dirty="0">
                <a:latin typeface="Calibri"/>
                <a:cs typeface="Calibri"/>
              </a:rPr>
              <a:t>fiscal and </a:t>
            </a:r>
            <a:r>
              <a:rPr sz="2550" spc="-25" dirty="0">
                <a:latin typeface="Calibri"/>
                <a:cs typeface="Calibri"/>
              </a:rPr>
              <a:t>program</a:t>
            </a:r>
            <a:r>
              <a:rPr sz="2550" spc="1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monitoring?</a:t>
            </a:r>
            <a:endParaRPr sz="25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6913" y="651872"/>
            <a:ext cx="397129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75" dirty="0"/>
              <a:t>Table </a:t>
            </a:r>
            <a:r>
              <a:rPr sz="4400" spc="-5" dirty="0"/>
              <a:t>of</a:t>
            </a:r>
            <a:r>
              <a:rPr sz="4400" spc="10" dirty="0"/>
              <a:t> </a:t>
            </a:r>
            <a:r>
              <a:rPr sz="4400" spc="-20" dirty="0"/>
              <a:t>Contents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153065"/>
              </p:ext>
            </p:extLst>
          </p:nvPr>
        </p:nvGraphicFramePr>
        <p:xfrm>
          <a:off x="838200" y="1825625"/>
          <a:ext cx="10515599" cy="4352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7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1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6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899"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Month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23114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Sub-Topic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466725" marR="182245" indent="-91440">
                        <a:lnSpc>
                          <a:spcPct val="100699"/>
                        </a:lnSpc>
                        <a:spcBef>
                          <a:spcPts val="2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Slide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Page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October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November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spc="-5" dirty="0">
                          <a:latin typeface="Calibri"/>
                          <a:cs typeface="Calibri"/>
                        </a:rPr>
                        <a:t>Excess Cost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spc="-5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84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Fiscal Monitoring Cycle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85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852977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December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5CFE5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Private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School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Survey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5CFE5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u="heavy" spc="-5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90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5C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2E5F2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High</a:t>
                      </a:r>
                      <a:r>
                        <a:rPr lang="en-US" sz="18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Cost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Occurrences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(formerly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known as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Catastrophic</a:t>
                      </a:r>
                      <a:r>
                        <a:rPr sz="18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Occurrences)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2E5F2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u="heavy" spc="-5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92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2E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January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February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5CFE5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5CFE5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5C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March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May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2E5F2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High-Cost Occurrence Registry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2E5F2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spc="-5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95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2E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5CFE5"/>
                    </a:solidFill>
                  </a:tcPr>
                </a:tc>
                <a:tc>
                  <a:txBody>
                    <a:bodyPr/>
                    <a:lstStyle/>
                    <a:p>
                      <a:pPr marL="13144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" dirty="0">
                          <a:latin typeface="+mn-lt"/>
                          <a:cs typeface="Calibri"/>
                        </a:rPr>
                        <a:t>CCEIS &amp;</a:t>
                      </a:r>
                      <a:r>
                        <a:rPr lang="en-US" sz="18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800" spc="-5" dirty="0">
                          <a:latin typeface="+mn-lt"/>
                          <a:cs typeface="Calibri"/>
                        </a:rPr>
                        <a:t>CEIS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5CFE5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u="heavy" spc="-5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96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5C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13144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5" dirty="0">
                          <a:latin typeface="+mn-lt"/>
                          <a:cs typeface="Calibri"/>
                        </a:rPr>
                        <a:t>Spring Final IDEA Part B and Preschool</a:t>
                      </a:r>
                      <a:r>
                        <a:rPr lang="en-US" sz="1800" spc="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800" spc="-5" dirty="0">
                          <a:latin typeface="+mn-lt"/>
                          <a:cs typeface="Calibri"/>
                        </a:rPr>
                        <a:t>Allocations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100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686401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June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Coding: FMS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Announcement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spc="-5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lang="en-US" sz="1800" u="heavy" spc="-5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9">
                <a:tc gridSpan="3"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7EB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0618" y="804340"/>
            <a:ext cx="459422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SPED Finance</a:t>
            </a:r>
            <a:r>
              <a:rPr sz="4400" spc="-70" dirty="0"/>
              <a:t> </a:t>
            </a:r>
            <a:r>
              <a:rPr sz="4400" spc="-15" dirty="0"/>
              <a:t>Forms</a:t>
            </a:r>
            <a:endParaRPr sz="4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56915" y="1801545"/>
            <a:ext cx="10288270" cy="1690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10" algn="ctr">
              <a:lnSpc>
                <a:spcPct val="100000"/>
              </a:lnSpc>
            </a:pPr>
            <a:r>
              <a:rPr sz="3600" b="1" u="heavy" spc="-10" dirty="0">
                <a:latin typeface="Calibri"/>
                <a:cs typeface="Calibri"/>
              </a:rPr>
              <a:t>Remember</a:t>
            </a:r>
            <a:endParaRPr sz="3600" dirty="0">
              <a:latin typeface="Calibri"/>
              <a:cs typeface="Calibri"/>
            </a:endParaRPr>
          </a:p>
          <a:p>
            <a:pPr marL="195580" marR="5080" indent="-182880">
              <a:lnSpc>
                <a:spcPct val="90900"/>
              </a:lnSpc>
              <a:spcBef>
                <a:spcPts val="1005"/>
              </a:spcBef>
              <a:buFont typeface="Arial"/>
              <a:buChar char="•"/>
              <a:tabLst>
                <a:tab pos="196215" algn="l"/>
              </a:tabLst>
            </a:pPr>
            <a:r>
              <a:rPr sz="2400" spc="-5" dirty="0">
                <a:latin typeface="Calibri"/>
                <a:cs typeface="Calibri"/>
              </a:rPr>
              <a:t>The 202</a:t>
            </a:r>
            <a:r>
              <a:rPr lang="en-US" sz="2400" spc="-5" dirty="0">
                <a:latin typeface="Calibri"/>
                <a:cs typeface="Calibri"/>
              </a:rPr>
              <a:t>3</a:t>
            </a:r>
            <a:r>
              <a:rPr sz="2400" spc="-5" dirty="0">
                <a:latin typeface="Calibri"/>
                <a:cs typeface="Calibri"/>
              </a:rPr>
              <a:t>-2</a:t>
            </a:r>
            <a:r>
              <a:rPr lang="en-US" sz="2400" spc="-5" dirty="0">
                <a:latin typeface="Calibri"/>
                <a:cs typeface="Calibri"/>
              </a:rPr>
              <a:t>4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Report Forms </a:t>
            </a:r>
            <a:r>
              <a:rPr sz="2400" spc="-5" dirty="0">
                <a:latin typeface="Calibri"/>
                <a:cs typeface="Calibri"/>
              </a:rPr>
              <a:t>and the 202</a:t>
            </a:r>
            <a:r>
              <a:rPr lang="en-US" sz="2400" spc="-5" dirty="0">
                <a:latin typeface="Calibri"/>
                <a:cs typeface="Calibri"/>
              </a:rPr>
              <a:t>4</a:t>
            </a:r>
            <a:r>
              <a:rPr sz="2400" spc="-5" dirty="0">
                <a:latin typeface="Calibri"/>
                <a:cs typeface="Calibri"/>
              </a:rPr>
              <a:t>-2</a:t>
            </a:r>
            <a:r>
              <a:rPr lang="en-US" sz="2400" spc="-5" dirty="0">
                <a:latin typeface="Calibri"/>
                <a:cs typeface="Calibri"/>
              </a:rPr>
              <a:t>5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Request </a:t>
            </a:r>
            <a:r>
              <a:rPr sz="2400" spc="-10" dirty="0">
                <a:latin typeface="Calibri"/>
                <a:cs typeface="Calibri"/>
              </a:rPr>
              <a:t>Forms can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5" dirty="0">
                <a:latin typeface="Calibri"/>
                <a:cs typeface="Calibri"/>
              </a:rPr>
              <a:t>found </a:t>
            </a:r>
            <a:r>
              <a:rPr sz="2400" spc="-5" dirty="0">
                <a:latin typeface="Calibri"/>
                <a:cs typeface="Calibri"/>
              </a:rPr>
              <a:t>on the </a:t>
            </a:r>
            <a:r>
              <a:rPr sz="2400" spc="-10" dirty="0">
                <a:latin typeface="Calibri"/>
                <a:cs typeface="Calibri"/>
              </a:rPr>
              <a:t>web </a:t>
            </a:r>
            <a:r>
              <a:rPr sz="2400" spc="-5" dirty="0">
                <a:latin typeface="Calibri"/>
                <a:cs typeface="Calibri"/>
              </a:rPr>
              <a:t>under Finance </a:t>
            </a:r>
            <a:r>
              <a:rPr sz="2400" spc="-10" dirty="0">
                <a:latin typeface="Calibri"/>
                <a:cs typeface="Calibri"/>
              </a:rPr>
              <a:t>Forms:  </a:t>
            </a:r>
            <a:r>
              <a:rPr lang="en-US" sz="24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https://dese.ade.arkansas.gov/Offices/special-education/funding-and-finance/finance-forms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6057" y="618390"/>
            <a:ext cx="603631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20" dirty="0"/>
              <a:t>Report </a:t>
            </a:r>
            <a:r>
              <a:rPr sz="4400" spc="-5" dirty="0"/>
              <a:t>and </a:t>
            </a:r>
            <a:r>
              <a:rPr sz="4400" spc="-25" dirty="0"/>
              <a:t>Request</a:t>
            </a:r>
            <a:r>
              <a:rPr sz="4400" spc="-15" dirty="0"/>
              <a:t> Forms</a:t>
            </a:r>
            <a:endParaRPr sz="44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41</a:t>
            </a:fld>
            <a:endParaRPr spc="-5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18113B-7D2D-0033-F968-8827A3EDC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30466"/>
            <a:ext cx="4393219" cy="5037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9B608B-9F8E-89CD-7D11-533786CFD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094" y="1430466"/>
            <a:ext cx="4445913" cy="503969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132" y="880540"/>
            <a:ext cx="38481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202</a:t>
            </a:r>
            <a:r>
              <a:rPr lang="en-US" sz="4400" spc="-5" dirty="0"/>
              <a:t>4</a:t>
            </a:r>
            <a:r>
              <a:rPr sz="4400" spc="-5" dirty="0"/>
              <a:t>-2</a:t>
            </a:r>
            <a:r>
              <a:rPr lang="en-US" sz="4400" spc="-5" dirty="0"/>
              <a:t>5</a:t>
            </a:r>
            <a:r>
              <a:rPr sz="4400" spc="-75" dirty="0"/>
              <a:t> </a:t>
            </a:r>
            <a:r>
              <a:rPr sz="4400" spc="-15" dirty="0"/>
              <a:t>Budgets</a:t>
            </a:r>
            <a:endParaRPr sz="4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42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64547" y="1815363"/>
            <a:ext cx="7053685" cy="2513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indent="-175260">
              <a:lnSpc>
                <a:spcPct val="100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10" dirty="0">
                <a:latin typeface="Calibri"/>
                <a:cs typeface="Calibri"/>
              </a:rPr>
              <a:t>Reports </a:t>
            </a:r>
            <a:r>
              <a:rPr sz="2800" spc="-5" dirty="0">
                <a:latin typeface="Calibri"/>
                <a:cs typeface="Calibri"/>
              </a:rPr>
              <a:t>needed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October </a:t>
            </a:r>
            <a:r>
              <a:rPr sz="2800" spc="-5" dirty="0">
                <a:latin typeface="Calibri"/>
                <a:cs typeface="Calibri"/>
              </a:rPr>
              <a:t>1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deadline</a:t>
            </a:r>
            <a:endParaRPr sz="2800" dirty="0">
              <a:latin typeface="Calibri"/>
              <a:cs typeface="Calibri"/>
            </a:endParaRPr>
          </a:p>
          <a:p>
            <a:pPr marL="645160" lvl="1" indent="-175260">
              <a:spcBef>
                <a:spcPts val="690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10" dirty="0">
                <a:latin typeface="Calibri"/>
                <a:cs typeface="Calibri"/>
              </a:rPr>
              <a:t>Maintenance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35" dirty="0">
                <a:latin typeface="Calibri"/>
                <a:cs typeface="Calibri"/>
              </a:rPr>
              <a:t>Effort </a:t>
            </a:r>
            <a:r>
              <a:rPr sz="2800" spc="-15" dirty="0">
                <a:latin typeface="Calibri"/>
                <a:cs typeface="Calibri"/>
              </a:rPr>
              <a:t>(State/Local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accounts)</a:t>
            </a:r>
            <a:endParaRPr sz="2800" dirty="0">
              <a:latin typeface="Calibri"/>
              <a:cs typeface="Calibri"/>
            </a:endParaRPr>
          </a:p>
          <a:p>
            <a:pPr marL="645160" lvl="1" indent="-175260">
              <a:spcBef>
                <a:spcPts val="690"/>
              </a:spcBef>
              <a:buFont typeface="Arial"/>
              <a:buChar char="•"/>
              <a:tabLst>
                <a:tab pos="188595" algn="l"/>
              </a:tabLst>
            </a:pPr>
            <a:r>
              <a:rPr lang="en-US" sz="2800" spc="-5" dirty="0">
                <a:latin typeface="Calibri"/>
                <a:cs typeface="Calibri"/>
              </a:rPr>
              <a:t>Initial Budgets</a:t>
            </a:r>
            <a:endParaRPr sz="2800" dirty="0">
              <a:latin typeface="Calibri"/>
              <a:cs typeface="Calibri"/>
            </a:endParaRPr>
          </a:p>
          <a:p>
            <a:pPr marL="645160" lvl="1" indent="-175260">
              <a:spcBef>
                <a:spcPts val="690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SPED Finance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Monitoring</a:t>
            </a:r>
            <a:endParaRPr sz="2800" dirty="0">
              <a:latin typeface="Calibri"/>
              <a:cs typeface="Calibri"/>
            </a:endParaRPr>
          </a:p>
          <a:p>
            <a:pPr marL="645160" lvl="1" indent="-175260">
              <a:spcBef>
                <a:spcPts val="690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15" dirty="0">
                <a:latin typeface="Calibri"/>
                <a:cs typeface="Calibri"/>
              </a:rPr>
              <a:t>Request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Report </a:t>
            </a:r>
            <a:r>
              <a:rPr sz="2800" spc="-10" dirty="0">
                <a:latin typeface="Calibri"/>
                <a:cs typeface="Calibri"/>
              </a:rPr>
              <a:t>Forms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Purchases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5049" y="742428"/>
            <a:ext cx="9418955" cy="972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165"/>
              </a:lnSpc>
            </a:pPr>
            <a:r>
              <a:rPr sz="4400" spc="-20" dirty="0"/>
              <a:t>LEA </a:t>
            </a:r>
            <a:r>
              <a:rPr sz="4400" spc="-5" dirty="0"/>
              <a:t>Special </a:t>
            </a:r>
            <a:r>
              <a:rPr sz="4400" spc="-20" dirty="0"/>
              <a:t>Education </a:t>
            </a:r>
            <a:r>
              <a:rPr sz="4400" dirty="0"/>
              <a:t>Supervisor</a:t>
            </a:r>
            <a:r>
              <a:rPr sz="4400" spc="5" dirty="0"/>
              <a:t> </a:t>
            </a:r>
            <a:r>
              <a:rPr sz="4400" spc="-5" dirty="0"/>
              <a:t>Funding</a:t>
            </a:r>
            <a:endParaRPr sz="4400" dirty="0"/>
          </a:p>
          <a:p>
            <a:pPr marL="12700">
              <a:lnSpc>
                <a:spcPts val="2285"/>
              </a:lnSpc>
            </a:pPr>
            <a:r>
              <a:rPr sz="2000" spc="-5" dirty="0"/>
              <a:t>(1240 &amp;</a:t>
            </a:r>
            <a:r>
              <a:rPr sz="2000" spc="-65" dirty="0"/>
              <a:t> </a:t>
            </a:r>
            <a:r>
              <a:rPr sz="2000" spc="-5" dirty="0"/>
              <a:t>2240)</a:t>
            </a:r>
            <a:endParaRPr sz="20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43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64547" y="2223876"/>
            <a:ext cx="10291445" cy="313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981075" indent="-175260">
              <a:lnSpc>
                <a:spcPct val="79600"/>
              </a:lnSpc>
              <a:buFont typeface="Arial"/>
              <a:buChar char="•"/>
              <a:tabLst>
                <a:tab pos="188595" algn="l"/>
              </a:tabLst>
            </a:pPr>
            <a:r>
              <a:rPr sz="2800" dirty="0">
                <a:latin typeface="Calibri"/>
                <a:cs typeface="Calibri"/>
              </a:rPr>
              <a:t>Supervisor </a:t>
            </a:r>
            <a:r>
              <a:rPr sz="2800" spc="-5" dirty="0">
                <a:latin typeface="Calibri"/>
                <a:cs typeface="Calibri"/>
              </a:rPr>
              <a:t>funds </a:t>
            </a:r>
            <a:r>
              <a:rPr sz="2800" spc="-15" dirty="0">
                <a:latin typeface="Calibri"/>
                <a:cs typeface="Calibri"/>
              </a:rPr>
              <a:t>must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coded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Fund/Source </a:t>
            </a:r>
            <a:r>
              <a:rPr sz="2800" spc="-20" dirty="0">
                <a:latin typeface="Calibri"/>
                <a:cs typeface="Calibri"/>
              </a:rPr>
              <a:t>(F/S) </a:t>
            </a:r>
            <a:r>
              <a:rPr sz="2800" spc="-5" dirty="0">
                <a:latin typeface="Calibri"/>
                <a:cs typeface="Calibri"/>
              </a:rPr>
              <a:t>2240 and  </a:t>
            </a:r>
            <a:r>
              <a:rPr sz="2800" spc="-15" dirty="0">
                <a:latin typeface="Calibri"/>
                <a:cs typeface="Calibri"/>
              </a:rPr>
              <a:t>revenue </a:t>
            </a:r>
            <a:r>
              <a:rPr sz="2800" spc="-10" dirty="0">
                <a:latin typeface="Calibri"/>
                <a:cs typeface="Calibri"/>
              </a:rPr>
              <a:t>code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32310.</a:t>
            </a:r>
            <a:endParaRPr sz="2800" dirty="0">
              <a:latin typeface="Calibri"/>
              <a:cs typeface="Calibri"/>
            </a:endParaRPr>
          </a:p>
          <a:p>
            <a:pPr marL="187960" marR="64135" indent="-175260">
              <a:lnSpc>
                <a:spcPct val="79600"/>
              </a:lnSpc>
              <a:spcBef>
                <a:spcPts val="1025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These funds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be used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salaries and benefits of special </a:t>
            </a:r>
            <a:r>
              <a:rPr sz="2800" spc="-10" dirty="0">
                <a:latin typeface="Calibri"/>
                <a:cs typeface="Calibri"/>
              </a:rPr>
              <a:t>education  </a:t>
            </a:r>
            <a:r>
              <a:rPr sz="2800" spc="-5" dirty="0">
                <a:latin typeface="Calibri"/>
                <a:cs typeface="Calibri"/>
              </a:rPr>
              <a:t>supervisors (or the </a:t>
            </a:r>
            <a:r>
              <a:rPr sz="2800" spc="-10" dirty="0">
                <a:latin typeface="Calibri"/>
                <a:cs typeface="Calibri"/>
              </a:rPr>
              <a:t>purchase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dirty="0">
                <a:latin typeface="Calibri"/>
                <a:cs typeface="Calibri"/>
              </a:rPr>
              <a:t>services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supervisor).</a:t>
            </a:r>
          </a:p>
          <a:p>
            <a:pPr marL="187960" marR="5080" indent="-175260">
              <a:lnSpc>
                <a:spcPct val="79600"/>
              </a:lnSpc>
              <a:spcBef>
                <a:spcPts val="1025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Expenditures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current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5" dirty="0">
                <a:latin typeface="Calibri"/>
                <a:cs typeface="Calibri"/>
              </a:rPr>
              <a:t>carryover </a:t>
            </a:r>
            <a:r>
              <a:rPr sz="2800" spc="-5" dirty="0">
                <a:latin typeface="Calibri"/>
                <a:cs typeface="Calibri"/>
              </a:rPr>
              <a:t>funds should be </a:t>
            </a:r>
            <a:r>
              <a:rPr sz="2800" spc="-10" dirty="0">
                <a:latin typeface="Calibri"/>
                <a:cs typeface="Calibri"/>
              </a:rPr>
              <a:t>coded </a:t>
            </a:r>
            <a:r>
              <a:rPr sz="2800" spc="-35" dirty="0">
                <a:latin typeface="Calibri"/>
                <a:cs typeface="Calibri"/>
              </a:rPr>
              <a:t>F/S  </a:t>
            </a:r>
            <a:r>
              <a:rPr sz="2800" spc="-5" dirty="0">
                <a:latin typeface="Calibri"/>
                <a:cs typeface="Calibri"/>
              </a:rPr>
              <a:t>1240 or </a:t>
            </a:r>
            <a:r>
              <a:rPr sz="2800" spc="-35" dirty="0">
                <a:latin typeface="Calibri"/>
                <a:cs typeface="Calibri"/>
              </a:rPr>
              <a:t>F/S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2240.</a:t>
            </a:r>
            <a:endParaRPr sz="2800" dirty="0">
              <a:latin typeface="Calibri"/>
              <a:cs typeface="Calibri"/>
            </a:endParaRPr>
          </a:p>
          <a:p>
            <a:pPr marL="187960" marR="212090" indent="-175260">
              <a:lnSpc>
                <a:spcPct val="79600"/>
              </a:lnSpc>
              <a:spcBef>
                <a:spcPts val="1025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15" dirty="0">
                <a:latin typeface="Calibri"/>
                <a:cs typeface="Calibri"/>
              </a:rPr>
              <a:t>State/Local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lang="en-US" sz="2800" spc="-5" dirty="0">
                <a:latin typeface="Calibri"/>
                <a:cs typeface="Calibri"/>
              </a:rPr>
              <a:t>IDEA Part B</a:t>
            </a:r>
            <a:r>
              <a:rPr sz="2800" spc="-5" dirty="0">
                <a:latin typeface="Calibri"/>
                <a:cs typeface="Calibri"/>
              </a:rPr>
              <a:t> funds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be used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support </a:t>
            </a:r>
            <a:r>
              <a:rPr sz="2800" spc="-15" dirty="0">
                <a:latin typeface="Calibri"/>
                <a:cs typeface="Calibri"/>
              </a:rPr>
              <a:t>LEA </a:t>
            </a:r>
            <a:r>
              <a:rPr sz="2800" dirty="0">
                <a:latin typeface="Calibri"/>
                <a:cs typeface="Calibri"/>
              </a:rPr>
              <a:t>Supervisor </a:t>
            </a:r>
            <a:r>
              <a:rPr sz="2800" spc="-5" dirty="0">
                <a:latin typeface="Calibri"/>
                <a:cs typeface="Calibri"/>
              </a:rPr>
              <a:t>salaries 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benefits.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7049" y="742428"/>
            <a:ext cx="8114030" cy="972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165"/>
              </a:lnSpc>
            </a:pPr>
            <a:r>
              <a:rPr sz="4400" spc="-10" dirty="0"/>
              <a:t>Extended </a:t>
            </a:r>
            <a:r>
              <a:rPr sz="4400" spc="-5" dirty="0"/>
              <a:t>School </a:t>
            </a:r>
            <a:r>
              <a:rPr sz="4400" spc="-85" dirty="0"/>
              <a:t>Year </a:t>
            </a:r>
            <a:r>
              <a:rPr sz="4400" spc="-20" dirty="0"/>
              <a:t>(ESY)</a:t>
            </a:r>
            <a:r>
              <a:rPr sz="4400" spc="65" dirty="0"/>
              <a:t> </a:t>
            </a:r>
            <a:r>
              <a:rPr sz="4400" dirty="0"/>
              <a:t>Services</a:t>
            </a:r>
          </a:p>
          <a:p>
            <a:pPr marL="12700">
              <a:lnSpc>
                <a:spcPts val="2285"/>
              </a:lnSpc>
            </a:pPr>
            <a:r>
              <a:rPr sz="2000" spc="-5" dirty="0"/>
              <a:t>(1244 &amp;</a:t>
            </a:r>
            <a:r>
              <a:rPr sz="2000" spc="-65" dirty="0"/>
              <a:t> </a:t>
            </a:r>
            <a:r>
              <a:rPr sz="2000" spc="-5" dirty="0"/>
              <a:t>2244)</a:t>
            </a:r>
            <a:endParaRPr sz="20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44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40747" y="2043963"/>
            <a:ext cx="9713595" cy="3902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indent="-175260">
              <a:lnSpc>
                <a:spcPct val="100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50" dirty="0">
                <a:latin typeface="Calibri"/>
                <a:cs typeface="Calibri"/>
              </a:rPr>
              <a:t>Two </a:t>
            </a:r>
            <a:r>
              <a:rPr sz="2800" spc="-15" dirty="0">
                <a:latin typeface="Calibri"/>
                <a:cs typeface="Calibri"/>
              </a:rPr>
              <a:t>payments </a:t>
            </a:r>
            <a:r>
              <a:rPr sz="2800" spc="-5" dirty="0">
                <a:latin typeface="Calibri"/>
                <a:cs typeface="Calibri"/>
              </a:rPr>
              <a:t>will 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made:</a:t>
            </a:r>
            <a:endParaRPr sz="2800" dirty="0">
              <a:latin typeface="Calibri"/>
              <a:cs typeface="Calibri"/>
            </a:endParaRPr>
          </a:p>
          <a:p>
            <a:pPr marL="645160" lvl="1" indent="-175260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645795" algn="l"/>
              </a:tabLst>
            </a:pPr>
            <a:r>
              <a:rPr sz="2800" b="1" spc="-20" dirty="0">
                <a:latin typeface="Calibri"/>
                <a:cs typeface="Calibri"/>
              </a:rPr>
              <a:t>Part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</a:t>
            </a:r>
            <a:endParaRPr sz="2800" dirty="0">
              <a:latin typeface="Calibri"/>
              <a:cs typeface="Calibri"/>
            </a:endParaRPr>
          </a:p>
          <a:p>
            <a:pPr marL="1102360" marR="5080" lvl="2" indent="-175260">
              <a:lnSpc>
                <a:spcPts val="3030"/>
              </a:lnSpc>
              <a:spcBef>
                <a:spcPts val="540"/>
              </a:spcBef>
              <a:buFont typeface="Arial"/>
              <a:buChar char="•"/>
              <a:tabLst>
                <a:tab pos="1102995" algn="l"/>
              </a:tabLst>
            </a:pP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dirty="0">
                <a:latin typeface="Calibri"/>
                <a:cs typeface="Calibri"/>
              </a:rPr>
              <a:t>services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end of school </a:t>
            </a:r>
            <a:r>
              <a:rPr sz="2800" spc="-10" dirty="0">
                <a:latin typeface="Calibri"/>
                <a:cs typeface="Calibri"/>
              </a:rPr>
              <a:t>year through </a:t>
            </a:r>
            <a:r>
              <a:rPr sz="2800" spc="-5" dirty="0">
                <a:latin typeface="Calibri"/>
                <a:cs typeface="Calibri"/>
              </a:rPr>
              <a:t>June 30, 202</a:t>
            </a:r>
            <a:r>
              <a:rPr lang="en-US" sz="2800" spc="-5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,  </a:t>
            </a:r>
            <a:r>
              <a:rPr sz="2800" spc="-15" dirty="0">
                <a:latin typeface="Calibri"/>
                <a:cs typeface="Calibri"/>
              </a:rPr>
              <a:t>reimbursed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August.</a:t>
            </a:r>
            <a:endParaRPr sz="2800" dirty="0">
              <a:latin typeface="Calibri"/>
              <a:cs typeface="Calibri"/>
            </a:endParaRPr>
          </a:p>
          <a:p>
            <a:pPr marL="1102360" lvl="2" indent="-17526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1102995" algn="l"/>
              </a:tabLst>
            </a:pPr>
            <a:r>
              <a:rPr sz="2800" spc="-15" dirty="0">
                <a:latin typeface="Calibri"/>
                <a:cs typeface="Calibri"/>
              </a:rPr>
              <a:t>Superintendent’s </a:t>
            </a:r>
            <a:r>
              <a:rPr sz="2800" spc="-10" dirty="0">
                <a:latin typeface="Calibri"/>
                <a:cs typeface="Calibri"/>
              </a:rPr>
              <a:t>Certification </a:t>
            </a:r>
            <a:r>
              <a:rPr sz="2800" spc="-5" dirty="0">
                <a:latin typeface="Calibri"/>
                <a:cs typeface="Calibri"/>
              </a:rPr>
              <a:t>due July </a:t>
            </a:r>
            <a:r>
              <a:rPr lang="en-US" sz="2800" spc="-5" dirty="0">
                <a:latin typeface="Calibri"/>
                <a:cs typeface="Calibri"/>
              </a:rPr>
              <a:t>22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202</a:t>
            </a:r>
            <a:r>
              <a:rPr lang="en-US" sz="2800" spc="-5" dirty="0">
                <a:latin typeface="Calibri"/>
                <a:cs typeface="Calibri"/>
              </a:rPr>
              <a:t>4.</a:t>
            </a:r>
            <a:endParaRPr sz="2800" dirty="0">
              <a:latin typeface="Calibri"/>
              <a:cs typeface="Calibri"/>
            </a:endParaRPr>
          </a:p>
          <a:p>
            <a:pPr marL="645160" lvl="1" indent="-17526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645795" algn="l"/>
              </a:tabLst>
            </a:pPr>
            <a:r>
              <a:rPr sz="2800" b="1" spc="-20" dirty="0">
                <a:latin typeface="Calibri"/>
                <a:cs typeface="Calibri"/>
              </a:rPr>
              <a:t>Part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II</a:t>
            </a:r>
            <a:endParaRPr sz="2800" dirty="0">
              <a:latin typeface="Calibri"/>
              <a:cs typeface="Calibri"/>
            </a:endParaRPr>
          </a:p>
          <a:p>
            <a:pPr marL="1102360" marR="125730" lvl="2" indent="-175260">
              <a:lnSpc>
                <a:spcPts val="3020"/>
              </a:lnSpc>
              <a:spcBef>
                <a:spcPts val="545"/>
              </a:spcBef>
              <a:buFont typeface="Arial"/>
              <a:buChar char="•"/>
              <a:tabLst>
                <a:tab pos="1102995" algn="l"/>
              </a:tabLst>
            </a:pP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dirty="0">
                <a:latin typeface="Calibri"/>
                <a:cs typeface="Calibri"/>
              </a:rPr>
              <a:t>services </a:t>
            </a:r>
            <a:r>
              <a:rPr sz="2800" spc="-15" dirty="0">
                <a:latin typeface="Calibri"/>
                <a:cs typeface="Calibri"/>
              </a:rPr>
              <a:t>after </a:t>
            </a:r>
            <a:r>
              <a:rPr sz="2800" spc="-5" dirty="0">
                <a:latin typeface="Calibri"/>
                <a:cs typeface="Calibri"/>
              </a:rPr>
              <a:t>July 1, 202</a:t>
            </a:r>
            <a:r>
              <a:rPr lang="en-US" sz="2800" spc="-5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spc="-15" dirty="0">
                <a:latin typeface="Calibri"/>
                <a:cs typeface="Calibri"/>
              </a:rPr>
              <a:t>reimbursed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September </a:t>
            </a:r>
            <a:r>
              <a:rPr sz="2800" spc="-5" dirty="0">
                <a:latin typeface="Calibri"/>
                <a:cs typeface="Calibri"/>
              </a:rPr>
              <a:t>or  </a:t>
            </a:r>
            <a:r>
              <a:rPr sz="2800" spc="-45" dirty="0">
                <a:latin typeface="Calibri"/>
                <a:cs typeface="Calibri"/>
              </a:rPr>
              <a:t>October.</a:t>
            </a:r>
            <a:endParaRPr sz="2800" dirty="0">
              <a:latin typeface="Calibri"/>
              <a:cs typeface="Calibri"/>
            </a:endParaRPr>
          </a:p>
          <a:p>
            <a:pPr marL="1102360" lvl="2" indent="-17526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102995" algn="l"/>
              </a:tabLst>
            </a:pPr>
            <a:r>
              <a:rPr sz="2800" spc="-15" dirty="0">
                <a:latin typeface="Calibri"/>
                <a:cs typeface="Calibri"/>
              </a:rPr>
              <a:t>Superintendent’s </a:t>
            </a:r>
            <a:r>
              <a:rPr sz="2800" spc="-10" dirty="0">
                <a:latin typeface="Calibri"/>
                <a:cs typeface="Calibri"/>
              </a:rPr>
              <a:t>Certification </a:t>
            </a:r>
            <a:r>
              <a:rPr sz="2800" spc="-5" dirty="0">
                <a:latin typeface="Calibri"/>
                <a:cs typeface="Calibri"/>
              </a:rPr>
              <a:t>due </a:t>
            </a:r>
            <a:r>
              <a:rPr sz="2800" spc="-10" dirty="0">
                <a:latin typeface="Calibri"/>
                <a:cs typeface="Calibri"/>
              </a:rPr>
              <a:t>September </a:t>
            </a:r>
            <a:r>
              <a:rPr sz="2800" spc="-5" dirty="0">
                <a:latin typeface="Calibri"/>
                <a:cs typeface="Calibri"/>
              </a:rPr>
              <a:t>1</a:t>
            </a:r>
            <a:r>
              <a:rPr lang="en-US" sz="2800" spc="-5" dirty="0">
                <a:latin typeface="Calibri"/>
                <a:cs typeface="Calibri"/>
              </a:rPr>
              <a:t>6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202</a:t>
            </a:r>
            <a:r>
              <a:rPr lang="en-US" sz="2800" spc="-5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9363" y="711204"/>
            <a:ext cx="5298367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" dirty="0"/>
              <a:t>Budgeting </a:t>
            </a:r>
            <a:r>
              <a:rPr lang="en-US" sz="4400" spc="-5" dirty="0"/>
              <a:t>IDEA, Part B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4723999" y="3902075"/>
            <a:ext cx="884555" cy="384175"/>
          </a:xfrm>
          <a:custGeom>
            <a:avLst/>
            <a:gdLst/>
            <a:ahLst/>
            <a:cxnLst/>
            <a:rect l="l" t="t" r="r" b="b"/>
            <a:pathLst>
              <a:path w="884554" h="384175">
                <a:moveTo>
                  <a:pt x="0" y="0"/>
                </a:moveTo>
                <a:lnTo>
                  <a:pt x="884361" y="0"/>
                </a:lnTo>
                <a:lnTo>
                  <a:pt x="884361" y="384048"/>
                </a:lnTo>
                <a:lnTo>
                  <a:pt x="0" y="38404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723999" y="4232427"/>
            <a:ext cx="884555" cy="32384"/>
          </a:xfrm>
          <a:custGeom>
            <a:avLst/>
            <a:gdLst/>
            <a:ahLst/>
            <a:cxnLst/>
            <a:rect l="l" t="t" r="r" b="b"/>
            <a:pathLst>
              <a:path w="884554" h="32385">
                <a:moveTo>
                  <a:pt x="0" y="32003"/>
                </a:moveTo>
                <a:lnTo>
                  <a:pt x="884361" y="32003"/>
                </a:lnTo>
                <a:lnTo>
                  <a:pt x="884361" y="0"/>
                </a:lnTo>
                <a:lnTo>
                  <a:pt x="0" y="0"/>
                </a:lnTo>
                <a:lnTo>
                  <a:pt x="0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152525" y="4283075"/>
            <a:ext cx="986790" cy="384175"/>
          </a:xfrm>
          <a:custGeom>
            <a:avLst/>
            <a:gdLst/>
            <a:ahLst/>
            <a:cxnLst/>
            <a:rect l="l" t="t" r="r" b="b"/>
            <a:pathLst>
              <a:path w="986789" h="384175">
                <a:moveTo>
                  <a:pt x="0" y="0"/>
                </a:moveTo>
                <a:lnTo>
                  <a:pt x="986614" y="0"/>
                </a:lnTo>
                <a:lnTo>
                  <a:pt x="986614" y="384047"/>
                </a:lnTo>
                <a:lnTo>
                  <a:pt x="0" y="384047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152525" y="4613427"/>
            <a:ext cx="986790" cy="32384"/>
          </a:xfrm>
          <a:custGeom>
            <a:avLst/>
            <a:gdLst/>
            <a:ahLst/>
            <a:cxnLst/>
            <a:rect l="l" t="t" r="r" b="b"/>
            <a:pathLst>
              <a:path w="986789" h="32385">
                <a:moveTo>
                  <a:pt x="0" y="32003"/>
                </a:moveTo>
                <a:lnTo>
                  <a:pt x="986614" y="32003"/>
                </a:lnTo>
                <a:lnTo>
                  <a:pt x="986614" y="0"/>
                </a:lnTo>
                <a:lnTo>
                  <a:pt x="0" y="0"/>
                </a:lnTo>
                <a:lnTo>
                  <a:pt x="0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964547" y="1866163"/>
            <a:ext cx="4935220" cy="372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Look </a:t>
            </a:r>
            <a:r>
              <a:rPr sz="2800" spc="-20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previous </a:t>
            </a:r>
            <a:r>
              <a:rPr sz="2800" spc="-20" dirty="0">
                <a:latin typeface="Calibri"/>
                <a:cs typeface="Calibri"/>
              </a:rPr>
              <a:t>year’s  </a:t>
            </a:r>
            <a:r>
              <a:rPr sz="2800" spc="-10" dirty="0">
                <a:latin typeface="Calibri"/>
                <a:cs typeface="Calibri"/>
              </a:rPr>
              <a:t>COGNOS </a:t>
            </a:r>
            <a:r>
              <a:rPr sz="2800" spc="-5" dirty="0">
                <a:latin typeface="Calibri"/>
                <a:cs typeface="Calibri"/>
              </a:rPr>
              <a:t>AFR </a:t>
            </a:r>
            <a:r>
              <a:rPr sz="2800" spc="-10" dirty="0">
                <a:latin typeface="Calibri"/>
                <a:cs typeface="Calibri"/>
              </a:rPr>
              <a:t>expenditure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report 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guide.</a:t>
            </a:r>
            <a:endParaRPr sz="2800" dirty="0">
              <a:latin typeface="Calibri"/>
              <a:cs typeface="Calibri"/>
            </a:endParaRPr>
          </a:p>
          <a:p>
            <a:pPr marL="187960" marR="283845" indent="-175260">
              <a:lnSpc>
                <a:spcPct val="89800"/>
              </a:lnSpc>
              <a:spcBef>
                <a:spcPts val="940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10" dirty="0">
                <a:latin typeface="Calibri"/>
                <a:cs typeface="Calibri"/>
              </a:rPr>
              <a:t>Budget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amounts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0" dirty="0">
                <a:latin typeface="Calibri"/>
                <a:cs typeface="Calibri"/>
              </a:rPr>
              <a:t>Carryover </a:t>
            </a:r>
            <a:r>
              <a:rPr sz="2800" spc="-5" dirty="0">
                <a:latin typeface="Calibri"/>
                <a:cs typeface="Calibri"/>
              </a:rPr>
              <a:t>Memo and the  </a:t>
            </a:r>
            <a:r>
              <a:rPr sz="2800" spc="-10" dirty="0">
                <a:latin typeface="Calibri"/>
                <a:cs typeface="Calibri"/>
              </a:rPr>
              <a:t>Allocation </a:t>
            </a:r>
            <a:r>
              <a:rPr sz="2800" spc="-20" dirty="0">
                <a:latin typeface="Calibri"/>
                <a:cs typeface="Calibri"/>
              </a:rPr>
              <a:t>Award </a:t>
            </a:r>
            <a:r>
              <a:rPr sz="2800" spc="-5" dirty="0">
                <a:latin typeface="Calibri"/>
                <a:cs typeface="Calibri"/>
              </a:rPr>
              <a:t>Memo </a:t>
            </a:r>
            <a:r>
              <a:rPr sz="2800" b="1" spc="-20" dirty="0">
                <a:latin typeface="Calibri"/>
                <a:cs typeface="Calibri"/>
              </a:rPr>
              <a:t>to </a:t>
            </a:r>
            <a:r>
              <a:rPr sz="2800" b="1" spc="-5" dirty="0">
                <a:latin typeface="Calibri"/>
                <a:cs typeface="Calibri"/>
              </a:rPr>
              <a:t>the  </a:t>
            </a:r>
            <a:r>
              <a:rPr sz="2800" b="1" spc="-40" dirty="0">
                <a:latin typeface="Calibri"/>
                <a:cs typeface="Calibri"/>
              </a:rPr>
              <a:t>penny.</a:t>
            </a:r>
            <a:endParaRPr sz="2800" dirty="0">
              <a:latin typeface="Calibri"/>
              <a:cs typeface="Calibri"/>
            </a:endParaRPr>
          </a:p>
          <a:p>
            <a:pPr marL="187960" marR="481965" indent="-175260">
              <a:lnSpc>
                <a:spcPts val="3050"/>
              </a:lnSpc>
              <a:spcBef>
                <a:spcPts val="994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15" dirty="0">
                <a:latin typeface="Calibri"/>
                <a:cs typeface="Calibri"/>
              </a:rPr>
              <a:t>Bookkeeper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LEA </a:t>
            </a:r>
            <a:r>
              <a:rPr sz="2800" spc="-5" dirty="0">
                <a:latin typeface="Calibri"/>
                <a:cs typeface="Calibri"/>
              </a:rPr>
              <a:t>should  </a:t>
            </a:r>
            <a:r>
              <a:rPr sz="2800" spc="-10" dirty="0">
                <a:latin typeface="Calibri"/>
                <a:cs typeface="Calibri"/>
              </a:rPr>
              <a:t>work </a:t>
            </a:r>
            <a:r>
              <a:rPr sz="2800" spc="-15" dirty="0">
                <a:latin typeface="Calibri"/>
                <a:cs typeface="Calibri"/>
              </a:rPr>
              <a:t>together </a:t>
            </a:r>
            <a:r>
              <a:rPr sz="2800" spc="-5" dirty="0">
                <a:latin typeface="Calibri"/>
                <a:cs typeface="Calibri"/>
              </a:rPr>
              <a:t>on 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budget.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45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6298547" y="1866163"/>
            <a:ext cx="4894580" cy="4572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958215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Include the </a:t>
            </a:r>
            <a:r>
              <a:rPr sz="2800" spc="-20" dirty="0">
                <a:latin typeface="Calibri"/>
                <a:cs typeface="Calibri"/>
              </a:rPr>
              <a:t>Private </a:t>
            </a:r>
            <a:r>
              <a:rPr sz="2800" spc="-5" dirty="0">
                <a:latin typeface="Calibri"/>
                <a:cs typeface="Calibri"/>
              </a:rPr>
              <a:t>School  </a:t>
            </a:r>
            <a:r>
              <a:rPr sz="2800" spc="-10" dirty="0">
                <a:latin typeface="Calibri"/>
                <a:cs typeface="Calibri"/>
              </a:rPr>
              <a:t>Proportionate Share, </a:t>
            </a:r>
            <a:r>
              <a:rPr sz="2800" spc="-5" dirty="0">
                <a:latin typeface="Calibri"/>
                <a:cs typeface="Calibri"/>
              </a:rPr>
              <a:t>if  applicable.</a:t>
            </a:r>
            <a:endParaRPr sz="2800" dirty="0">
              <a:latin typeface="Calibri"/>
              <a:cs typeface="Calibri"/>
            </a:endParaRPr>
          </a:p>
          <a:p>
            <a:pPr marL="187960">
              <a:lnSpc>
                <a:spcPts val="2055"/>
              </a:lnSpc>
            </a:pPr>
            <a:r>
              <a:rPr lang="en-US" sz="1800" dirty="0">
                <a:latin typeface="Calibri"/>
                <a:cs typeface="Calibri"/>
                <a:hlinkClick r:id="rId2"/>
              </a:rPr>
              <a:t>https://dese.ade.arkansas.gov/Offices/special-education/funding-and-finance/finance-charts</a:t>
            </a:r>
            <a:endParaRPr sz="1800" dirty="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Include CCEIS/CEIS, if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applicable.</a:t>
            </a:r>
            <a:r>
              <a:rPr lang="en-US" sz="2800" spc="-5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  <a:hlinkClick r:id="rId2"/>
              </a:rPr>
              <a:t>https://dese.ade.arkansas.gov/Offices/special-education/funding-and-finance/finance-charts</a:t>
            </a:r>
            <a:endParaRPr lang="en-US" spc="-5" dirty="0">
              <a:latin typeface="Calibri"/>
              <a:cs typeface="Calibri"/>
            </a:endParaRPr>
          </a:p>
          <a:p>
            <a:pPr marL="187960" marR="162560" indent="-175260">
              <a:lnSpc>
                <a:spcPct val="90000"/>
              </a:lnSpc>
              <a:spcBef>
                <a:spcPts val="1019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Consult the </a:t>
            </a:r>
            <a:r>
              <a:rPr sz="2800" spc="-10" dirty="0">
                <a:latin typeface="Calibri"/>
                <a:cs typeface="Calibri"/>
              </a:rPr>
              <a:t>Procedures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Manual 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allowable/non-allowable  </a:t>
            </a:r>
            <a:r>
              <a:rPr sz="2800" spc="-10" dirty="0">
                <a:latin typeface="Calibri"/>
                <a:cs typeface="Calibri"/>
              </a:rPr>
              <a:t>expenditures.</a:t>
            </a:r>
            <a:endParaRPr sz="2800" dirty="0">
              <a:latin typeface="Calibri"/>
              <a:cs typeface="Calibri"/>
            </a:endParaRPr>
          </a:p>
          <a:p>
            <a:pPr marL="187960" marR="24765">
              <a:lnSpc>
                <a:spcPts val="1950"/>
              </a:lnSpc>
              <a:spcBef>
                <a:spcPts val="15"/>
              </a:spcBef>
            </a:pPr>
            <a:r>
              <a:rPr sz="1800" u="heavy" spc="-2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1800" u="heavy" spc="-3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800" u="heavy" spc="-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800" u="heavy" spc="-1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1800" u="heavy" spc="-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s://dese.ade.ar</a:t>
            </a:r>
            <a:r>
              <a:rPr sz="1800" u="heavy" spc="-40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k</a:t>
            </a:r>
            <a:r>
              <a:rPr sz="1800" u="heavy" spc="-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ansas</a:t>
            </a:r>
            <a:r>
              <a:rPr sz="1800" u="heavy" spc="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800" u="heavy" spc="-20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1800" u="heavy" spc="-1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800" u="heavy" spc="-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v/O</a:t>
            </a:r>
            <a:r>
              <a:rPr sz="1800" u="heavy" spc="-2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f</a:t>
            </a:r>
            <a:r>
              <a:rPr sz="1800" u="heavy" spc="-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fices</a:t>
            </a:r>
            <a:r>
              <a:rPr sz="1800" u="heavy" spc="-40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800" u="heavy" spc="-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special-edu </a:t>
            </a:r>
            <a:r>
              <a:rPr sz="1800" spc="-5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1800" u="heavy" spc="-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cation/funding-and-finance/procedures-manual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021" y="804340"/>
            <a:ext cx="794067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25" dirty="0"/>
              <a:t>Private </a:t>
            </a:r>
            <a:r>
              <a:rPr sz="4400" spc="-5" dirty="0"/>
              <a:t>School </a:t>
            </a:r>
            <a:r>
              <a:rPr sz="4400" spc="-15" dirty="0"/>
              <a:t>Proportionate</a:t>
            </a:r>
            <a:r>
              <a:rPr sz="4400" spc="-50" dirty="0"/>
              <a:t> </a:t>
            </a:r>
            <a:r>
              <a:rPr sz="4400" spc="-15" dirty="0"/>
              <a:t>Share</a:t>
            </a:r>
            <a:endParaRPr sz="44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46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64547" y="1866163"/>
            <a:ext cx="4646930" cy="193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10" dirty="0">
                <a:latin typeface="Calibri"/>
                <a:cs typeface="Calibri"/>
              </a:rPr>
              <a:t>Districts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5" dirty="0">
                <a:latin typeface="Calibri"/>
                <a:cs typeface="Calibri"/>
              </a:rPr>
              <a:t>parentally </a:t>
            </a:r>
            <a:r>
              <a:rPr sz="2800" spc="-5" dirty="0">
                <a:latin typeface="Calibri"/>
                <a:cs typeface="Calibri"/>
              </a:rPr>
              <a:t>placed  </a:t>
            </a:r>
            <a:r>
              <a:rPr sz="2800" spc="-10" dirty="0">
                <a:latin typeface="Calibri"/>
                <a:cs typeface="Calibri"/>
              </a:rPr>
              <a:t>private/home </a:t>
            </a:r>
            <a:r>
              <a:rPr sz="2800" spc="-5" dirty="0">
                <a:latin typeface="Calibri"/>
                <a:cs typeface="Calibri"/>
              </a:rPr>
              <a:t>school </a:t>
            </a:r>
            <a:r>
              <a:rPr sz="2800" spc="-10" dirty="0">
                <a:latin typeface="Calibri"/>
                <a:cs typeface="Calibri"/>
              </a:rPr>
              <a:t>students  </a:t>
            </a:r>
            <a:r>
              <a:rPr sz="2800" spc="-15" dirty="0">
                <a:latin typeface="Calibri"/>
                <a:cs typeface="Calibri"/>
              </a:rPr>
              <a:t>must </a:t>
            </a:r>
            <a:r>
              <a:rPr sz="2800" spc="-10" dirty="0">
                <a:latin typeface="Calibri"/>
                <a:cs typeface="Calibri"/>
              </a:rPr>
              <a:t>set </a:t>
            </a:r>
            <a:r>
              <a:rPr sz="2800" spc="-5" dirty="0">
                <a:latin typeface="Calibri"/>
                <a:cs typeface="Calibri"/>
              </a:rPr>
              <a:t>aside the </a:t>
            </a:r>
            <a:r>
              <a:rPr sz="2800" spc="-15" dirty="0">
                <a:latin typeface="Calibri"/>
                <a:cs typeface="Calibri"/>
              </a:rPr>
              <a:t>required  </a:t>
            </a:r>
            <a:r>
              <a:rPr sz="2800" spc="-10" dirty="0">
                <a:latin typeface="Calibri"/>
                <a:cs typeface="Calibri"/>
              </a:rPr>
              <a:t>amount </a:t>
            </a: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spc="-10" dirty="0">
                <a:latin typeface="Calibri"/>
                <a:cs typeface="Calibri"/>
              </a:rPr>
              <a:t>October </a:t>
            </a:r>
            <a:r>
              <a:rPr sz="2800" spc="-5" dirty="0">
                <a:latin typeface="Calibri"/>
                <a:cs typeface="Calibri"/>
              </a:rPr>
              <a:t>1, </a:t>
            </a:r>
            <a:r>
              <a:rPr lang="en-US" sz="2800" spc="-5" dirty="0">
                <a:latin typeface="Calibri"/>
                <a:cs typeface="Calibri"/>
              </a:rPr>
              <a:t>IDEA Part B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budget.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8547" y="1866163"/>
            <a:ext cx="4736465" cy="193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10" dirty="0">
                <a:latin typeface="Calibri"/>
                <a:cs typeface="Calibri"/>
              </a:rPr>
              <a:t>Districts report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number of  </a:t>
            </a:r>
            <a:r>
              <a:rPr sz="2800" spc="-15" dirty="0">
                <a:latin typeface="Calibri"/>
                <a:cs typeface="Calibri"/>
              </a:rPr>
              <a:t>parentally </a:t>
            </a:r>
            <a:r>
              <a:rPr sz="2800" spc="-5" dirty="0">
                <a:latin typeface="Calibri"/>
                <a:cs typeface="Calibri"/>
              </a:rPr>
              <a:t>placed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private/home  </a:t>
            </a:r>
            <a:r>
              <a:rPr sz="2800" spc="-5" dirty="0">
                <a:latin typeface="Calibri"/>
                <a:cs typeface="Calibri"/>
              </a:rPr>
              <a:t>school </a:t>
            </a:r>
            <a:r>
              <a:rPr sz="2800" spc="-10" dirty="0">
                <a:latin typeface="Calibri"/>
                <a:cs typeface="Calibri"/>
              </a:rPr>
              <a:t>students </a:t>
            </a:r>
            <a:r>
              <a:rPr sz="2800" spc="-5" dirty="0">
                <a:latin typeface="Calibri"/>
                <a:cs typeface="Calibri"/>
              </a:rPr>
              <a:t>on the </a:t>
            </a:r>
            <a:r>
              <a:rPr sz="2800" spc="-20" dirty="0">
                <a:latin typeface="Calibri"/>
                <a:cs typeface="Calibri"/>
              </a:rPr>
              <a:t>Private  </a:t>
            </a:r>
            <a:r>
              <a:rPr sz="2800" spc="-5" dirty="0">
                <a:latin typeface="Calibri"/>
                <a:cs typeface="Calibri"/>
              </a:rPr>
              <a:t>School </a:t>
            </a:r>
            <a:r>
              <a:rPr sz="2800" spc="-10" dirty="0">
                <a:latin typeface="Calibri"/>
                <a:cs typeface="Calibri"/>
              </a:rPr>
              <a:t>Survey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MYSPED </a:t>
            </a:r>
            <a:r>
              <a:rPr sz="2800" spc="-5" dirty="0">
                <a:latin typeface="Calibri"/>
                <a:cs typeface="Calibri"/>
              </a:rPr>
              <a:t>each  </a:t>
            </a:r>
            <a:r>
              <a:rPr sz="2800" spc="-35" dirty="0">
                <a:latin typeface="Calibri"/>
                <a:cs typeface="Calibri"/>
              </a:rPr>
              <a:t>December.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1983" rIns="0" bIns="0" rtlCol="0">
            <a:spAutoFit/>
          </a:bodyPr>
          <a:lstStyle/>
          <a:p>
            <a:pPr marL="3431540" marR="5080" indent="-2547620">
              <a:lnSpc>
                <a:spcPts val="4730"/>
              </a:lnSpc>
            </a:pPr>
            <a:r>
              <a:rPr sz="4400" spc="-25" dirty="0"/>
              <a:t>Private </a:t>
            </a:r>
            <a:r>
              <a:rPr sz="4400" spc="-5" dirty="0"/>
              <a:t>School </a:t>
            </a:r>
            <a:r>
              <a:rPr sz="4400" spc="-15" dirty="0"/>
              <a:t>Proportionate Share  </a:t>
            </a:r>
            <a:r>
              <a:rPr sz="4400" spc="-20" dirty="0"/>
              <a:t>Current</a:t>
            </a:r>
            <a:r>
              <a:rPr sz="4400" spc="-65" dirty="0"/>
              <a:t> </a:t>
            </a:r>
            <a:r>
              <a:rPr sz="4400" spc="-85" dirty="0"/>
              <a:t>Year</a:t>
            </a:r>
            <a:endParaRPr sz="44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47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60539" y="2250440"/>
            <a:ext cx="4959350" cy="3779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 indent="-179070">
              <a:lnSpc>
                <a:spcPts val="2160"/>
              </a:lnSpc>
              <a:buFont typeface="Arial"/>
              <a:buChar char="•"/>
              <a:tabLst>
                <a:tab pos="192405" algn="l"/>
              </a:tabLst>
            </a:pPr>
            <a:r>
              <a:rPr sz="2550" spc="15" dirty="0">
                <a:latin typeface="Calibri"/>
                <a:cs typeface="Calibri"/>
              </a:rPr>
              <a:t>The </a:t>
            </a:r>
            <a:r>
              <a:rPr sz="2550" dirty="0">
                <a:latin typeface="Calibri"/>
                <a:cs typeface="Calibri"/>
              </a:rPr>
              <a:t>Private </a:t>
            </a:r>
            <a:r>
              <a:rPr sz="2550" spc="15" dirty="0">
                <a:latin typeface="Calibri"/>
                <a:cs typeface="Calibri"/>
              </a:rPr>
              <a:t>School</a:t>
            </a:r>
            <a:r>
              <a:rPr sz="2550" spc="-25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Proportionate</a:t>
            </a:r>
            <a:endParaRPr sz="2550" dirty="0">
              <a:latin typeface="Calibri"/>
              <a:cs typeface="Calibri"/>
            </a:endParaRPr>
          </a:p>
          <a:p>
            <a:pPr marL="191770" marR="5080">
              <a:lnSpc>
                <a:spcPct val="80100"/>
              </a:lnSpc>
              <a:spcBef>
                <a:spcPts val="315"/>
              </a:spcBef>
            </a:pPr>
            <a:r>
              <a:rPr sz="2550" spc="10" dirty="0">
                <a:latin typeface="Calibri"/>
                <a:cs typeface="Calibri"/>
              </a:rPr>
              <a:t>Share </a:t>
            </a:r>
            <a:r>
              <a:rPr sz="2550" spc="15" dirty="0">
                <a:latin typeface="Calibri"/>
                <a:cs typeface="Calibri"/>
              </a:rPr>
              <a:t>should be </a:t>
            </a:r>
            <a:r>
              <a:rPr sz="2550" spc="5" dirty="0">
                <a:latin typeface="Calibri"/>
                <a:cs typeface="Calibri"/>
              </a:rPr>
              <a:t>calculated </a:t>
            </a:r>
            <a:r>
              <a:rPr sz="2550" spc="-5" dirty="0">
                <a:latin typeface="Calibri"/>
                <a:cs typeface="Calibri"/>
              </a:rPr>
              <a:t>for  </a:t>
            </a:r>
            <a:r>
              <a:rPr sz="2550" b="1" spc="15" dirty="0">
                <a:latin typeface="Calibri"/>
                <a:cs typeface="Calibri"/>
              </a:rPr>
              <a:t>202</a:t>
            </a:r>
            <a:r>
              <a:rPr lang="en-US" sz="2550" b="1" spc="15" dirty="0">
                <a:latin typeface="Calibri"/>
                <a:cs typeface="Calibri"/>
              </a:rPr>
              <a:t>4</a:t>
            </a:r>
            <a:r>
              <a:rPr sz="2550" b="1" spc="15" dirty="0">
                <a:latin typeface="Calibri"/>
                <a:cs typeface="Calibri"/>
              </a:rPr>
              <a:t>-2</a:t>
            </a:r>
            <a:r>
              <a:rPr lang="en-US" sz="2550" b="1" spc="15" dirty="0">
                <a:latin typeface="Calibri"/>
                <a:cs typeface="Calibri"/>
              </a:rPr>
              <a:t>5</a:t>
            </a:r>
            <a:r>
              <a:rPr sz="2550" b="1" spc="15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using the </a:t>
            </a:r>
            <a:r>
              <a:rPr sz="2550" b="1" spc="20" dirty="0">
                <a:latin typeface="Calibri"/>
                <a:cs typeface="Calibri"/>
              </a:rPr>
              <a:t>December </a:t>
            </a:r>
            <a:r>
              <a:rPr sz="2550" b="1" spc="10" dirty="0">
                <a:latin typeface="Calibri"/>
                <a:cs typeface="Calibri"/>
              </a:rPr>
              <a:t>1,  </a:t>
            </a:r>
            <a:r>
              <a:rPr sz="2550" b="1" spc="15" dirty="0">
                <a:latin typeface="Calibri"/>
                <a:cs typeface="Calibri"/>
              </a:rPr>
              <a:t>202</a:t>
            </a:r>
            <a:r>
              <a:rPr lang="en-US" sz="2550" b="1" spc="15" dirty="0">
                <a:latin typeface="Calibri"/>
                <a:cs typeface="Calibri"/>
              </a:rPr>
              <a:t>3</a:t>
            </a:r>
            <a:r>
              <a:rPr sz="2550" b="1" spc="15" dirty="0">
                <a:latin typeface="Calibri"/>
                <a:cs typeface="Calibri"/>
              </a:rPr>
              <a:t> Child </a:t>
            </a:r>
            <a:r>
              <a:rPr sz="2550" b="1" spc="10" dirty="0">
                <a:latin typeface="Calibri"/>
                <a:cs typeface="Calibri"/>
              </a:rPr>
              <a:t>Count </a:t>
            </a:r>
            <a:r>
              <a:rPr sz="2550" spc="15" dirty="0">
                <a:latin typeface="Calibri"/>
                <a:cs typeface="Calibri"/>
              </a:rPr>
              <a:t>and the </a:t>
            </a:r>
            <a:r>
              <a:rPr sz="2550" spc="20" dirty="0">
                <a:latin typeface="Calibri"/>
                <a:cs typeface="Calibri"/>
              </a:rPr>
              <a:t>number  </a:t>
            </a:r>
            <a:r>
              <a:rPr sz="2550" spc="15" dirty="0">
                <a:latin typeface="Calibri"/>
                <a:cs typeface="Calibri"/>
              </a:rPr>
              <a:t>of </a:t>
            </a:r>
            <a:r>
              <a:rPr sz="2550" dirty="0">
                <a:latin typeface="Calibri"/>
                <a:cs typeface="Calibri"/>
              </a:rPr>
              <a:t>Private </a:t>
            </a:r>
            <a:r>
              <a:rPr sz="2550" spc="15" dirty="0">
                <a:latin typeface="Calibri"/>
                <a:cs typeface="Calibri"/>
              </a:rPr>
              <a:t>and </a:t>
            </a:r>
            <a:r>
              <a:rPr sz="2550" spc="20" dirty="0">
                <a:latin typeface="Calibri"/>
                <a:cs typeface="Calibri"/>
              </a:rPr>
              <a:t>Home </a:t>
            </a:r>
            <a:r>
              <a:rPr sz="2550" spc="15" dirty="0">
                <a:latin typeface="Calibri"/>
                <a:cs typeface="Calibri"/>
              </a:rPr>
              <a:t>school  </a:t>
            </a:r>
            <a:r>
              <a:rPr sz="2550" spc="-15" dirty="0">
                <a:latin typeface="Calibri"/>
                <a:cs typeface="Calibri"/>
              </a:rPr>
              <a:t>students reported </a:t>
            </a:r>
            <a:r>
              <a:rPr sz="2550" spc="-10" dirty="0">
                <a:latin typeface="Calibri"/>
                <a:cs typeface="Calibri"/>
              </a:rPr>
              <a:t>on the </a:t>
            </a:r>
            <a:r>
              <a:rPr sz="2550" b="1" spc="-10" dirty="0">
                <a:latin typeface="Calibri"/>
                <a:cs typeface="Calibri"/>
              </a:rPr>
              <a:t>202</a:t>
            </a:r>
            <a:r>
              <a:rPr lang="en-US" sz="2550" b="1" spc="-10" dirty="0">
                <a:latin typeface="Calibri"/>
                <a:cs typeface="Calibri"/>
              </a:rPr>
              <a:t>3</a:t>
            </a:r>
            <a:r>
              <a:rPr sz="2550" b="1" spc="-10" dirty="0">
                <a:latin typeface="Calibri"/>
                <a:cs typeface="Calibri"/>
              </a:rPr>
              <a:t>-2</a:t>
            </a:r>
            <a:r>
              <a:rPr lang="en-US" sz="2550" b="1" spc="-10" dirty="0">
                <a:latin typeface="Calibri"/>
                <a:cs typeface="Calibri"/>
              </a:rPr>
              <a:t>4</a:t>
            </a:r>
            <a:r>
              <a:rPr sz="2550" b="1" spc="-10" dirty="0">
                <a:latin typeface="Calibri"/>
                <a:cs typeface="Calibri"/>
              </a:rPr>
              <a:t>  </a:t>
            </a:r>
            <a:r>
              <a:rPr sz="2550" b="1" spc="-20" dirty="0">
                <a:latin typeface="Calibri"/>
                <a:cs typeface="Calibri"/>
              </a:rPr>
              <a:t>Private </a:t>
            </a:r>
            <a:r>
              <a:rPr sz="2550" b="1" spc="-10" dirty="0">
                <a:latin typeface="Calibri"/>
                <a:cs typeface="Calibri"/>
              </a:rPr>
              <a:t>School </a:t>
            </a:r>
            <a:r>
              <a:rPr sz="2550" b="1" spc="-15" dirty="0">
                <a:latin typeface="Calibri"/>
                <a:cs typeface="Calibri"/>
              </a:rPr>
              <a:t>Survey </a:t>
            </a:r>
            <a:r>
              <a:rPr sz="2550" b="1" spc="-10" dirty="0">
                <a:latin typeface="Calibri"/>
                <a:cs typeface="Calibri"/>
              </a:rPr>
              <a:t>(Question #4</a:t>
            </a:r>
            <a:r>
              <a:rPr lang="en-US" sz="2550" b="1" spc="-10" dirty="0">
                <a:latin typeface="Calibri"/>
                <a:cs typeface="Calibri"/>
              </a:rPr>
              <a:t>, #5, #6, and #7</a:t>
            </a:r>
            <a:r>
              <a:rPr sz="2550" b="1" spc="-5" dirty="0">
                <a:latin typeface="Calibri"/>
                <a:cs typeface="Calibri"/>
              </a:rPr>
              <a:t>).</a:t>
            </a:r>
            <a:endParaRPr sz="2550" dirty="0">
              <a:latin typeface="Calibri"/>
              <a:cs typeface="Calibri"/>
            </a:endParaRPr>
          </a:p>
          <a:p>
            <a:pPr marL="191770" indent="-179070">
              <a:lnSpc>
                <a:spcPts val="2810"/>
              </a:lnSpc>
              <a:spcBef>
                <a:spcPts val="350"/>
              </a:spcBef>
              <a:buSzPct val="101960"/>
              <a:buFont typeface="Arial"/>
              <a:buChar char="•"/>
              <a:tabLst>
                <a:tab pos="192405" algn="l"/>
              </a:tabLst>
            </a:pPr>
            <a:r>
              <a:rPr sz="2550" spc="-10" dirty="0">
                <a:latin typeface="Calibri"/>
                <a:cs typeface="Calibri"/>
              </a:rPr>
              <a:t>A Preliminary PSPS chart</a:t>
            </a:r>
            <a:r>
              <a:rPr sz="2550" spc="20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for</a:t>
            </a:r>
            <a:endParaRPr sz="2550" dirty="0">
              <a:latin typeface="Calibri"/>
              <a:cs typeface="Calibri"/>
            </a:endParaRPr>
          </a:p>
          <a:p>
            <a:pPr marL="191770">
              <a:lnSpc>
                <a:spcPts val="2525"/>
              </a:lnSpc>
            </a:pPr>
            <a:r>
              <a:rPr sz="2550" spc="15" dirty="0">
                <a:latin typeface="Calibri"/>
                <a:cs typeface="Calibri"/>
              </a:rPr>
              <a:t>202</a:t>
            </a:r>
            <a:r>
              <a:rPr lang="en-US" sz="2550" spc="15" dirty="0">
                <a:latin typeface="Calibri"/>
                <a:cs typeface="Calibri"/>
              </a:rPr>
              <a:t>4</a:t>
            </a:r>
            <a:r>
              <a:rPr sz="2550" spc="15" dirty="0">
                <a:latin typeface="Calibri"/>
                <a:cs typeface="Calibri"/>
              </a:rPr>
              <a:t>-2</a:t>
            </a:r>
            <a:r>
              <a:rPr lang="en-US" sz="2550" spc="15" dirty="0">
                <a:latin typeface="Calibri"/>
                <a:cs typeface="Calibri"/>
              </a:rPr>
              <a:t>5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is </a:t>
            </a:r>
            <a:r>
              <a:rPr sz="2550" spc="5" dirty="0">
                <a:latin typeface="Calibri"/>
                <a:cs typeface="Calibri"/>
              </a:rPr>
              <a:t>posted </a:t>
            </a:r>
            <a:r>
              <a:rPr sz="2550" spc="20" dirty="0">
                <a:latin typeface="Calibri"/>
                <a:cs typeface="Calibri"/>
              </a:rPr>
              <a:t>on </a:t>
            </a:r>
            <a:r>
              <a:rPr sz="2550" spc="15" dirty="0">
                <a:latin typeface="Calibri"/>
                <a:cs typeface="Calibri"/>
              </a:rPr>
              <a:t>the </a:t>
            </a:r>
            <a:r>
              <a:rPr sz="2550" spc="10" dirty="0">
                <a:latin typeface="Calibri"/>
                <a:cs typeface="Calibri"/>
              </a:rPr>
              <a:t>web</a:t>
            </a:r>
            <a:r>
              <a:rPr sz="2550" spc="-80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page.</a:t>
            </a:r>
            <a:endParaRPr sz="2550" dirty="0">
              <a:latin typeface="Calibri"/>
              <a:cs typeface="Calibri"/>
            </a:endParaRPr>
          </a:p>
          <a:p>
            <a:pPr marL="191770" marR="78740">
              <a:lnSpc>
                <a:spcPts val="1800"/>
              </a:lnSpc>
              <a:spcBef>
                <a:spcPts val="185"/>
              </a:spcBef>
            </a:pPr>
            <a:r>
              <a:rPr sz="1850" u="heavy" spc="-2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</a:t>
            </a:r>
            <a:r>
              <a:rPr sz="1850" u="heavy" spc="-3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185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1850" u="heavy" spc="-1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p</a:t>
            </a:r>
            <a:r>
              <a:rPr sz="185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s://dese.ade.ar</a:t>
            </a:r>
            <a:r>
              <a:rPr sz="1850" u="heavy" spc="-4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k</a:t>
            </a:r>
            <a:r>
              <a:rPr sz="185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ansas</a:t>
            </a:r>
            <a:r>
              <a:rPr sz="1850" u="heavy" spc="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1850" u="heavy" spc="-2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1850" u="heavy" spc="-1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o</a:t>
            </a:r>
            <a:r>
              <a:rPr sz="185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v/O</a:t>
            </a:r>
            <a:r>
              <a:rPr sz="1850" u="heavy" spc="-2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f</a:t>
            </a:r>
            <a:r>
              <a:rPr sz="185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fices</a:t>
            </a:r>
            <a:r>
              <a:rPr sz="1850" u="heavy" spc="-4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/</a:t>
            </a:r>
            <a:r>
              <a:rPr sz="185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special-ed </a:t>
            </a:r>
            <a:r>
              <a:rPr sz="1850" spc="-5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185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ucation/funding-and-finance/finance-charts</a:t>
            </a:r>
            <a:endParaRPr sz="18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4539" y="2245375"/>
            <a:ext cx="4934585" cy="269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 marR="95885" indent="-179070">
              <a:lnSpc>
                <a:spcPts val="2480"/>
              </a:lnSpc>
              <a:buFont typeface="Arial"/>
              <a:buChar char="•"/>
              <a:tabLst>
                <a:tab pos="192405" algn="l"/>
              </a:tabLst>
            </a:pPr>
            <a:r>
              <a:rPr lang="en-US" sz="2550" spc="15" dirty="0">
                <a:latin typeface="Calibri"/>
                <a:cs typeface="Calibri"/>
              </a:rPr>
              <a:t>Please use the chart to determine the </a:t>
            </a:r>
            <a:r>
              <a:rPr sz="2550" spc="15" dirty="0">
                <a:latin typeface="Calibri"/>
                <a:cs typeface="Calibri"/>
              </a:rPr>
              <a:t>amount needed </a:t>
            </a:r>
            <a:r>
              <a:rPr sz="2550" spc="-5" dirty="0">
                <a:latin typeface="Calibri"/>
                <a:cs typeface="Calibri"/>
              </a:rPr>
              <a:t>for </a:t>
            </a:r>
            <a:r>
              <a:rPr sz="2550" spc="15" dirty="0">
                <a:latin typeface="Calibri"/>
                <a:cs typeface="Calibri"/>
              </a:rPr>
              <a:t>the </a:t>
            </a:r>
            <a:r>
              <a:rPr sz="2550" spc="10" dirty="0">
                <a:latin typeface="Calibri"/>
                <a:cs typeface="Calibri"/>
              </a:rPr>
              <a:t>October </a:t>
            </a:r>
            <a:r>
              <a:rPr sz="2550" spc="15" dirty="0">
                <a:latin typeface="Calibri"/>
                <a:cs typeface="Calibri"/>
              </a:rPr>
              <a:t>1 amendment</a:t>
            </a:r>
            <a:r>
              <a:rPr lang="en-US" sz="2550" spc="15" dirty="0">
                <a:latin typeface="Calibri"/>
                <a:cs typeface="Calibri"/>
              </a:rPr>
              <a:t>.</a:t>
            </a:r>
          </a:p>
          <a:p>
            <a:pPr marL="191770" marR="95885" indent="-179070">
              <a:lnSpc>
                <a:spcPts val="2480"/>
              </a:lnSpc>
              <a:buFont typeface="Arial"/>
              <a:buChar char="•"/>
              <a:tabLst>
                <a:tab pos="192405" algn="l"/>
              </a:tabLst>
            </a:pPr>
            <a:r>
              <a:rPr sz="2550" spc="10" dirty="0">
                <a:latin typeface="Calibri"/>
                <a:cs typeface="Calibri"/>
              </a:rPr>
              <a:t>There </a:t>
            </a:r>
            <a:r>
              <a:rPr sz="2550" spc="5" dirty="0">
                <a:latin typeface="Calibri"/>
                <a:cs typeface="Calibri"/>
              </a:rPr>
              <a:t>are </a:t>
            </a:r>
            <a:r>
              <a:rPr sz="2550" spc="15" dirty="0">
                <a:latin typeface="Calibri"/>
                <a:cs typeface="Calibri"/>
              </a:rPr>
              <a:t>4 </a:t>
            </a:r>
            <a:r>
              <a:rPr sz="2550" spc="10" dirty="0">
                <a:latin typeface="Calibri"/>
                <a:cs typeface="Calibri"/>
              </a:rPr>
              <a:t>allowable</a:t>
            </a:r>
            <a:r>
              <a:rPr sz="2550" spc="-60" dirty="0">
                <a:latin typeface="Calibri"/>
                <a:cs typeface="Calibri"/>
              </a:rPr>
              <a:t> </a:t>
            </a:r>
            <a:r>
              <a:rPr sz="2550" b="1" spc="15" dirty="0">
                <a:latin typeface="Calibri"/>
                <a:cs typeface="Calibri"/>
              </a:rPr>
              <a:t>function  </a:t>
            </a:r>
            <a:r>
              <a:rPr sz="2550" b="1" spc="-10" dirty="0">
                <a:latin typeface="Calibri"/>
                <a:cs typeface="Calibri"/>
              </a:rPr>
              <a:t>codes </a:t>
            </a:r>
            <a:r>
              <a:rPr sz="2550" spc="-25" dirty="0">
                <a:latin typeface="Calibri"/>
                <a:cs typeface="Calibri"/>
              </a:rPr>
              <a:t>for </a:t>
            </a:r>
            <a:r>
              <a:rPr sz="2550" spc="-10" dirty="0">
                <a:latin typeface="Calibri"/>
                <a:cs typeface="Calibri"/>
              </a:rPr>
              <a:t>use with PSPS: </a:t>
            </a:r>
            <a:r>
              <a:rPr sz="2550" b="1" spc="-10" dirty="0">
                <a:latin typeface="Calibri"/>
                <a:cs typeface="Calibri"/>
              </a:rPr>
              <a:t>1218,  1228, 2158,</a:t>
            </a:r>
            <a:r>
              <a:rPr sz="2550" b="1" spc="-30" dirty="0">
                <a:latin typeface="Calibri"/>
                <a:cs typeface="Calibri"/>
              </a:rPr>
              <a:t> </a:t>
            </a:r>
            <a:r>
              <a:rPr sz="2550" b="1" spc="-10" dirty="0">
                <a:latin typeface="Calibri"/>
                <a:cs typeface="Calibri"/>
              </a:rPr>
              <a:t>2168.</a:t>
            </a:r>
            <a:endParaRPr sz="2550" dirty="0">
              <a:latin typeface="Calibri"/>
              <a:cs typeface="Calibri"/>
            </a:endParaRPr>
          </a:p>
          <a:p>
            <a:pPr marL="191770" marR="5080" indent="-179070">
              <a:lnSpc>
                <a:spcPts val="2450"/>
              </a:lnSpc>
              <a:spcBef>
                <a:spcPts val="994"/>
              </a:spcBef>
              <a:buFont typeface="Arial"/>
              <a:buChar char="•"/>
              <a:tabLst>
                <a:tab pos="192405" algn="l"/>
              </a:tabLst>
            </a:pPr>
            <a:r>
              <a:rPr sz="2550" b="1" spc="5" dirty="0">
                <a:latin typeface="Calibri"/>
                <a:cs typeface="Calibri"/>
              </a:rPr>
              <a:t>Program </a:t>
            </a:r>
            <a:r>
              <a:rPr sz="2550" b="1" spc="10" dirty="0">
                <a:latin typeface="Calibri"/>
                <a:cs typeface="Calibri"/>
              </a:rPr>
              <a:t>codes </a:t>
            </a:r>
            <a:r>
              <a:rPr sz="2550" spc="-5" dirty="0">
                <a:latin typeface="Calibri"/>
                <a:cs typeface="Calibri"/>
              </a:rPr>
              <a:t>for </a:t>
            </a:r>
            <a:r>
              <a:rPr sz="2550" spc="15" dirty="0">
                <a:latin typeface="Calibri"/>
                <a:cs typeface="Calibri"/>
              </a:rPr>
              <a:t>PSPS </a:t>
            </a:r>
            <a:r>
              <a:rPr sz="2550" spc="5" dirty="0">
                <a:latin typeface="Calibri"/>
                <a:cs typeface="Calibri"/>
              </a:rPr>
              <a:t>are </a:t>
            </a:r>
            <a:r>
              <a:rPr sz="2550" b="1" spc="15" dirty="0">
                <a:latin typeface="Calibri"/>
                <a:cs typeface="Calibri"/>
              </a:rPr>
              <a:t>266 </a:t>
            </a:r>
            <a:r>
              <a:rPr sz="2550" spc="-5" dirty="0">
                <a:latin typeface="Calibri"/>
                <a:cs typeface="Calibri"/>
              </a:rPr>
              <a:t>for  </a:t>
            </a:r>
            <a:r>
              <a:rPr sz="2550" spc="5" dirty="0">
                <a:latin typeface="Calibri"/>
                <a:cs typeface="Calibri"/>
              </a:rPr>
              <a:t>Carryover </a:t>
            </a:r>
            <a:r>
              <a:rPr sz="2550" spc="15" dirty="0">
                <a:latin typeface="Calibri"/>
                <a:cs typeface="Calibri"/>
              </a:rPr>
              <a:t>and </a:t>
            </a:r>
            <a:r>
              <a:rPr sz="2550" b="1" spc="15" dirty="0">
                <a:latin typeface="Calibri"/>
                <a:cs typeface="Calibri"/>
              </a:rPr>
              <a:t>268 </a:t>
            </a:r>
            <a:r>
              <a:rPr sz="2550" spc="-5" dirty="0">
                <a:latin typeface="Calibri"/>
                <a:cs typeface="Calibri"/>
              </a:rPr>
              <a:t>for </a:t>
            </a:r>
            <a:r>
              <a:rPr sz="2550" spc="5" dirty="0">
                <a:latin typeface="Calibri"/>
                <a:cs typeface="Calibri"/>
              </a:rPr>
              <a:t>Current</a:t>
            </a:r>
            <a:r>
              <a:rPr sz="2550" spc="10" dirty="0">
                <a:latin typeface="Calibri"/>
                <a:cs typeface="Calibri"/>
              </a:rPr>
              <a:t> </a:t>
            </a:r>
            <a:r>
              <a:rPr sz="2550" spc="-45" dirty="0">
                <a:latin typeface="Calibri"/>
                <a:cs typeface="Calibri"/>
              </a:rPr>
              <a:t>year.</a:t>
            </a:r>
            <a:endParaRPr sz="25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1983" rIns="0" bIns="0" rtlCol="0">
            <a:spAutoFit/>
          </a:bodyPr>
          <a:lstStyle/>
          <a:p>
            <a:pPr marL="1976120" marR="5080" indent="-1092200">
              <a:lnSpc>
                <a:spcPts val="4730"/>
              </a:lnSpc>
            </a:pPr>
            <a:r>
              <a:rPr sz="4400" spc="-25" dirty="0"/>
              <a:t>Private </a:t>
            </a:r>
            <a:r>
              <a:rPr sz="4400" spc="-5" dirty="0"/>
              <a:t>School </a:t>
            </a:r>
            <a:r>
              <a:rPr sz="4400" spc="-15" dirty="0"/>
              <a:t>Proportionate Share  Carryover (previous</a:t>
            </a:r>
            <a:r>
              <a:rPr sz="4400" spc="-25" dirty="0"/>
              <a:t> </a:t>
            </a:r>
            <a:r>
              <a:rPr sz="4400" spc="-15" dirty="0"/>
              <a:t>year)</a:t>
            </a:r>
            <a:endParaRPr sz="44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48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56915" y="2253381"/>
            <a:ext cx="4886960" cy="387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336550" indent="-182880">
              <a:lnSpc>
                <a:spcPct val="70300"/>
              </a:lnSpc>
              <a:buFont typeface="Arial"/>
              <a:buChar char="•"/>
              <a:tabLst>
                <a:tab pos="196215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amount</a:t>
            </a:r>
            <a:r>
              <a:rPr lang="en-US"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 PSPS </a:t>
            </a:r>
            <a:r>
              <a:rPr sz="2400" spc="-15" dirty="0">
                <a:latin typeface="Calibri"/>
                <a:cs typeface="Calibri"/>
              </a:rPr>
              <a:t>program </a:t>
            </a:r>
            <a:r>
              <a:rPr sz="2400" spc="-10" dirty="0">
                <a:latin typeface="Calibri"/>
                <a:cs typeface="Calibri"/>
              </a:rPr>
              <a:t>code  </a:t>
            </a:r>
            <a:r>
              <a:rPr sz="2400" spc="-5" dirty="0">
                <a:latin typeface="Calibri"/>
                <a:cs typeface="Calibri"/>
              </a:rPr>
              <a:t>268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202</a:t>
            </a:r>
            <a:r>
              <a:rPr lang="en-US" sz="2400" spc="-5" dirty="0">
                <a:latin typeface="Calibri"/>
                <a:cs typeface="Calibri"/>
              </a:rPr>
              <a:t>3</a:t>
            </a:r>
            <a:r>
              <a:rPr sz="2400" spc="-5" dirty="0">
                <a:latin typeface="Calibri"/>
                <a:cs typeface="Calibri"/>
              </a:rPr>
              <a:t>-2</a:t>
            </a:r>
            <a:r>
              <a:rPr lang="en-US" sz="2400" spc="-5" dirty="0">
                <a:latin typeface="Calibri"/>
                <a:cs typeface="Calibri"/>
              </a:rPr>
              <a:t>4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15" dirty="0">
                <a:latin typeface="Calibri"/>
                <a:cs typeface="Calibri"/>
              </a:rPr>
              <a:t>was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spc="-10" dirty="0">
                <a:latin typeface="Calibri"/>
                <a:cs typeface="Calibri"/>
              </a:rPr>
              <a:t>spent  must </a:t>
            </a:r>
            <a:r>
              <a:rPr sz="2400" spc="-5" dirty="0">
                <a:latin typeface="Calibri"/>
                <a:cs typeface="Calibri"/>
              </a:rPr>
              <a:t>be carried </a:t>
            </a:r>
            <a:r>
              <a:rPr sz="2400" spc="-10" dirty="0">
                <a:latin typeface="Calibri"/>
                <a:cs typeface="Calibri"/>
              </a:rPr>
              <a:t>over </a:t>
            </a:r>
            <a:r>
              <a:rPr sz="2400" spc="-5" dirty="0">
                <a:latin typeface="Calibri"/>
                <a:cs typeface="Calibri"/>
              </a:rPr>
              <a:t>in 202</a:t>
            </a:r>
            <a:r>
              <a:rPr lang="en-US" sz="2400" spc="-5" dirty="0">
                <a:latin typeface="Calibri"/>
                <a:cs typeface="Calibri"/>
              </a:rPr>
              <a:t>4</a:t>
            </a:r>
            <a:r>
              <a:rPr sz="2400" spc="-5" dirty="0">
                <a:latin typeface="Calibri"/>
                <a:cs typeface="Calibri"/>
              </a:rPr>
              <a:t>-2</a:t>
            </a:r>
            <a:r>
              <a:rPr lang="en-US" sz="2400" spc="-5" dirty="0">
                <a:latin typeface="Calibri"/>
                <a:cs typeface="Calibri"/>
              </a:rPr>
              <a:t>5</a:t>
            </a:r>
            <a:r>
              <a:rPr sz="2400" spc="-5" dirty="0">
                <a:latin typeface="Calibri"/>
                <a:cs typeface="Calibri"/>
              </a:rPr>
              <a:t> in  </a:t>
            </a:r>
            <a:r>
              <a:rPr sz="2400" b="1" spc="-15" dirty="0">
                <a:latin typeface="Calibri"/>
                <a:cs typeface="Calibri"/>
              </a:rPr>
              <a:t>program </a:t>
            </a:r>
            <a:r>
              <a:rPr sz="2400" b="1" spc="-5" dirty="0">
                <a:latin typeface="Calibri"/>
                <a:cs typeface="Calibri"/>
              </a:rPr>
              <a:t>code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266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195580" marR="195580" indent="-182880">
              <a:lnSpc>
                <a:spcPct val="69400"/>
              </a:lnSpc>
              <a:spcBef>
                <a:spcPts val="1025"/>
              </a:spcBef>
              <a:buFont typeface="Arial"/>
              <a:buChar char="•"/>
              <a:tabLst>
                <a:tab pos="196215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amount </a:t>
            </a:r>
            <a:r>
              <a:rPr sz="2400" spc="-5" dirty="0">
                <a:latin typeface="Calibri"/>
                <a:cs typeface="Calibri"/>
              </a:rPr>
              <a:t>of the </a:t>
            </a:r>
            <a:r>
              <a:rPr sz="2400" b="1" spc="-5" dirty="0">
                <a:latin typeface="Calibri"/>
                <a:cs typeface="Calibri"/>
              </a:rPr>
              <a:t>202</a:t>
            </a:r>
            <a:r>
              <a:rPr lang="en-US" sz="2400" b="1" spc="-5" dirty="0">
                <a:latin typeface="Calibri"/>
                <a:cs typeface="Calibri"/>
              </a:rPr>
              <a:t>3</a:t>
            </a:r>
            <a:r>
              <a:rPr sz="2400" b="1" spc="-5" dirty="0">
                <a:latin typeface="Calibri"/>
                <a:cs typeface="Calibri"/>
              </a:rPr>
              <a:t>-2</a:t>
            </a:r>
            <a:r>
              <a:rPr lang="en-US" sz="2400" b="1" spc="-5" dirty="0">
                <a:latin typeface="Calibri"/>
                <a:cs typeface="Calibri"/>
              </a:rPr>
              <a:t>4</a:t>
            </a:r>
            <a:r>
              <a:rPr sz="2400" b="1" spc="-5" dirty="0">
                <a:latin typeface="Calibri"/>
                <a:cs typeface="Calibri"/>
              </a:rPr>
              <a:t>  Additional </a:t>
            </a:r>
            <a:r>
              <a:rPr sz="2400" b="1" spc="-10" dirty="0">
                <a:latin typeface="Calibri"/>
                <a:cs typeface="Calibri"/>
              </a:rPr>
              <a:t>Reserve </a:t>
            </a:r>
            <a:r>
              <a:rPr sz="2400" b="1" spc="-5" dirty="0">
                <a:latin typeface="Calibri"/>
                <a:cs typeface="Calibri"/>
              </a:rPr>
              <a:t>(Funding </a:t>
            </a:r>
            <a:r>
              <a:rPr sz="2400" b="1" spc="-10" dirty="0">
                <a:latin typeface="Calibri"/>
                <a:cs typeface="Calibri"/>
              </a:rPr>
              <a:t>Source</a:t>
            </a:r>
            <a:endParaRPr sz="2400" dirty="0">
              <a:latin typeface="Calibri"/>
              <a:cs typeface="Calibri"/>
            </a:endParaRPr>
          </a:p>
          <a:p>
            <a:pPr marL="195580" marR="24765" lvl="1" algn="just">
              <a:lnSpc>
                <a:spcPct val="70300"/>
              </a:lnSpc>
              <a:buFont typeface="Calibri"/>
              <a:buAutoNum type="arabicParenR"/>
              <a:tabLst>
                <a:tab pos="514350" algn="l"/>
              </a:tabLst>
            </a:pPr>
            <a:r>
              <a:rPr sz="2400" spc="-5" dirty="0">
                <a:latin typeface="Calibri"/>
                <a:cs typeface="Calibri"/>
              </a:rPr>
              <a:t>should be included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PSPS and be  </a:t>
            </a:r>
            <a:r>
              <a:rPr sz="2400" spc="-10" dirty="0">
                <a:latin typeface="Calibri"/>
                <a:cs typeface="Calibri"/>
              </a:rPr>
              <a:t>budgeted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b="1" spc="-10" dirty="0">
                <a:latin typeface="Calibri"/>
                <a:cs typeface="Calibri"/>
              </a:rPr>
              <a:t>carryover </a:t>
            </a:r>
            <a:r>
              <a:rPr sz="2400" b="1" spc="-15" dirty="0">
                <a:latin typeface="Calibri"/>
                <a:cs typeface="Calibri"/>
              </a:rPr>
              <a:t>program </a:t>
            </a:r>
            <a:r>
              <a:rPr sz="2400" b="1" spc="-5" dirty="0">
                <a:latin typeface="Calibri"/>
                <a:cs typeface="Calibri"/>
              </a:rPr>
              <a:t>code  266.</a:t>
            </a:r>
            <a:endParaRPr sz="2400" dirty="0">
              <a:latin typeface="Calibri"/>
              <a:cs typeface="Calibri"/>
            </a:endParaRPr>
          </a:p>
          <a:p>
            <a:pPr marL="195580" marR="277495" indent="-182880">
              <a:lnSpc>
                <a:spcPct val="69400"/>
              </a:lnSpc>
              <a:spcBef>
                <a:spcPts val="1025"/>
              </a:spcBef>
              <a:buFont typeface="Arial"/>
              <a:buChar char="•"/>
              <a:tabLst>
                <a:tab pos="196215" algn="l"/>
              </a:tabLst>
            </a:pPr>
            <a:r>
              <a:rPr sz="2400" b="1" spc="-5" dirty="0">
                <a:latin typeface="Calibri"/>
                <a:cs typeface="Calibri"/>
              </a:rPr>
              <a:t>The PSPS </a:t>
            </a:r>
            <a:r>
              <a:rPr sz="2400" b="1" spc="-10" dirty="0">
                <a:latin typeface="Calibri"/>
                <a:cs typeface="Calibri"/>
              </a:rPr>
              <a:t>adjustment from </a:t>
            </a:r>
            <a:r>
              <a:rPr sz="2400" b="1" spc="-5" dirty="0">
                <a:latin typeface="Calibri"/>
                <a:cs typeface="Calibri"/>
              </a:rPr>
              <a:t>the  202</a:t>
            </a:r>
            <a:r>
              <a:rPr lang="en-US" sz="2400" b="1" spc="-5" dirty="0">
                <a:latin typeface="Calibri"/>
                <a:cs typeface="Calibri"/>
              </a:rPr>
              <a:t>3</a:t>
            </a:r>
            <a:r>
              <a:rPr sz="2400" b="1" spc="-5" dirty="0">
                <a:latin typeface="Calibri"/>
                <a:cs typeface="Calibri"/>
              </a:rPr>
              <a:t>-2</a:t>
            </a:r>
            <a:r>
              <a:rPr lang="en-US" sz="2400" b="1" spc="-5" dirty="0">
                <a:latin typeface="Calibri"/>
                <a:cs typeface="Calibri"/>
              </a:rPr>
              <a:t>4</a:t>
            </a:r>
            <a:r>
              <a:rPr sz="2400" b="1" spc="-5" dirty="0">
                <a:latin typeface="Calibri"/>
                <a:cs typeface="Calibri"/>
              </a:rPr>
              <a:t> Preliminary </a:t>
            </a:r>
            <a:r>
              <a:rPr sz="2400" b="1" spc="-10" dirty="0">
                <a:latin typeface="Calibri"/>
                <a:cs typeface="Calibri"/>
              </a:rPr>
              <a:t>allocation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and</a:t>
            </a:r>
            <a:endParaRPr sz="2400" dirty="0">
              <a:latin typeface="Calibri"/>
              <a:cs typeface="Calibri"/>
            </a:endParaRPr>
          </a:p>
          <a:p>
            <a:pPr marL="195580" marR="5080" algn="just">
              <a:lnSpc>
                <a:spcPct val="70300"/>
              </a:lnSpc>
            </a:pPr>
            <a:r>
              <a:rPr sz="2400" b="1" spc="-5" dirty="0">
                <a:latin typeface="Calibri"/>
                <a:cs typeface="Calibri"/>
              </a:rPr>
              <a:t>the 202</a:t>
            </a:r>
            <a:r>
              <a:rPr lang="en-US" sz="2400" b="1" spc="-5" dirty="0">
                <a:latin typeface="Calibri"/>
                <a:cs typeface="Calibri"/>
              </a:rPr>
              <a:t>3</a:t>
            </a:r>
            <a:r>
              <a:rPr sz="2400" b="1" spc="-5" dirty="0">
                <a:latin typeface="Calibri"/>
                <a:cs typeface="Calibri"/>
              </a:rPr>
              <a:t>-2</a:t>
            </a:r>
            <a:r>
              <a:rPr lang="en-US" sz="2400" b="1" spc="-5" dirty="0">
                <a:latin typeface="Calibri"/>
                <a:cs typeface="Calibri"/>
              </a:rPr>
              <a:t>4</a:t>
            </a:r>
            <a:r>
              <a:rPr sz="2400" b="1" spc="-5" dirty="0">
                <a:latin typeface="Calibri"/>
                <a:cs typeface="Calibri"/>
              </a:rPr>
              <a:t> Final </a:t>
            </a:r>
            <a:r>
              <a:rPr sz="2400" b="1" spc="-10" dirty="0">
                <a:latin typeface="Calibri"/>
                <a:cs typeface="Calibri"/>
              </a:rPr>
              <a:t>allocation </a:t>
            </a:r>
            <a:r>
              <a:rPr sz="2400" b="1" spc="-5" dirty="0">
                <a:latin typeface="Calibri"/>
                <a:cs typeface="Calibri"/>
              </a:rPr>
              <a:t>will also  be </a:t>
            </a:r>
            <a:r>
              <a:rPr sz="2400" b="1" spc="-10" dirty="0">
                <a:latin typeface="Calibri"/>
                <a:cs typeface="Calibri"/>
              </a:rPr>
              <a:t>budgeted </a:t>
            </a:r>
            <a:r>
              <a:rPr sz="2400" b="1" spc="-5" dirty="0">
                <a:latin typeface="Calibri"/>
                <a:cs typeface="Calibri"/>
              </a:rPr>
              <a:t>in </a:t>
            </a:r>
            <a:r>
              <a:rPr sz="2400" b="1" spc="-15" dirty="0">
                <a:latin typeface="Calibri"/>
                <a:cs typeface="Calibri"/>
              </a:rPr>
              <a:t>program </a:t>
            </a:r>
            <a:r>
              <a:rPr sz="2400" b="1" spc="-5" dirty="0">
                <a:latin typeface="Calibri"/>
                <a:cs typeface="Calibri"/>
              </a:rPr>
              <a:t>code 266 </a:t>
            </a:r>
            <a:r>
              <a:rPr sz="2400" b="1" spc="-15" dirty="0">
                <a:latin typeface="Calibri"/>
                <a:cs typeface="Calibri"/>
              </a:rPr>
              <a:t>for  </a:t>
            </a:r>
            <a:r>
              <a:rPr sz="2400" b="1" spc="-30" dirty="0">
                <a:latin typeface="Calibri"/>
                <a:cs typeface="Calibri"/>
              </a:rPr>
              <a:t>carryover.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0915" y="2229078"/>
            <a:ext cx="4963160" cy="3357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49530" indent="-182880">
              <a:lnSpc>
                <a:spcPct val="70000"/>
              </a:lnSpc>
              <a:buFont typeface="Arial"/>
              <a:buChar char="•"/>
              <a:tabLst>
                <a:tab pos="196215" algn="l"/>
              </a:tabLst>
            </a:pPr>
            <a:r>
              <a:rPr sz="2400" spc="-5" dirty="0">
                <a:latin typeface="Calibri"/>
                <a:cs typeface="Calibri"/>
              </a:rPr>
              <a:t>A PSPS </a:t>
            </a:r>
            <a:r>
              <a:rPr sz="2400" spc="-10" dirty="0">
                <a:latin typeface="Calibri"/>
                <a:cs typeface="Calibri"/>
              </a:rPr>
              <a:t>Carryover </a:t>
            </a:r>
            <a:r>
              <a:rPr sz="2400" spc="-20" dirty="0">
                <a:latin typeface="Calibri"/>
                <a:cs typeface="Calibri"/>
              </a:rPr>
              <a:t>Worksheet </a:t>
            </a:r>
            <a:r>
              <a:rPr sz="2400" spc="-5" dirty="0">
                <a:latin typeface="Calibri"/>
                <a:cs typeface="Calibri"/>
              </a:rPr>
              <a:t>will be  </a:t>
            </a:r>
            <a:r>
              <a:rPr sz="2400" spc="-15" dirty="0">
                <a:latin typeface="Calibri"/>
                <a:cs typeface="Calibri"/>
              </a:rPr>
              <a:t>posted to </a:t>
            </a:r>
            <a:r>
              <a:rPr sz="2400" spc="-5" dirty="0">
                <a:latin typeface="Calibri"/>
                <a:cs typeface="Calibri"/>
              </a:rPr>
              <a:t>help </a:t>
            </a:r>
            <a:r>
              <a:rPr sz="2400" spc="-10" dirty="0">
                <a:latin typeface="Calibri"/>
                <a:cs typeface="Calibri"/>
              </a:rPr>
              <a:t>figure </a:t>
            </a:r>
            <a:r>
              <a:rPr sz="2400" spc="-5" dirty="0">
                <a:latin typeface="Calibri"/>
                <a:cs typeface="Calibri"/>
              </a:rPr>
              <a:t>the PSPS  </a:t>
            </a:r>
            <a:r>
              <a:rPr sz="2400" spc="-15" dirty="0">
                <a:latin typeface="Calibri"/>
                <a:cs typeface="Calibri"/>
              </a:rPr>
              <a:t>carryover </a:t>
            </a:r>
            <a:r>
              <a:rPr sz="2400" spc="-5" dirty="0">
                <a:latin typeface="Calibri"/>
                <a:cs typeface="Calibri"/>
              </a:rPr>
              <a:t>amount.  </a:t>
            </a:r>
            <a:r>
              <a:rPr sz="2400" u="heavy" spc="-3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</a:t>
            </a:r>
            <a:r>
              <a:rPr sz="2400" u="heavy" spc="-4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2400" u="heavy" spc="-1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p</a:t>
            </a: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s://dese.ade.ar</a:t>
            </a:r>
            <a:r>
              <a:rPr sz="2400" u="heavy" spc="-5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k</a:t>
            </a: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ansas</a:t>
            </a:r>
            <a:r>
              <a:rPr sz="2400" u="heavy" spc="1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2400" u="heavy" spc="-2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g</a:t>
            </a:r>
            <a:r>
              <a:rPr sz="2400" u="heavy" spc="-1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o</a:t>
            </a: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v/O</a:t>
            </a:r>
            <a:r>
              <a:rPr sz="2400" u="heavy" spc="-3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f</a:t>
            </a: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fices</a:t>
            </a:r>
            <a:endParaRPr sz="2400" dirty="0">
              <a:latin typeface="Calibri"/>
              <a:cs typeface="Calibri"/>
            </a:endParaRPr>
          </a:p>
          <a:p>
            <a:pPr marL="195580" marR="5080">
              <a:lnSpc>
                <a:spcPct val="70300"/>
              </a:lnSpc>
            </a:pPr>
            <a:r>
              <a:rPr sz="2400" u="heavy" spc="-5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/</a:t>
            </a: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special-edu</a:t>
            </a:r>
            <a:r>
              <a:rPr sz="2400" u="heavy" spc="-2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ca</a:t>
            </a: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tion/funding-and</a:t>
            </a:r>
            <a:r>
              <a:rPr sz="2400" u="heavy" spc="-2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-</a:t>
            </a: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financ </a:t>
            </a:r>
            <a:r>
              <a:rPr sz="2400" spc="-5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e/finance-charts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95580" marR="173355" indent="-182880" algn="just">
              <a:lnSpc>
                <a:spcPct val="70300"/>
              </a:lnSpc>
              <a:buFont typeface="Arial"/>
              <a:buChar char="•"/>
              <a:tabLst>
                <a:tab pos="196215" algn="l"/>
              </a:tabLst>
            </a:pPr>
            <a:r>
              <a:rPr sz="2400" spc="-10" dirty="0">
                <a:latin typeface="Calibri"/>
                <a:cs typeface="Calibri"/>
              </a:rPr>
              <a:t>There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4 </a:t>
            </a:r>
            <a:r>
              <a:rPr sz="2400" spc="-10" dirty="0">
                <a:latin typeface="Calibri"/>
                <a:cs typeface="Calibri"/>
              </a:rPr>
              <a:t>allowable </a:t>
            </a:r>
            <a:r>
              <a:rPr sz="2400" b="1" spc="-5" dirty="0">
                <a:latin typeface="Calibri"/>
                <a:cs typeface="Calibri"/>
              </a:rPr>
              <a:t>function codes 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use with PSPS: </a:t>
            </a:r>
            <a:r>
              <a:rPr sz="2400" b="1" spc="-5" dirty="0">
                <a:latin typeface="Calibri"/>
                <a:cs typeface="Calibri"/>
              </a:rPr>
              <a:t>1218, 1228, 2158,  2168.</a:t>
            </a:r>
            <a:endParaRPr sz="2400" dirty="0">
              <a:latin typeface="Calibri"/>
              <a:cs typeface="Calibri"/>
            </a:endParaRPr>
          </a:p>
          <a:p>
            <a:pPr marL="195580" marR="376555" indent="-182880">
              <a:lnSpc>
                <a:spcPct val="69400"/>
              </a:lnSpc>
              <a:spcBef>
                <a:spcPts val="1025"/>
              </a:spcBef>
              <a:buFont typeface="Arial"/>
              <a:buChar char="•"/>
              <a:tabLst>
                <a:tab pos="196215" algn="l"/>
              </a:tabLst>
            </a:pPr>
            <a:r>
              <a:rPr sz="2400" b="1" spc="-15" dirty="0">
                <a:latin typeface="Calibri"/>
                <a:cs typeface="Calibri"/>
              </a:rPr>
              <a:t>Program </a:t>
            </a:r>
            <a:r>
              <a:rPr sz="2400" b="1" spc="-5" dirty="0">
                <a:latin typeface="Calibri"/>
                <a:cs typeface="Calibri"/>
              </a:rPr>
              <a:t>codes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PSPS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b="1" spc="-5" dirty="0">
                <a:latin typeface="Calibri"/>
                <a:cs typeface="Calibri"/>
              </a:rPr>
              <a:t>266 </a:t>
            </a:r>
            <a:r>
              <a:rPr sz="2400" spc="-20" dirty="0">
                <a:latin typeface="Calibri"/>
                <a:cs typeface="Calibri"/>
              </a:rPr>
              <a:t>for  </a:t>
            </a:r>
            <a:r>
              <a:rPr sz="2400" spc="-10" dirty="0">
                <a:latin typeface="Calibri"/>
                <a:cs typeface="Calibri"/>
              </a:rPr>
              <a:t>Carryover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b="1" spc="-5" dirty="0">
                <a:latin typeface="Calibri"/>
                <a:cs typeface="Calibri"/>
              </a:rPr>
              <a:t>268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Current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year.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1385" y="804340"/>
            <a:ext cx="596519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5" dirty="0"/>
              <a:t>Carryover </a:t>
            </a:r>
            <a:r>
              <a:rPr sz="4400" spc="-5" dirty="0"/>
              <a:t>PSPS</a:t>
            </a:r>
            <a:r>
              <a:rPr sz="4400" spc="-60" dirty="0"/>
              <a:t> </a:t>
            </a:r>
            <a:r>
              <a:rPr sz="4400" spc="-15" dirty="0"/>
              <a:t>worksheet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11225" y="1668063"/>
            <a:ext cx="9585325" cy="1003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000"/>
              </a:lnSpc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worksheet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calculating </a:t>
            </a: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spc="-10" dirty="0">
                <a:latin typeface="Calibri"/>
                <a:cs typeface="Calibri"/>
              </a:rPr>
              <a:t>adjusted </a:t>
            </a:r>
            <a:r>
              <a:rPr sz="2800" spc="-20" dirty="0">
                <a:latin typeface="Calibri"/>
                <a:cs typeface="Calibri"/>
              </a:rPr>
              <a:t>cost </a:t>
            </a:r>
            <a:r>
              <a:rPr sz="2800" spc="-5" dirty="0">
                <a:latin typeface="Calibri"/>
                <a:cs typeface="Calibri"/>
              </a:rPr>
              <a:t>per child and </a:t>
            </a:r>
            <a:r>
              <a:rPr sz="2800" spc="-10" dirty="0">
                <a:latin typeface="Calibri"/>
                <a:cs typeface="Calibri"/>
              </a:rPr>
              <a:t>unspent  </a:t>
            </a:r>
            <a:r>
              <a:rPr sz="2800" spc="-15" dirty="0">
                <a:latin typeface="Calibri"/>
                <a:cs typeface="Calibri"/>
              </a:rPr>
              <a:t>carryover </a:t>
            </a:r>
            <a:r>
              <a:rPr sz="2800" spc="-5" dirty="0">
                <a:latin typeface="Calibri"/>
                <a:cs typeface="Calibri"/>
              </a:rPr>
              <a:t>will be </a:t>
            </a:r>
            <a:r>
              <a:rPr sz="2800" spc="-15" dirty="0">
                <a:latin typeface="Calibri"/>
                <a:cs typeface="Calibri"/>
              </a:rPr>
              <a:t>available </a:t>
            </a:r>
            <a:r>
              <a:rPr sz="2800" spc="-5" dirty="0">
                <a:latin typeface="Calibri"/>
                <a:cs typeface="Calibri"/>
              </a:rPr>
              <a:t>on the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web.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1895"/>
              </a:lnSpc>
            </a:pPr>
            <a:r>
              <a:rPr sz="18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https://dese.ade.arkansas.gov/Offices/special-education/funding-and-finance/finance-charts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8575" y="5574124"/>
            <a:ext cx="9660255" cy="841897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325"/>
              </a:spcBef>
            </a:pPr>
            <a:r>
              <a:rPr sz="2600" spc="-5" dirty="0">
                <a:latin typeface="Calibri"/>
                <a:cs typeface="Calibri"/>
              </a:rPr>
              <a:t>PSPS Chart will be </a:t>
            </a:r>
            <a:r>
              <a:rPr sz="2600" spc="-10" dirty="0">
                <a:latin typeface="Calibri"/>
                <a:cs typeface="Calibri"/>
              </a:rPr>
              <a:t>updated </a:t>
            </a:r>
            <a:r>
              <a:rPr sz="2600" spc="-15" dirty="0">
                <a:latin typeface="Calibri"/>
                <a:cs typeface="Calibri"/>
              </a:rPr>
              <a:t>after </a:t>
            </a:r>
            <a:r>
              <a:rPr sz="2600" spc="-5" dirty="0">
                <a:latin typeface="Calibri"/>
                <a:cs typeface="Calibri"/>
              </a:rPr>
              <a:t>the 202</a:t>
            </a:r>
            <a:r>
              <a:rPr lang="en-US" sz="2600" spc="-5" dirty="0">
                <a:latin typeface="Calibri"/>
                <a:cs typeface="Calibri"/>
              </a:rPr>
              <a:t>4</a:t>
            </a:r>
            <a:r>
              <a:rPr sz="2600" spc="-5" dirty="0">
                <a:latin typeface="Calibri"/>
                <a:cs typeface="Calibri"/>
              </a:rPr>
              <a:t>-2</a:t>
            </a:r>
            <a:r>
              <a:rPr lang="en-US" sz="2600" spc="-5" dirty="0">
                <a:latin typeface="Calibri"/>
                <a:cs typeface="Calibri"/>
              </a:rPr>
              <a:t>5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lang="en-US" sz="2600" spc="-5" dirty="0">
                <a:latin typeface="Calibri"/>
                <a:cs typeface="Calibri"/>
              </a:rPr>
              <a:t>Carryover and Cash on Hand </a:t>
            </a:r>
            <a:r>
              <a:rPr sz="2600" spc="-15" dirty="0">
                <a:latin typeface="Calibri"/>
                <a:cs typeface="Calibri"/>
              </a:rPr>
              <a:t>are</a:t>
            </a:r>
            <a:r>
              <a:rPr sz="2600" spc="8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released.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49</a:t>
            </a:fld>
            <a:endParaRPr spc="-5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C0C897-E6E1-D6C3-4D63-8792ADEF1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8" y="2825177"/>
            <a:ext cx="9526098" cy="25245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6913" y="651872"/>
            <a:ext cx="397129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75" dirty="0"/>
              <a:t>Table </a:t>
            </a:r>
            <a:r>
              <a:rPr sz="4400" spc="-5" dirty="0"/>
              <a:t>of</a:t>
            </a:r>
            <a:r>
              <a:rPr sz="4400" spc="10" dirty="0"/>
              <a:t> </a:t>
            </a:r>
            <a:r>
              <a:rPr sz="4400" spc="-20" dirty="0"/>
              <a:t>Contents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861289"/>
              </p:ext>
            </p:extLst>
          </p:nvPr>
        </p:nvGraphicFramePr>
        <p:xfrm>
          <a:off x="838200" y="1752600"/>
          <a:ext cx="10515611" cy="32398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2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1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899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Month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29521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Sub-Topic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1522095" marR="182245" indent="-91440">
                        <a:lnSpc>
                          <a:spcPct val="100699"/>
                        </a:lnSpc>
                        <a:spcBef>
                          <a:spcPts val="2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Slide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Page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Additional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Residential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Reimbursement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R="898525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lang="en-US" sz="1800" u="heavy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pPr algn="l"/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Amendments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R="898525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lang="en-US" sz="1800" u="heavy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pPr algn="l"/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Commissioner’s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Memos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R="898525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lang="en-US" sz="1800" u="heavy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Reminders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Resources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spc="-5" dirty="0">
                          <a:latin typeface="Calibri"/>
                          <a:cs typeface="Calibri"/>
                        </a:rPr>
                        <a:t>3 Month Snapshots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R="898525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u="heavy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111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pPr algn="l"/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Monthly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Technical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Assistance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Calls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R="898525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lang="en-US" sz="1800" u="heavy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pPr algn="l"/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Special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Education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Website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marR="898525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lang="en-US" sz="1800" u="heavy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9">
                <a:tc>
                  <a:txBody>
                    <a:bodyPr/>
                    <a:lstStyle/>
                    <a:p>
                      <a:pPr algn="l"/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DESE-SEU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Finance 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Team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Contact</a:t>
                      </a:r>
                      <a:r>
                        <a:rPr sz="18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Information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marR="898525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u="heavy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lang="en-US" sz="1800" u="heavy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9796" y="3249542"/>
            <a:ext cx="6887124" cy="3395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23021" y="880540"/>
            <a:ext cx="794067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25" dirty="0">
                <a:latin typeface="Calibri"/>
                <a:cs typeface="Calibri"/>
              </a:rPr>
              <a:t>Private </a:t>
            </a:r>
            <a:r>
              <a:rPr sz="4400" spc="-5" dirty="0">
                <a:latin typeface="Calibri"/>
                <a:cs typeface="Calibri"/>
              </a:rPr>
              <a:t>School </a:t>
            </a:r>
            <a:r>
              <a:rPr sz="4400" spc="-15" dirty="0">
                <a:latin typeface="Calibri"/>
                <a:cs typeface="Calibri"/>
              </a:rPr>
              <a:t>Proportionate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Share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9792" y="2018563"/>
            <a:ext cx="9841865" cy="116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marR="5080" indent="-308610">
              <a:lnSpc>
                <a:spcPts val="3000"/>
              </a:lnSpc>
              <a:buSzPct val="64285"/>
              <a:buFont typeface="Arial"/>
              <a:buChar char="•"/>
              <a:tabLst>
                <a:tab pos="320675" algn="l"/>
                <a:tab pos="321945" algn="l"/>
              </a:tabLst>
            </a:pPr>
            <a:r>
              <a:rPr sz="2800" spc="-5" dirty="0">
                <a:latin typeface="Calibri"/>
                <a:cs typeface="Calibri"/>
              </a:rPr>
              <a:t>Please pull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COGNOS </a:t>
            </a:r>
            <a:r>
              <a:rPr sz="2800" spc="-5" dirty="0">
                <a:latin typeface="Calibri"/>
                <a:cs typeface="Calibri"/>
              </a:rPr>
              <a:t>PSPS </a:t>
            </a:r>
            <a:r>
              <a:rPr sz="2800" spc="-10" dirty="0">
                <a:latin typeface="Calibri"/>
                <a:cs typeface="Calibri"/>
              </a:rPr>
              <a:t>budget report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check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accuracy </a:t>
            </a:r>
            <a:r>
              <a:rPr sz="2800" spc="-5" dirty="0">
                <a:latin typeface="Calibri"/>
                <a:cs typeface="Calibri"/>
              </a:rPr>
              <a:t>of  </a:t>
            </a:r>
            <a:r>
              <a:rPr sz="2800" spc="-20" dirty="0">
                <a:latin typeface="Calibri"/>
                <a:cs typeface="Calibri"/>
              </a:rPr>
              <a:t>program </a:t>
            </a:r>
            <a:r>
              <a:rPr sz="2800" spc="-10" dirty="0">
                <a:latin typeface="Calibri"/>
                <a:cs typeface="Calibri"/>
              </a:rPr>
              <a:t>codes </a:t>
            </a:r>
            <a:r>
              <a:rPr sz="2800" b="1" i="1" u="heavy" spc="-10" dirty="0">
                <a:latin typeface="Calibri"/>
                <a:cs typeface="Calibri"/>
              </a:rPr>
              <a:t>before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October </a:t>
            </a:r>
            <a:r>
              <a:rPr sz="2800" spc="-5" dirty="0">
                <a:latin typeface="Calibri"/>
                <a:cs typeface="Calibri"/>
              </a:rPr>
              <a:t>1 submission and when  amending.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06789" y="4063000"/>
            <a:ext cx="978535" cy="484505"/>
          </a:xfrm>
          <a:custGeom>
            <a:avLst/>
            <a:gdLst/>
            <a:ahLst/>
            <a:cxnLst/>
            <a:rect l="l" t="t" r="r" b="b"/>
            <a:pathLst>
              <a:path w="978534" h="484504">
                <a:moveTo>
                  <a:pt x="0" y="242249"/>
                </a:moveTo>
                <a:lnTo>
                  <a:pt x="242249" y="0"/>
                </a:lnTo>
                <a:lnTo>
                  <a:pt x="242249" y="121124"/>
                </a:lnTo>
                <a:lnTo>
                  <a:pt x="978299" y="121124"/>
                </a:lnTo>
                <a:lnTo>
                  <a:pt x="978299" y="363374"/>
                </a:lnTo>
                <a:lnTo>
                  <a:pt x="242249" y="363374"/>
                </a:lnTo>
                <a:lnTo>
                  <a:pt x="242249" y="484499"/>
                </a:lnTo>
                <a:lnTo>
                  <a:pt x="0" y="242249"/>
                </a:lnTo>
                <a:close/>
              </a:path>
            </a:pathLst>
          </a:custGeom>
          <a:solidFill>
            <a:schemeClr val="accent3"/>
          </a:solidFill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50</a:t>
            </a:fld>
            <a:endParaRPr spc="-5" dirty="0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1983" rIns="0" bIns="0" rtlCol="0">
            <a:spAutoFit/>
          </a:bodyPr>
          <a:lstStyle/>
          <a:p>
            <a:pPr marL="2140585" marR="5080" indent="-1256665">
              <a:lnSpc>
                <a:spcPts val="4730"/>
              </a:lnSpc>
            </a:pPr>
            <a:r>
              <a:rPr sz="4400" spc="-25" dirty="0"/>
              <a:t>Private </a:t>
            </a:r>
            <a:r>
              <a:rPr sz="4400" spc="-5" dirty="0"/>
              <a:t>School </a:t>
            </a:r>
            <a:r>
              <a:rPr sz="4400" spc="-15" dirty="0"/>
              <a:t>Proportionate Share  </a:t>
            </a:r>
            <a:r>
              <a:rPr sz="4400" spc="-10" dirty="0"/>
              <a:t>COGNOS </a:t>
            </a:r>
            <a:r>
              <a:rPr sz="4400" spc="-15" dirty="0"/>
              <a:t>Budget</a:t>
            </a:r>
            <a:r>
              <a:rPr sz="4400" spc="-55" dirty="0"/>
              <a:t> </a:t>
            </a:r>
            <a:r>
              <a:rPr sz="4400" spc="-20" dirty="0"/>
              <a:t>Report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858982" y="2494006"/>
            <a:ext cx="10593245" cy="2792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54219" y="2489243"/>
            <a:ext cx="10603230" cy="2802255"/>
          </a:xfrm>
          <a:custGeom>
            <a:avLst/>
            <a:gdLst/>
            <a:ahLst/>
            <a:cxnLst/>
            <a:rect l="l" t="t" r="r" b="b"/>
            <a:pathLst>
              <a:path w="10603230" h="2802254">
                <a:moveTo>
                  <a:pt x="0" y="0"/>
                </a:moveTo>
                <a:lnTo>
                  <a:pt x="10602770" y="0"/>
                </a:lnTo>
                <a:lnTo>
                  <a:pt x="10602770" y="2801652"/>
                </a:lnTo>
                <a:lnTo>
                  <a:pt x="0" y="280165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251076" y="2667000"/>
            <a:ext cx="485140" cy="978535"/>
          </a:xfrm>
          <a:custGeom>
            <a:avLst/>
            <a:gdLst/>
            <a:ahLst/>
            <a:cxnLst/>
            <a:rect l="l" t="t" r="r" b="b"/>
            <a:pathLst>
              <a:path w="485139" h="978535">
                <a:moveTo>
                  <a:pt x="0" y="736091"/>
                </a:moveTo>
                <a:lnTo>
                  <a:pt x="121157" y="736091"/>
                </a:lnTo>
                <a:lnTo>
                  <a:pt x="121157" y="0"/>
                </a:lnTo>
                <a:lnTo>
                  <a:pt x="363473" y="0"/>
                </a:lnTo>
                <a:lnTo>
                  <a:pt x="363473" y="736091"/>
                </a:lnTo>
                <a:lnTo>
                  <a:pt x="484631" y="736091"/>
                </a:lnTo>
                <a:lnTo>
                  <a:pt x="242315" y="978407"/>
                </a:lnTo>
                <a:lnTo>
                  <a:pt x="0" y="736091"/>
                </a:lnTo>
                <a:close/>
              </a:path>
            </a:pathLst>
          </a:custGeom>
          <a:solidFill>
            <a:schemeClr val="accent3"/>
          </a:solidFill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9030730" y="3890069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4" h="485139">
                <a:moveTo>
                  <a:pt x="0" y="242315"/>
                </a:moveTo>
                <a:lnTo>
                  <a:pt x="242314" y="0"/>
                </a:lnTo>
                <a:lnTo>
                  <a:pt x="242314" y="121157"/>
                </a:lnTo>
                <a:lnTo>
                  <a:pt x="978407" y="121157"/>
                </a:lnTo>
                <a:lnTo>
                  <a:pt x="978407" y="363473"/>
                </a:lnTo>
                <a:lnTo>
                  <a:pt x="242314" y="363473"/>
                </a:lnTo>
                <a:lnTo>
                  <a:pt x="242314" y="484631"/>
                </a:lnTo>
                <a:lnTo>
                  <a:pt x="0" y="242315"/>
                </a:lnTo>
                <a:close/>
              </a:path>
            </a:pathLst>
          </a:custGeom>
          <a:solidFill>
            <a:schemeClr val="accent3"/>
          </a:solidFill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407315" y="3036204"/>
            <a:ext cx="441959" cy="240029"/>
          </a:xfrm>
          <a:custGeom>
            <a:avLst/>
            <a:gdLst/>
            <a:ahLst/>
            <a:cxnLst/>
            <a:rect l="l" t="t" r="r" b="b"/>
            <a:pathLst>
              <a:path w="441959" h="240029">
                <a:moveTo>
                  <a:pt x="441899" y="239999"/>
                </a:moveTo>
                <a:lnTo>
                  <a:pt x="0" y="239999"/>
                </a:lnTo>
                <a:lnTo>
                  <a:pt x="0" y="0"/>
                </a:lnTo>
                <a:lnTo>
                  <a:pt x="441899" y="0"/>
                </a:lnTo>
                <a:lnTo>
                  <a:pt x="441899" y="23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51</a:t>
            </a:fld>
            <a:endParaRPr spc="-5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3386" y="804340"/>
            <a:ext cx="498157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" dirty="0"/>
              <a:t>Medicaid </a:t>
            </a:r>
            <a:r>
              <a:rPr sz="4400" spc="-35" dirty="0"/>
              <a:t>State</a:t>
            </a:r>
            <a:r>
              <a:rPr sz="4400" spc="-45" dirty="0"/>
              <a:t> </a:t>
            </a:r>
            <a:r>
              <a:rPr sz="4400" spc="-25" dirty="0"/>
              <a:t>Match</a:t>
            </a:r>
            <a:endParaRPr sz="4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52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64547" y="1866163"/>
            <a:ext cx="10248900" cy="420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815975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All </a:t>
            </a:r>
            <a:r>
              <a:rPr sz="2800" spc="-10" dirty="0">
                <a:latin typeface="Calibri"/>
                <a:cs typeface="Calibri"/>
              </a:rPr>
              <a:t>districts </a:t>
            </a:r>
            <a:r>
              <a:rPr sz="2800" spc="-5" dirty="0">
                <a:latin typeface="Calibri"/>
                <a:cs typeface="Calibri"/>
              </a:rPr>
              <a:t>who </a:t>
            </a:r>
            <a:r>
              <a:rPr sz="2800" spc="-15" dirty="0">
                <a:latin typeface="Calibri"/>
                <a:cs typeface="Calibri"/>
              </a:rPr>
              <a:t>receive </a:t>
            </a:r>
            <a:r>
              <a:rPr sz="2800" spc="-5" dirty="0">
                <a:latin typeface="Calibri"/>
                <a:cs typeface="Calibri"/>
              </a:rPr>
              <a:t>Medicaid </a:t>
            </a:r>
            <a:r>
              <a:rPr sz="2800" spc="-15" dirty="0">
                <a:latin typeface="Calibri"/>
                <a:cs typeface="Calibri"/>
              </a:rPr>
              <a:t>reimbursement </a:t>
            </a:r>
            <a:r>
              <a:rPr sz="2800" spc="-10" dirty="0">
                <a:latin typeface="Calibri"/>
                <a:cs typeface="Calibri"/>
              </a:rPr>
              <a:t>MUST </a:t>
            </a:r>
            <a:r>
              <a:rPr sz="2800" spc="-20" dirty="0">
                <a:latin typeface="Calibri"/>
                <a:cs typeface="Calibri"/>
              </a:rPr>
              <a:t>pay </a:t>
            </a:r>
            <a:r>
              <a:rPr sz="2800" spc="-5" dirty="0">
                <a:latin typeface="Calibri"/>
                <a:cs typeface="Calibri"/>
              </a:rPr>
              <a:t>the  29.9% </a:t>
            </a:r>
            <a:r>
              <a:rPr sz="2800" spc="-30" dirty="0">
                <a:latin typeface="Calibri"/>
                <a:cs typeface="Calibri"/>
              </a:rPr>
              <a:t>state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match.</a:t>
            </a:r>
            <a:endParaRPr sz="2800" dirty="0">
              <a:latin typeface="Calibri"/>
              <a:cs typeface="Calibri"/>
            </a:endParaRPr>
          </a:p>
          <a:p>
            <a:pPr marL="187960" marR="5080" indent="-175260">
              <a:lnSpc>
                <a:spcPct val="89800"/>
              </a:lnSpc>
              <a:spcBef>
                <a:spcPts val="940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spc="-15" dirty="0">
                <a:latin typeface="Calibri"/>
                <a:cs typeface="Calibri"/>
              </a:rPr>
              <a:t>contracting </a:t>
            </a:r>
            <a:r>
              <a:rPr sz="2800" dirty="0">
                <a:latin typeface="Calibri"/>
                <a:cs typeface="Calibri"/>
              </a:rPr>
              <a:t>services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25" dirty="0">
                <a:latin typeface="Calibri"/>
                <a:cs typeface="Calibri"/>
              </a:rPr>
              <a:t>OT, </a:t>
            </a:r>
            <a:r>
              <a:rPr sz="2800" spc="-10" dirty="0">
                <a:latin typeface="Calibri"/>
                <a:cs typeface="Calibri"/>
              </a:rPr>
              <a:t>PT </a:t>
            </a:r>
            <a:r>
              <a:rPr sz="2800" spc="-5" dirty="0">
                <a:latin typeface="Calibri"/>
                <a:cs typeface="Calibri"/>
              </a:rPr>
              <a:t>or Speech and </a:t>
            </a:r>
            <a:r>
              <a:rPr sz="2800" spc="-20" dirty="0">
                <a:latin typeface="Calibri"/>
                <a:cs typeface="Calibri"/>
              </a:rPr>
              <a:t>contractors </a:t>
            </a:r>
            <a:r>
              <a:rPr sz="2800" spc="-15" dirty="0">
                <a:latin typeface="Calibri"/>
                <a:cs typeface="Calibri"/>
              </a:rPr>
              <a:t>complete  </a:t>
            </a:r>
            <a:r>
              <a:rPr sz="2800" spc="-5" dirty="0">
                <a:latin typeface="Calibri"/>
                <a:cs typeface="Calibri"/>
              </a:rPr>
              <a:t>the Medicaid </a:t>
            </a:r>
            <a:r>
              <a:rPr sz="2800" dirty="0">
                <a:latin typeface="Calibri"/>
                <a:cs typeface="Calibri"/>
              </a:rPr>
              <a:t>billing,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district still </a:t>
            </a:r>
            <a:r>
              <a:rPr sz="2800" spc="-25" dirty="0">
                <a:latin typeface="Calibri"/>
                <a:cs typeface="Calibri"/>
              </a:rPr>
              <a:t>pays </a:t>
            </a:r>
            <a:r>
              <a:rPr sz="2800" spc="-5" dirty="0">
                <a:latin typeface="Calibri"/>
                <a:cs typeface="Calibri"/>
              </a:rPr>
              <a:t>the Medicaid </a:t>
            </a:r>
            <a:r>
              <a:rPr sz="2800" spc="-25" dirty="0">
                <a:latin typeface="Calibri"/>
                <a:cs typeface="Calibri"/>
              </a:rPr>
              <a:t>State </a:t>
            </a:r>
            <a:r>
              <a:rPr sz="2800" spc="-15" dirty="0">
                <a:latin typeface="Calibri"/>
                <a:cs typeface="Calibri"/>
              </a:rPr>
              <a:t>Match.  </a:t>
            </a:r>
            <a:r>
              <a:rPr sz="2800" spc="-20" dirty="0">
                <a:latin typeface="Calibri"/>
                <a:cs typeface="Calibri"/>
              </a:rPr>
              <a:t>Contractors </a:t>
            </a:r>
            <a:r>
              <a:rPr sz="2800" spc="-15" dirty="0">
                <a:latin typeface="Calibri"/>
                <a:cs typeface="Calibri"/>
              </a:rPr>
              <a:t>must </a:t>
            </a:r>
            <a:r>
              <a:rPr sz="2800" spc="-5" dirty="0">
                <a:latin typeface="Calibri"/>
                <a:cs typeface="Calibri"/>
              </a:rPr>
              <a:t>bill using the school </a:t>
            </a:r>
            <a:r>
              <a:rPr sz="2800" spc="-10" dirty="0">
                <a:latin typeface="Calibri"/>
                <a:cs typeface="Calibri"/>
              </a:rPr>
              <a:t>code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district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ensure </a:t>
            </a:r>
            <a:r>
              <a:rPr sz="2800" spc="-5" dirty="0">
                <a:latin typeface="Calibri"/>
                <a:cs typeface="Calibri"/>
              </a:rPr>
              <a:t>it  </a:t>
            </a:r>
            <a:r>
              <a:rPr sz="2800" spc="-10" dirty="0">
                <a:latin typeface="Calibri"/>
                <a:cs typeface="Calibri"/>
              </a:rPr>
              <a:t>comes through </a:t>
            </a:r>
            <a:r>
              <a:rPr sz="2800" spc="-5" dirty="0">
                <a:latin typeface="Calibri"/>
                <a:cs typeface="Calibri"/>
              </a:rPr>
              <a:t>on the Medicaid </a:t>
            </a:r>
            <a:r>
              <a:rPr sz="2800" spc="-10" dirty="0">
                <a:latin typeface="Calibri"/>
                <a:cs typeface="Calibri"/>
              </a:rPr>
              <a:t>explanation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benefits.</a:t>
            </a:r>
            <a:endParaRPr sz="2800" dirty="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Check </a:t>
            </a:r>
            <a:r>
              <a:rPr sz="2800" spc="-15" dirty="0">
                <a:latin typeface="Calibri"/>
                <a:cs typeface="Calibri"/>
              </a:rPr>
              <a:t>your contracts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pertinent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information.</a:t>
            </a:r>
            <a:endParaRPr sz="2800" dirty="0">
              <a:latin typeface="Calibri"/>
              <a:cs typeface="Calibri"/>
            </a:endParaRPr>
          </a:p>
          <a:p>
            <a:pPr marL="187960" marR="11430" indent="-175260">
              <a:lnSpc>
                <a:spcPct val="90000"/>
              </a:lnSpc>
              <a:spcBef>
                <a:spcPts val="1019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15" dirty="0">
                <a:latin typeface="Calibri"/>
                <a:cs typeface="Calibri"/>
              </a:rPr>
              <a:t>Require </a:t>
            </a:r>
            <a:r>
              <a:rPr sz="2800" spc="-20" dirty="0">
                <a:latin typeface="Calibri"/>
                <a:cs typeface="Calibri"/>
              </a:rPr>
              <a:t>contractors to </a:t>
            </a:r>
            <a:r>
              <a:rPr sz="2800" spc="-5" dirty="0">
                <a:latin typeface="Calibri"/>
                <a:cs typeface="Calibri"/>
              </a:rPr>
              <a:t>sign in when </a:t>
            </a:r>
            <a:r>
              <a:rPr sz="2800" spc="-10" dirty="0">
                <a:latin typeface="Calibri"/>
                <a:cs typeface="Calibri"/>
              </a:rPr>
              <a:t>providing </a:t>
            </a:r>
            <a:r>
              <a:rPr sz="2800" dirty="0">
                <a:latin typeface="Calibri"/>
                <a:cs typeface="Calibri"/>
              </a:rPr>
              <a:t>services, </a:t>
            </a:r>
            <a:r>
              <a:rPr sz="2800" spc="-10" dirty="0">
                <a:latin typeface="Calibri"/>
                <a:cs typeface="Calibri"/>
              </a:rPr>
              <a:t>provide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copy 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progress </a:t>
            </a:r>
            <a:r>
              <a:rPr sz="2800" spc="-10" dirty="0">
                <a:latin typeface="Calibri"/>
                <a:cs typeface="Calibri"/>
              </a:rPr>
              <a:t>notes,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indicate </a:t>
            </a:r>
            <a:r>
              <a:rPr sz="2800" spc="-20" dirty="0">
                <a:latin typeface="Calibri"/>
                <a:cs typeface="Calibri"/>
              </a:rPr>
              <a:t>why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5" dirty="0">
                <a:latin typeface="Calibri"/>
                <a:cs typeface="Calibri"/>
              </a:rPr>
              <a:t>not </a:t>
            </a:r>
            <a:r>
              <a:rPr sz="2800" spc="-20" dirty="0">
                <a:latin typeface="Calibri"/>
                <a:cs typeface="Calibri"/>
              </a:rPr>
              <a:t>have </a:t>
            </a:r>
            <a:r>
              <a:rPr sz="2800" spc="-5" dirty="0">
                <a:latin typeface="Calibri"/>
                <a:cs typeface="Calibri"/>
              </a:rPr>
              <a:t>seen </a:t>
            </a:r>
            <a:r>
              <a:rPr sz="2800" dirty="0">
                <a:latin typeface="Calibri"/>
                <a:cs typeface="Calibri"/>
              </a:rPr>
              <a:t>a  </a:t>
            </a:r>
            <a:r>
              <a:rPr sz="2800" spc="-10" dirty="0">
                <a:latin typeface="Calibri"/>
                <a:cs typeface="Calibri"/>
              </a:rPr>
              <a:t>student.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4498" y="880540"/>
            <a:ext cx="957830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" dirty="0"/>
              <a:t>Medicaid </a:t>
            </a:r>
            <a:r>
              <a:rPr sz="4400" spc="-25" dirty="0"/>
              <a:t>Offset </a:t>
            </a:r>
            <a:r>
              <a:rPr sz="4400" spc="-5" dirty="0"/>
              <a:t>in High</a:t>
            </a:r>
            <a:r>
              <a:rPr lang="en-US" sz="4400" spc="-5" dirty="0"/>
              <a:t>-</a:t>
            </a:r>
            <a:r>
              <a:rPr sz="4400" spc="-15" dirty="0"/>
              <a:t>Cost</a:t>
            </a:r>
            <a:r>
              <a:rPr sz="4400" dirty="0"/>
              <a:t> </a:t>
            </a:r>
            <a:r>
              <a:rPr sz="4400" spc="-10" dirty="0"/>
              <a:t>Occurrences</a:t>
            </a:r>
            <a:endParaRPr sz="4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53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64547" y="1942363"/>
            <a:ext cx="9911080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87630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When filing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High</a:t>
            </a:r>
            <a:r>
              <a:rPr lang="en-US" sz="2800" spc="-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Cost Occurrences (formerly </a:t>
            </a:r>
            <a:r>
              <a:rPr sz="2800" spc="-5" dirty="0">
                <a:latin typeface="Calibri"/>
                <a:cs typeface="Calibri"/>
              </a:rPr>
              <a:t>known as  </a:t>
            </a:r>
            <a:r>
              <a:rPr sz="2800" spc="-15" dirty="0">
                <a:latin typeface="Calibri"/>
                <a:cs typeface="Calibri"/>
              </a:rPr>
              <a:t>Catastrophic </a:t>
            </a:r>
            <a:r>
              <a:rPr sz="2800" spc="-5" dirty="0">
                <a:latin typeface="Calibri"/>
                <a:cs typeface="Calibri"/>
              </a:rPr>
              <a:t>Occurrences), the Medicaid </a:t>
            </a:r>
            <a:r>
              <a:rPr sz="2800" spc="-20" dirty="0">
                <a:latin typeface="Calibri"/>
                <a:cs typeface="Calibri"/>
              </a:rPr>
              <a:t>offset </a:t>
            </a:r>
            <a:r>
              <a:rPr sz="2800" spc="-5" dirty="0">
                <a:latin typeface="Calibri"/>
                <a:cs typeface="Calibri"/>
              </a:rPr>
              <a:t>should </a:t>
            </a:r>
            <a:r>
              <a:rPr sz="2800" spc="-15" dirty="0">
                <a:latin typeface="Calibri"/>
                <a:cs typeface="Calibri"/>
              </a:rPr>
              <a:t>reflect </a:t>
            </a:r>
            <a:r>
              <a:rPr sz="2800" spc="-10" dirty="0">
                <a:latin typeface="Calibri"/>
                <a:cs typeface="Calibri"/>
              </a:rPr>
              <a:t>what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district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expected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receive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entire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year.</a:t>
            </a:r>
            <a:endParaRPr sz="2800" dirty="0">
              <a:latin typeface="Calibri"/>
              <a:cs typeface="Calibri"/>
            </a:endParaRPr>
          </a:p>
          <a:p>
            <a:pPr marL="187960" marR="5080" indent="-175260">
              <a:lnSpc>
                <a:spcPts val="3050"/>
              </a:lnSpc>
              <a:spcBef>
                <a:spcPts val="960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The Medicaid </a:t>
            </a:r>
            <a:r>
              <a:rPr sz="2800" spc="-20" dirty="0">
                <a:latin typeface="Calibri"/>
                <a:cs typeface="Calibri"/>
              </a:rPr>
              <a:t>offset </a:t>
            </a:r>
            <a:r>
              <a:rPr sz="2800" spc="-5" dirty="0">
                <a:latin typeface="Calibri"/>
                <a:cs typeface="Calibri"/>
              </a:rPr>
              <a:t>should be reasonable based on other Medicaid  </a:t>
            </a:r>
            <a:r>
              <a:rPr sz="2800" spc="-15" dirty="0">
                <a:latin typeface="Calibri"/>
                <a:cs typeface="Calibri"/>
              </a:rPr>
              <a:t>information listed </a:t>
            </a:r>
            <a:r>
              <a:rPr sz="2800" spc="-5" dirty="0">
                <a:latin typeface="Calibri"/>
                <a:cs typeface="Calibri"/>
              </a:rPr>
              <a:t>in 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claim.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2055" y="918115"/>
            <a:ext cx="340614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20" dirty="0"/>
              <a:t>Legal</a:t>
            </a:r>
            <a:r>
              <a:rPr sz="4400" spc="-70" dirty="0"/>
              <a:t> </a:t>
            </a:r>
            <a:r>
              <a:rPr sz="4400" spc="-5" dirty="0"/>
              <a:t>Expenses</a:t>
            </a:r>
            <a:endParaRPr sz="4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54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60538" y="1865472"/>
            <a:ext cx="10542270" cy="4510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 marR="274955" indent="-179070">
              <a:lnSpc>
                <a:spcPts val="2780"/>
              </a:lnSpc>
              <a:buFont typeface="Arial"/>
              <a:buChar char="•"/>
              <a:tabLst>
                <a:tab pos="192405" algn="l"/>
              </a:tabLst>
            </a:pPr>
            <a:r>
              <a:rPr sz="2550" spc="5" dirty="0">
                <a:latin typeface="Calibri"/>
                <a:cs typeface="Calibri"/>
              </a:rPr>
              <a:t>Legal </a:t>
            </a:r>
            <a:r>
              <a:rPr sz="2550" spc="10" dirty="0">
                <a:latin typeface="Calibri"/>
                <a:cs typeface="Calibri"/>
              </a:rPr>
              <a:t>expenses, </a:t>
            </a:r>
            <a:r>
              <a:rPr sz="2550" spc="15" dirty="0">
                <a:latin typeface="Calibri"/>
                <a:cs typeface="Calibri"/>
              </a:rPr>
              <a:t>including </a:t>
            </a:r>
            <a:r>
              <a:rPr sz="2550" dirty="0">
                <a:latin typeface="Calibri"/>
                <a:cs typeface="Calibri"/>
              </a:rPr>
              <a:t>attorney </a:t>
            </a:r>
            <a:r>
              <a:rPr sz="2550" spc="-5" dirty="0">
                <a:latin typeface="Calibri"/>
                <a:cs typeface="Calibri"/>
              </a:rPr>
              <a:t>fees </a:t>
            </a:r>
            <a:r>
              <a:rPr sz="2550" spc="15" dirty="0">
                <a:latin typeface="Calibri"/>
                <a:cs typeface="Calibri"/>
              </a:rPr>
              <a:t>and other </a:t>
            </a:r>
            <a:r>
              <a:rPr sz="2550" dirty="0">
                <a:latin typeface="Calibri"/>
                <a:cs typeface="Calibri"/>
              </a:rPr>
              <a:t>related </a:t>
            </a:r>
            <a:r>
              <a:rPr sz="2550" spc="15" dirty="0">
                <a:latin typeface="Calibri"/>
                <a:cs typeface="Calibri"/>
              </a:rPr>
              <a:t>hearing </a:t>
            </a:r>
            <a:r>
              <a:rPr sz="2550" spc="10" dirty="0">
                <a:latin typeface="Calibri"/>
                <a:cs typeface="Calibri"/>
              </a:rPr>
              <a:t>expenses,  </a:t>
            </a:r>
            <a:r>
              <a:rPr sz="2550" spc="5" dirty="0">
                <a:latin typeface="Calibri"/>
                <a:cs typeface="Calibri"/>
              </a:rPr>
              <a:t>may </a:t>
            </a:r>
            <a:r>
              <a:rPr lang="en-US" sz="2550" b="1" u="heavy" spc="15" dirty="0">
                <a:latin typeface="Calibri"/>
                <a:cs typeface="Calibri"/>
              </a:rPr>
              <a:t>NOT</a:t>
            </a:r>
            <a:r>
              <a:rPr lang="en-US" sz="2550" b="1" spc="15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be included </a:t>
            </a:r>
            <a:r>
              <a:rPr sz="2550" spc="20" dirty="0">
                <a:latin typeface="Calibri"/>
                <a:cs typeface="Calibri"/>
              </a:rPr>
              <a:t>when </a:t>
            </a:r>
            <a:r>
              <a:rPr sz="2550" spc="10" dirty="0">
                <a:latin typeface="Calibri"/>
                <a:cs typeface="Calibri"/>
              </a:rPr>
              <a:t>calculating </a:t>
            </a:r>
            <a:r>
              <a:rPr sz="2550" spc="15" dirty="0">
                <a:latin typeface="Calibri"/>
                <a:cs typeface="Calibri"/>
              </a:rPr>
              <a:t>a </a:t>
            </a:r>
            <a:r>
              <a:rPr sz="2550" dirty="0">
                <a:latin typeface="Calibri"/>
                <a:cs typeface="Calibri"/>
              </a:rPr>
              <a:t>district’s </a:t>
            </a:r>
            <a:r>
              <a:rPr sz="2550" spc="10" dirty="0">
                <a:latin typeface="Calibri"/>
                <a:cs typeface="Calibri"/>
              </a:rPr>
              <a:t>Maintenance </a:t>
            </a:r>
            <a:r>
              <a:rPr sz="2550" spc="15" dirty="0">
                <a:latin typeface="Calibri"/>
                <a:cs typeface="Calibri"/>
              </a:rPr>
              <a:t>of </a:t>
            </a:r>
            <a:r>
              <a:rPr sz="2550" spc="-15" dirty="0">
                <a:latin typeface="Calibri"/>
                <a:cs typeface="Calibri"/>
              </a:rPr>
              <a:t>Effort  </a:t>
            </a:r>
            <a:r>
              <a:rPr sz="2550" spc="-10" dirty="0">
                <a:latin typeface="Calibri"/>
                <a:cs typeface="Calibri"/>
              </a:rPr>
              <a:t>(MOE).</a:t>
            </a:r>
            <a:endParaRPr sz="2550" dirty="0">
              <a:latin typeface="Calibri"/>
              <a:cs typeface="Calibri"/>
            </a:endParaRPr>
          </a:p>
          <a:p>
            <a:pPr marL="191770" marR="5080" indent="-179070">
              <a:lnSpc>
                <a:spcPct val="90200"/>
              </a:lnSpc>
              <a:spcBef>
                <a:spcPts val="925"/>
              </a:spcBef>
              <a:buSzPct val="101960"/>
              <a:buFont typeface="Arial"/>
              <a:buChar char="•"/>
              <a:tabLst>
                <a:tab pos="192405" algn="l"/>
              </a:tabLst>
            </a:pPr>
            <a:r>
              <a:rPr sz="2550" spc="-10" dirty="0">
                <a:latin typeface="Calibri"/>
                <a:cs typeface="Calibri"/>
              </a:rPr>
              <a:t>As </a:t>
            </a:r>
            <a:r>
              <a:rPr sz="2550" spc="-30" dirty="0">
                <a:latin typeface="Calibri"/>
                <a:cs typeface="Calibri"/>
              </a:rPr>
              <a:t>stated </a:t>
            </a:r>
            <a:r>
              <a:rPr sz="2550" spc="-5" dirty="0">
                <a:latin typeface="Calibri"/>
                <a:cs typeface="Calibri"/>
              </a:rPr>
              <a:t>in </a:t>
            </a:r>
            <a:r>
              <a:rPr sz="2550" spc="-10" dirty="0">
                <a:latin typeface="Calibri"/>
                <a:cs typeface="Calibri"/>
              </a:rPr>
              <a:t>the </a:t>
            </a:r>
            <a:r>
              <a:rPr sz="2550" spc="-20" dirty="0">
                <a:latin typeface="Calibri"/>
                <a:cs typeface="Calibri"/>
              </a:rPr>
              <a:t>relevant </a:t>
            </a:r>
            <a:r>
              <a:rPr sz="2550" spc="-25" dirty="0">
                <a:latin typeface="Calibri"/>
                <a:cs typeface="Calibri"/>
              </a:rPr>
              <a:t>federal </a:t>
            </a:r>
            <a:r>
              <a:rPr sz="2550" spc="-15" dirty="0">
                <a:latin typeface="Calibri"/>
                <a:cs typeface="Calibri"/>
              </a:rPr>
              <a:t>regulation, </a:t>
            </a:r>
            <a:r>
              <a:rPr sz="2550" spc="-10" dirty="0">
                <a:latin typeface="Calibri"/>
                <a:cs typeface="Calibri"/>
              </a:rPr>
              <a:t>34 CFR </a:t>
            </a:r>
            <a:r>
              <a:rPr sz="2550" spc="-5" dirty="0">
                <a:latin typeface="Calibri"/>
                <a:cs typeface="Calibri"/>
              </a:rPr>
              <a:t>§ </a:t>
            </a:r>
            <a:r>
              <a:rPr sz="2550" spc="-10" dirty="0">
                <a:latin typeface="Calibri"/>
                <a:cs typeface="Calibri"/>
              </a:rPr>
              <a:t>300.203, an </a:t>
            </a:r>
            <a:r>
              <a:rPr sz="2550" spc="-20" dirty="0">
                <a:latin typeface="Calibri"/>
                <a:cs typeface="Calibri"/>
              </a:rPr>
              <a:t>LEA  </a:t>
            </a:r>
            <a:r>
              <a:rPr sz="2550" spc="-10" dirty="0">
                <a:latin typeface="Calibri"/>
                <a:cs typeface="Calibri"/>
              </a:rPr>
              <a:t>complies with the MOE </a:t>
            </a:r>
            <a:r>
              <a:rPr sz="2550" spc="-15" dirty="0">
                <a:latin typeface="Calibri"/>
                <a:cs typeface="Calibri"/>
              </a:rPr>
              <a:t>requirements, </a:t>
            </a:r>
            <a:r>
              <a:rPr sz="2550" spc="-5" dirty="0">
                <a:latin typeface="Calibri"/>
                <a:cs typeface="Calibri"/>
              </a:rPr>
              <a:t>“if </a:t>
            </a:r>
            <a:r>
              <a:rPr sz="2550" spc="-10" dirty="0">
                <a:latin typeface="Calibri"/>
                <a:cs typeface="Calibri"/>
              </a:rPr>
              <a:t>the </a:t>
            </a:r>
            <a:r>
              <a:rPr sz="2550" spc="-20" dirty="0">
                <a:latin typeface="Calibri"/>
                <a:cs typeface="Calibri"/>
              </a:rPr>
              <a:t>LEA </a:t>
            </a:r>
            <a:r>
              <a:rPr sz="2550" spc="-15" dirty="0">
                <a:latin typeface="Calibri"/>
                <a:cs typeface="Calibri"/>
              </a:rPr>
              <a:t>budgets, </a:t>
            </a:r>
            <a:r>
              <a:rPr sz="2550" i="1" spc="-20" dirty="0">
                <a:latin typeface="Calibri"/>
                <a:cs typeface="Calibri"/>
              </a:rPr>
              <a:t>for </a:t>
            </a:r>
            <a:r>
              <a:rPr sz="2550" i="1" spc="-10" dirty="0">
                <a:latin typeface="Calibri"/>
                <a:cs typeface="Calibri"/>
              </a:rPr>
              <a:t>the education  </a:t>
            </a:r>
            <a:r>
              <a:rPr sz="2550" i="1" spc="-5" dirty="0">
                <a:latin typeface="Calibri"/>
                <a:cs typeface="Calibri"/>
              </a:rPr>
              <a:t>of children </a:t>
            </a:r>
            <a:r>
              <a:rPr sz="2550" i="1" spc="-10" dirty="0">
                <a:latin typeface="Calibri"/>
                <a:cs typeface="Calibri"/>
              </a:rPr>
              <a:t>with </a:t>
            </a:r>
            <a:r>
              <a:rPr sz="2550" i="1" spc="-5" dirty="0">
                <a:latin typeface="Calibri"/>
                <a:cs typeface="Calibri"/>
              </a:rPr>
              <a:t>disabilities</a:t>
            </a:r>
            <a:r>
              <a:rPr sz="2550" spc="-5" dirty="0">
                <a:latin typeface="Calibri"/>
                <a:cs typeface="Calibri"/>
              </a:rPr>
              <a:t>, </a:t>
            </a:r>
            <a:r>
              <a:rPr sz="2550" spc="-20" dirty="0">
                <a:latin typeface="Calibri"/>
                <a:cs typeface="Calibri"/>
              </a:rPr>
              <a:t>at </a:t>
            </a:r>
            <a:r>
              <a:rPr sz="2550" spc="-15" dirty="0">
                <a:latin typeface="Calibri"/>
                <a:cs typeface="Calibri"/>
              </a:rPr>
              <a:t>least </a:t>
            </a:r>
            <a:r>
              <a:rPr sz="2550" spc="-10" dirty="0">
                <a:latin typeface="Calibri"/>
                <a:cs typeface="Calibri"/>
              </a:rPr>
              <a:t>the same </a:t>
            </a:r>
            <a:r>
              <a:rPr sz="2550" spc="-20" dirty="0">
                <a:latin typeface="Calibri"/>
                <a:cs typeface="Calibri"/>
              </a:rPr>
              <a:t>total </a:t>
            </a:r>
            <a:r>
              <a:rPr sz="2550" spc="-10" dirty="0">
                <a:latin typeface="Calibri"/>
                <a:cs typeface="Calibri"/>
              </a:rPr>
              <a:t>or per </a:t>
            </a:r>
            <a:r>
              <a:rPr sz="2550" spc="-20" dirty="0">
                <a:latin typeface="Calibri"/>
                <a:cs typeface="Calibri"/>
              </a:rPr>
              <a:t>capita </a:t>
            </a:r>
            <a:r>
              <a:rPr sz="2550" spc="-15" dirty="0">
                <a:latin typeface="Calibri"/>
                <a:cs typeface="Calibri"/>
              </a:rPr>
              <a:t>amount </a:t>
            </a:r>
            <a:r>
              <a:rPr sz="2550" spc="-10" dirty="0">
                <a:latin typeface="Arial"/>
                <a:cs typeface="Arial"/>
              </a:rPr>
              <a:t>… </a:t>
            </a:r>
            <a:r>
              <a:rPr sz="2550" spc="-5" dirty="0">
                <a:latin typeface="Calibri"/>
                <a:cs typeface="Calibri"/>
              </a:rPr>
              <a:t>as  </a:t>
            </a:r>
            <a:r>
              <a:rPr sz="2550" spc="15" dirty="0">
                <a:latin typeface="Calibri"/>
                <a:cs typeface="Calibri"/>
              </a:rPr>
              <a:t>the </a:t>
            </a:r>
            <a:r>
              <a:rPr sz="2550" spc="5" dirty="0">
                <a:latin typeface="Calibri"/>
                <a:cs typeface="Calibri"/>
              </a:rPr>
              <a:t>LEA </a:t>
            </a:r>
            <a:r>
              <a:rPr sz="2550" spc="10" dirty="0">
                <a:latin typeface="Calibri"/>
                <a:cs typeface="Calibri"/>
              </a:rPr>
              <a:t>spent </a:t>
            </a:r>
            <a:r>
              <a:rPr sz="2550" spc="-5" dirty="0">
                <a:latin typeface="Calibri"/>
                <a:cs typeface="Calibri"/>
              </a:rPr>
              <a:t>for </a:t>
            </a:r>
            <a:r>
              <a:rPr sz="2550" spc="5" dirty="0">
                <a:latin typeface="Calibri"/>
                <a:cs typeface="Calibri"/>
              </a:rPr>
              <a:t>that </a:t>
            </a:r>
            <a:r>
              <a:rPr sz="2550" spc="15" dirty="0">
                <a:latin typeface="Calibri"/>
                <a:cs typeface="Calibri"/>
              </a:rPr>
              <a:t>purpose </a:t>
            </a:r>
            <a:r>
              <a:rPr sz="2550" spc="40" dirty="0">
                <a:latin typeface="Arial"/>
                <a:cs typeface="Arial"/>
              </a:rPr>
              <a:t>… </a:t>
            </a:r>
            <a:r>
              <a:rPr sz="2550" spc="-5" dirty="0">
                <a:latin typeface="Calibri"/>
                <a:cs typeface="Calibri"/>
              </a:rPr>
              <a:t>for </a:t>
            </a:r>
            <a:r>
              <a:rPr sz="2550" spc="15" dirty="0">
                <a:latin typeface="Calibri"/>
                <a:cs typeface="Calibri"/>
              </a:rPr>
              <a:t>the </a:t>
            </a:r>
            <a:r>
              <a:rPr sz="2550" spc="10" dirty="0">
                <a:latin typeface="Calibri"/>
                <a:cs typeface="Calibri"/>
              </a:rPr>
              <a:t>most </a:t>
            </a:r>
            <a:r>
              <a:rPr sz="2550" spc="5" dirty="0">
                <a:latin typeface="Calibri"/>
                <a:cs typeface="Calibri"/>
              </a:rPr>
              <a:t>recent </a:t>
            </a:r>
            <a:r>
              <a:rPr sz="2550" spc="10" dirty="0">
                <a:latin typeface="Calibri"/>
                <a:cs typeface="Calibri"/>
              </a:rPr>
              <a:t>prior </a:t>
            </a:r>
            <a:r>
              <a:rPr sz="2550" spc="5" dirty="0">
                <a:latin typeface="Calibri"/>
                <a:cs typeface="Calibri"/>
              </a:rPr>
              <a:t>year </a:t>
            </a:r>
            <a:r>
              <a:rPr sz="2550" spc="-5" dirty="0">
                <a:latin typeface="Calibri"/>
                <a:cs typeface="Calibri"/>
              </a:rPr>
              <a:t>for </a:t>
            </a:r>
            <a:r>
              <a:rPr sz="2550" spc="15" dirty="0">
                <a:latin typeface="Calibri"/>
                <a:cs typeface="Calibri"/>
              </a:rPr>
              <a:t>which  </a:t>
            </a:r>
            <a:r>
              <a:rPr sz="2550" spc="5" dirty="0">
                <a:latin typeface="Calibri"/>
                <a:cs typeface="Calibri"/>
              </a:rPr>
              <a:t>information </a:t>
            </a:r>
            <a:r>
              <a:rPr sz="2550" spc="10" dirty="0">
                <a:latin typeface="Calibri"/>
                <a:cs typeface="Calibri"/>
              </a:rPr>
              <a:t>is</a:t>
            </a:r>
            <a:r>
              <a:rPr sz="2550" spc="-15" dirty="0">
                <a:latin typeface="Calibri"/>
                <a:cs typeface="Calibri"/>
              </a:rPr>
              <a:t> available.”</a:t>
            </a:r>
            <a:endParaRPr sz="2550" dirty="0">
              <a:latin typeface="Calibri"/>
              <a:cs typeface="Calibri"/>
            </a:endParaRPr>
          </a:p>
          <a:p>
            <a:pPr marL="191770" marR="642620" indent="-179070">
              <a:lnSpc>
                <a:spcPts val="2820"/>
              </a:lnSpc>
              <a:spcBef>
                <a:spcPts val="1010"/>
              </a:spcBef>
              <a:buSzPct val="101960"/>
              <a:buFont typeface="Arial"/>
              <a:buChar char="•"/>
              <a:tabLst>
                <a:tab pos="192405" algn="l"/>
              </a:tabLst>
            </a:pPr>
            <a:r>
              <a:rPr sz="2550" spc="-10" dirty="0">
                <a:latin typeface="Calibri"/>
                <a:cs typeface="Calibri"/>
              </a:rPr>
              <a:t>The </a:t>
            </a:r>
            <a:r>
              <a:rPr sz="2550" spc="-15" dirty="0">
                <a:latin typeface="Calibri"/>
                <a:cs typeface="Calibri"/>
              </a:rPr>
              <a:t>education </a:t>
            </a:r>
            <a:r>
              <a:rPr sz="2550" spc="-5" dirty="0">
                <a:latin typeface="Calibri"/>
                <a:cs typeface="Calibri"/>
              </a:rPr>
              <a:t>of </a:t>
            </a:r>
            <a:r>
              <a:rPr sz="2550" spc="-10" dirty="0">
                <a:latin typeface="Calibri"/>
                <a:cs typeface="Calibri"/>
              </a:rPr>
              <a:t>children with </a:t>
            </a:r>
            <a:r>
              <a:rPr sz="2550" spc="-5" dirty="0">
                <a:latin typeface="Calibri"/>
                <a:cs typeface="Calibri"/>
              </a:rPr>
              <a:t>disabilities </a:t>
            </a:r>
            <a:r>
              <a:rPr sz="2550" spc="-10" dirty="0">
                <a:latin typeface="Calibri"/>
                <a:cs typeface="Calibri"/>
              </a:rPr>
              <a:t>includes </a:t>
            </a:r>
            <a:r>
              <a:rPr sz="2550" spc="-5" dirty="0">
                <a:latin typeface="Calibri"/>
                <a:cs typeface="Calibri"/>
              </a:rPr>
              <a:t>special </a:t>
            </a:r>
            <a:r>
              <a:rPr sz="2550" spc="-15" dirty="0">
                <a:latin typeface="Calibri"/>
                <a:cs typeface="Calibri"/>
              </a:rPr>
              <a:t>education </a:t>
            </a:r>
            <a:r>
              <a:rPr sz="2550" spc="-10" dirty="0">
                <a:latin typeface="Calibri"/>
                <a:cs typeface="Calibri"/>
              </a:rPr>
              <a:t>and  </a:t>
            </a:r>
            <a:r>
              <a:rPr sz="2550" spc="-20" dirty="0">
                <a:latin typeface="Calibri"/>
                <a:cs typeface="Calibri"/>
              </a:rPr>
              <a:t>related </a:t>
            </a:r>
            <a:r>
              <a:rPr sz="2550" spc="-5" dirty="0">
                <a:latin typeface="Calibri"/>
                <a:cs typeface="Calibri"/>
              </a:rPr>
              <a:t>services as </a:t>
            </a:r>
            <a:r>
              <a:rPr sz="2550" spc="-10" dirty="0">
                <a:latin typeface="Calibri"/>
                <a:cs typeface="Calibri"/>
              </a:rPr>
              <a:t>defined </a:t>
            </a:r>
            <a:r>
              <a:rPr sz="2550" spc="-5" dirty="0">
                <a:latin typeface="Calibri"/>
                <a:cs typeface="Calibri"/>
              </a:rPr>
              <a:t>in </a:t>
            </a:r>
            <a:r>
              <a:rPr sz="2550" spc="-25" dirty="0">
                <a:latin typeface="Calibri"/>
                <a:cs typeface="Calibri"/>
              </a:rPr>
              <a:t>federal </a:t>
            </a:r>
            <a:r>
              <a:rPr sz="2550" spc="-15" dirty="0">
                <a:latin typeface="Calibri"/>
                <a:cs typeface="Calibri"/>
              </a:rPr>
              <a:t>regulations, </a:t>
            </a:r>
            <a:r>
              <a:rPr sz="2550" spc="-10" dirty="0">
                <a:latin typeface="Calibri"/>
                <a:cs typeface="Calibri"/>
              </a:rPr>
              <a:t>34 CFR </a:t>
            </a:r>
            <a:r>
              <a:rPr sz="2550" spc="-5" dirty="0">
                <a:latin typeface="Calibri"/>
                <a:cs typeface="Calibri"/>
              </a:rPr>
              <a:t>§§ </a:t>
            </a:r>
            <a:r>
              <a:rPr sz="2550" spc="-10" dirty="0">
                <a:latin typeface="Calibri"/>
                <a:cs typeface="Calibri"/>
              </a:rPr>
              <a:t>300.34</a:t>
            </a:r>
            <a:r>
              <a:rPr sz="2550" spc="229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and</a:t>
            </a:r>
            <a:endParaRPr sz="2550" dirty="0">
              <a:latin typeface="Calibri"/>
              <a:cs typeface="Calibri"/>
            </a:endParaRPr>
          </a:p>
          <a:p>
            <a:pPr marL="191770">
              <a:lnSpc>
                <a:spcPts val="2580"/>
              </a:lnSpc>
              <a:tabLst>
                <a:tab pos="1338580" algn="l"/>
              </a:tabLst>
            </a:pPr>
            <a:r>
              <a:rPr sz="2550" spc="15" dirty="0">
                <a:latin typeface="Calibri"/>
                <a:cs typeface="Calibri"/>
              </a:rPr>
              <a:t>300.39.	Neither </a:t>
            </a:r>
            <a:r>
              <a:rPr sz="2550" dirty="0">
                <a:latin typeface="Calibri"/>
                <a:cs typeface="Calibri"/>
              </a:rPr>
              <a:t>legal </a:t>
            </a:r>
            <a:r>
              <a:rPr sz="2550" spc="-5" dirty="0">
                <a:latin typeface="Calibri"/>
                <a:cs typeface="Calibri"/>
              </a:rPr>
              <a:t>fees </a:t>
            </a:r>
            <a:r>
              <a:rPr sz="2550" spc="15" dirty="0">
                <a:latin typeface="Calibri"/>
                <a:cs typeface="Calibri"/>
              </a:rPr>
              <a:t>nor </a:t>
            </a:r>
            <a:r>
              <a:rPr sz="2550" dirty="0">
                <a:latin typeface="Calibri"/>
                <a:cs typeface="Calibri"/>
              </a:rPr>
              <a:t>attorney </a:t>
            </a:r>
            <a:r>
              <a:rPr sz="2550" spc="-5" dirty="0">
                <a:latin typeface="Calibri"/>
                <a:cs typeface="Calibri"/>
              </a:rPr>
              <a:t>fees </a:t>
            </a:r>
            <a:r>
              <a:rPr sz="2550" spc="5" dirty="0">
                <a:latin typeface="Calibri"/>
                <a:cs typeface="Calibri"/>
              </a:rPr>
              <a:t>are </a:t>
            </a:r>
            <a:r>
              <a:rPr sz="2550" spc="15" dirty="0">
                <a:latin typeface="Calibri"/>
                <a:cs typeface="Calibri"/>
              </a:rPr>
              <a:t>included </a:t>
            </a:r>
            <a:r>
              <a:rPr sz="2550" spc="10" dirty="0">
                <a:latin typeface="Calibri"/>
                <a:cs typeface="Calibri"/>
              </a:rPr>
              <a:t>in either</a:t>
            </a:r>
            <a:r>
              <a:rPr sz="2550" spc="55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definition</a:t>
            </a:r>
            <a:endParaRPr sz="2550" dirty="0">
              <a:latin typeface="Calibri"/>
              <a:cs typeface="Calibri"/>
            </a:endParaRPr>
          </a:p>
          <a:p>
            <a:pPr marL="191770">
              <a:lnSpc>
                <a:spcPts val="2920"/>
              </a:lnSpc>
            </a:pPr>
            <a:r>
              <a:rPr sz="2550" spc="15" dirty="0">
                <a:latin typeface="Calibri"/>
                <a:cs typeface="Calibri"/>
              </a:rPr>
              <a:t>and </a:t>
            </a:r>
            <a:r>
              <a:rPr sz="2550" dirty="0">
                <a:latin typeface="Calibri"/>
                <a:cs typeface="Calibri"/>
              </a:rPr>
              <a:t>therefore, </a:t>
            </a:r>
            <a:r>
              <a:rPr sz="2550" spc="5" dirty="0">
                <a:latin typeface="Calibri"/>
                <a:cs typeface="Calibri"/>
              </a:rPr>
              <a:t>may </a:t>
            </a:r>
            <a:r>
              <a:rPr sz="2550" u="heavy" spc="15" dirty="0">
                <a:latin typeface="Calibri"/>
                <a:cs typeface="Calibri"/>
              </a:rPr>
              <a:t>not</a:t>
            </a:r>
            <a:r>
              <a:rPr sz="2550" spc="15" dirty="0">
                <a:latin typeface="Calibri"/>
                <a:cs typeface="Calibri"/>
              </a:rPr>
              <a:t> be included </a:t>
            </a:r>
            <a:r>
              <a:rPr sz="2550" spc="10" dirty="0">
                <a:latin typeface="Calibri"/>
                <a:cs typeface="Calibri"/>
              </a:rPr>
              <a:t>in </a:t>
            </a:r>
            <a:r>
              <a:rPr sz="2550" spc="15" dirty="0">
                <a:latin typeface="Calibri"/>
                <a:cs typeface="Calibri"/>
              </a:rPr>
              <a:t>a </a:t>
            </a:r>
            <a:r>
              <a:rPr sz="2550" dirty="0">
                <a:latin typeface="Calibri"/>
                <a:cs typeface="Calibri"/>
              </a:rPr>
              <a:t>district’s </a:t>
            </a:r>
            <a:r>
              <a:rPr sz="2550" spc="10" dirty="0">
                <a:latin typeface="Calibri"/>
                <a:cs typeface="Calibri"/>
              </a:rPr>
              <a:t>calculation </a:t>
            </a:r>
            <a:r>
              <a:rPr sz="2550" spc="15" dirty="0">
                <a:latin typeface="Calibri"/>
                <a:cs typeface="Calibri"/>
              </a:rPr>
              <a:t>of</a:t>
            </a:r>
            <a:r>
              <a:rPr sz="2550" spc="-45" dirty="0">
                <a:latin typeface="Calibri"/>
                <a:cs typeface="Calibri"/>
              </a:rPr>
              <a:t> </a:t>
            </a:r>
            <a:r>
              <a:rPr sz="2550" spc="20" dirty="0">
                <a:latin typeface="Calibri"/>
                <a:cs typeface="Calibri"/>
              </a:rPr>
              <a:t>MOE.</a:t>
            </a:r>
            <a:endParaRPr sz="25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8396" y="804340"/>
            <a:ext cx="916940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202</a:t>
            </a:r>
            <a:r>
              <a:rPr lang="en-US" sz="4400" spc="-5" dirty="0"/>
              <a:t>3</a:t>
            </a:r>
            <a:r>
              <a:rPr sz="4400" spc="-5" dirty="0"/>
              <a:t>-2</a:t>
            </a:r>
            <a:r>
              <a:rPr lang="en-US" sz="4400" spc="-5" dirty="0"/>
              <a:t>4</a:t>
            </a:r>
            <a:r>
              <a:rPr sz="4400" spc="-5" dirty="0"/>
              <a:t> AFR </a:t>
            </a:r>
            <a:r>
              <a:rPr sz="4400" spc="-10" dirty="0"/>
              <a:t>Maintenance </a:t>
            </a:r>
            <a:r>
              <a:rPr sz="4400" spc="-5" dirty="0"/>
              <a:t>of </a:t>
            </a:r>
            <a:r>
              <a:rPr sz="4400" spc="-50" dirty="0"/>
              <a:t>Effort</a:t>
            </a:r>
            <a:r>
              <a:rPr sz="4400" spc="-55" dirty="0"/>
              <a:t> </a:t>
            </a:r>
            <a:r>
              <a:rPr sz="4400" spc="-25" dirty="0"/>
              <a:t>Data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64547" y="1866163"/>
            <a:ext cx="4709795" cy="241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15" dirty="0">
                <a:latin typeface="Calibri"/>
                <a:cs typeface="Calibri"/>
              </a:rPr>
              <a:t>Form must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completed  by </a:t>
            </a:r>
            <a:r>
              <a:rPr sz="2800" spc="-5" dirty="0">
                <a:latin typeface="Calibri"/>
                <a:cs typeface="Calibri"/>
              </a:rPr>
              <a:t>the end of </a:t>
            </a:r>
            <a:r>
              <a:rPr sz="2800" spc="-10" dirty="0">
                <a:latin typeface="Calibri"/>
                <a:cs typeface="Calibri"/>
              </a:rPr>
              <a:t>September </a:t>
            </a:r>
            <a:r>
              <a:rPr sz="2800" spc="-5" dirty="0">
                <a:latin typeface="Calibri"/>
                <a:cs typeface="Calibri"/>
              </a:rPr>
              <a:t>and is  due </a:t>
            </a:r>
            <a:r>
              <a:rPr sz="2800" spc="-10" dirty="0">
                <a:latin typeface="Calibri"/>
                <a:cs typeface="Calibri"/>
              </a:rPr>
              <a:t>October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</a:t>
            </a:r>
            <a:r>
              <a:rPr lang="en-US" sz="2800" spc="-5" dirty="0">
                <a:latin typeface="Calibri"/>
                <a:cs typeface="Calibri"/>
              </a:rPr>
              <a:t>5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87960" marR="203200" indent="-175260">
              <a:lnSpc>
                <a:spcPct val="90000"/>
              </a:lnSpc>
              <a:spcBef>
                <a:spcPts val="935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Click on </a:t>
            </a:r>
            <a:r>
              <a:rPr sz="2800" b="1" spc="-5" dirty="0">
                <a:latin typeface="Calibri"/>
                <a:cs typeface="Calibri"/>
              </a:rPr>
              <a:t>Finance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20" dirty="0">
                <a:latin typeface="Calibri"/>
                <a:cs typeface="Calibri"/>
              </a:rPr>
              <a:t>MYSPED,  </a:t>
            </a:r>
            <a:r>
              <a:rPr sz="2800" spc="-5" dirty="0">
                <a:latin typeface="Calibri"/>
                <a:cs typeface="Calibri"/>
              </a:rPr>
              <a:t>then </a:t>
            </a:r>
            <a:r>
              <a:rPr sz="2800" b="1" spc="-5" dirty="0">
                <a:latin typeface="Calibri"/>
                <a:cs typeface="Calibri"/>
              </a:rPr>
              <a:t>Finance/School </a:t>
            </a:r>
            <a:r>
              <a:rPr sz="2800" b="1" spc="-15" dirty="0">
                <a:latin typeface="Calibri"/>
                <a:cs typeface="Calibri"/>
              </a:rPr>
              <a:t>Age </a:t>
            </a:r>
            <a:r>
              <a:rPr sz="2800" b="1" spc="-5" dirty="0">
                <a:latin typeface="Calibri"/>
                <a:cs typeface="Calibri"/>
              </a:rPr>
              <a:t>AFR  </a:t>
            </a:r>
            <a:r>
              <a:rPr sz="2800" b="1" spc="-10" dirty="0">
                <a:latin typeface="Calibri"/>
                <a:cs typeface="Calibri"/>
              </a:rPr>
              <a:t>Maintenance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25" dirty="0">
                <a:latin typeface="Calibri"/>
                <a:cs typeface="Calibri"/>
              </a:rPr>
              <a:t>Effort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Data.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31740" y="1903614"/>
            <a:ext cx="6022046" cy="2419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55</a:t>
            </a:fld>
            <a:endParaRPr spc="-5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3016" y="804340"/>
            <a:ext cx="532828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202</a:t>
            </a:r>
            <a:r>
              <a:rPr lang="en-US" sz="4400" spc="-5" dirty="0"/>
              <a:t>3</a:t>
            </a:r>
            <a:r>
              <a:rPr sz="4400" spc="-5" dirty="0"/>
              <a:t>-2</a:t>
            </a:r>
            <a:r>
              <a:rPr lang="en-US" sz="4400" spc="-5" dirty="0"/>
              <a:t>4</a:t>
            </a:r>
            <a:r>
              <a:rPr sz="4400" spc="-5" dirty="0"/>
              <a:t> AFR MOE</a:t>
            </a:r>
            <a:r>
              <a:rPr sz="4400" spc="-80" dirty="0"/>
              <a:t> </a:t>
            </a:r>
            <a:r>
              <a:rPr sz="4400" spc="-25" dirty="0"/>
              <a:t>Data</a:t>
            </a:r>
            <a:endParaRPr sz="4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56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64053" y="1860067"/>
            <a:ext cx="10203180" cy="2689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975360" indent="-175260">
              <a:lnSpc>
                <a:spcPts val="2700"/>
              </a:lnSpc>
              <a:buFont typeface="Arial"/>
              <a:buChar char="•"/>
              <a:tabLst>
                <a:tab pos="188595" algn="l"/>
              </a:tabLst>
            </a:pPr>
            <a:r>
              <a:rPr sz="2750" spc="10" dirty="0">
                <a:latin typeface="Calibri"/>
                <a:cs typeface="Calibri"/>
              </a:rPr>
              <a:t>Choose </a:t>
            </a:r>
            <a:r>
              <a:rPr sz="2750" spc="5" dirty="0">
                <a:latin typeface="Calibri"/>
                <a:cs typeface="Calibri"/>
              </a:rPr>
              <a:t>the </a:t>
            </a:r>
            <a:r>
              <a:rPr sz="2750" spc="10" dirty="0">
                <a:latin typeface="Calibri"/>
                <a:cs typeface="Calibri"/>
              </a:rPr>
              <a:t>202</a:t>
            </a:r>
            <a:r>
              <a:rPr lang="en-US" sz="2750" spc="10" dirty="0">
                <a:latin typeface="Calibri"/>
                <a:cs typeface="Calibri"/>
              </a:rPr>
              <a:t>3</a:t>
            </a:r>
            <a:r>
              <a:rPr sz="2750" spc="10" dirty="0">
                <a:latin typeface="Calibri"/>
                <a:cs typeface="Calibri"/>
              </a:rPr>
              <a:t>-2</a:t>
            </a:r>
            <a:r>
              <a:rPr lang="en-US" sz="2750" spc="10" dirty="0">
                <a:latin typeface="Calibri"/>
                <a:cs typeface="Calibri"/>
              </a:rPr>
              <a:t>4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form </a:t>
            </a:r>
            <a:r>
              <a:rPr sz="2750" spc="10" dirty="0">
                <a:latin typeface="Calibri"/>
                <a:cs typeface="Calibri"/>
              </a:rPr>
              <a:t>and </a:t>
            </a:r>
            <a:r>
              <a:rPr sz="2750" dirty="0">
                <a:latin typeface="Calibri"/>
                <a:cs typeface="Calibri"/>
              </a:rPr>
              <a:t>complete </a:t>
            </a:r>
            <a:r>
              <a:rPr sz="2750" spc="5" dirty="0">
                <a:latin typeface="Calibri"/>
                <a:cs typeface="Calibri"/>
              </a:rPr>
              <a:t>all </a:t>
            </a:r>
            <a:r>
              <a:rPr sz="2750" spc="10" dirty="0">
                <a:latin typeface="Calibri"/>
                <a:cs typeface="Calibri"/>
              </a:rPr>
              <a:t>4 </a:t>
            </a:r>
            <a:r>
              <a:rPr sz="2750" spc="15" dirty="0">
                <a:latin typeface="Calibri"/>
                <a:cs typeface="Calibri"/>
              </a:rPr>
              <a:t>MOE </a:t>
            </a:r>
            <a:r>
              <a:rPr sz="2750" spc="-50" dirty="0">
                <a:latin typeface="Calibri"/>
                <a:cs typeface="Calibri"/>
              </a:rPr>
              <a:t>Tests </a:t>
            </a:r>
            <a:r>
              <a:rPr sz="2750" spc="10" dirty="0">
                <a:latin typeface="Calibri"/>
                <a:cs typeface="Calibri"/>
              </a:rPr>
              <a:t>and </a:t>
            </a:r>
            <a:r>
              <a:rPr sz="2750" spc="-5" dirty="0">
                <a:latin typeface="Calibri"/>
                <a:cs typeface="Calibri"/>
              </a:rPr>
              <a:t>list  exceptions, </a:t>
            </a:r>
            <a:r>
              <a:rPr sz="2750" spc="5" dirty="0">
                <a:latin typeface="Calibri"/>
                <a:cs typeface="Calibri"/>
              </a:rPr>
              <a:t>if </a:t>
            </a:r>
            <a:r>
              <a:rPr sz="2750" spc="-5" dirty="0">
                <a:latin typeface="Calibri"/>
                <a:cs typeface="Calibri"/>
              </a:rPr>
              <a:t>exceptions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apply.</a:t>
            </a:r>
            <a:endParaRPr sz="2750" dirty="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188595" algn="l"/>
              </a:tabLst>
            </a:pPr>
            <a:r>
              <a:rPr sz="2750" spc="5" dirty="0">
                <a:latin typeface="Calibri"/>
                <a:cs typeface="Calibri"/>
              </a:rPr>
              <a:t>Explain </a:t>
            </a:r>
            <a:r>
              <a:rPr sz="2750" spc="-10" dirty="0">
                <a:latin typeface="Calibri"/>
                <a:cs typeface="Calibri"/>
              </a:rPr>
              <a:t>any </a:t>
            </a:r>
            <a:r>
              <a:rPr sz="2750" spc="5" dirty="0">
                <a:latin typeface="Calibri"/>
                <a:cs typeface="Calibri"/>
              </a:rPr>
              <a:t>codes </a:t>
            </a:r>
            <a:r>
              <a:rPr sz="2750" spc="10" dirty="0">
                <a:latin typeface="Calibri"/>
                <a:cs typeface="Calibri"/>
              </a:rPr>
              <a:t>needed </a:t>
            </a:r>
            <a:r>
              <a:rPr sz="2750" spc="5" dirty="0">
                <a:latin typeface="Calibri"/>
                <a:cs typeface="Calibri"/>
              </a:rPr>
              <a:t>in </a:t>
            </a:r>
            <a:r>
              <a:rPr sz="2750" spc="-10" dirty="0">
                <a:latin typeface="Calibri"/>
                <a:cs typeface="Calibri"/>
              </a:rPr>
              <a:t>Box </a:t>
            </a:r>
            <a:r>
              <a:rPr sz="2750" spc="5" dirty="0">
                <a:latin typeface="Calibri"/>
                <a:cs typeface="Calibri"/>
              </a:rPr>
              <a:t>C.</a:t>
            </a:r>
            <a:endParaRPr sz="2750" dirty="0">
              <a:latin typeface="Calibri"/>
              <a:cs typeface="Calibri"/>
            </a:endParaRPr>
          </a:p>
          <a:p>
            <a:pPr marL="187960" marR="5080" indent="-175260">
              <a:lnSpc>
                <a:spcPct val="81600"/>
              </a:lnSpc>
              <a:spcBef>
                <a:spcPts val="980"/>
              </a:spcBef>
              <a:buFont typeface="Arial"/>
              <a:buChar char="•"/>
              <a:tabLst>
                <a:tab pos="188595" algn="l"/>
              </a:tabLst>
            </a:pPr>
            <a:r>
              <a:rPr sz="2750" u="heavy" dirty="0">
                <a:latin typeface="Calibri"/>
                <a:cs typeface="Calibri"/>
              </a:rPr>
              <a:t>After </a:t>
            </a:r>
            <a:r>
              <a:rPr sz="2750" u="heavy" spc="10" dirty="0">
                <a:latin typeface="Calibri"/>
                <a:cs typeface="Calibri"/>
              </a:rPr>
              <a:t>June </a:t>
            </a:r>
            <a:r>
              <a:rPr sz="2750" u="heavy" spc="5" dirty="0">
                <a:latin typeface="Calibri"/>
                <a:cs typeface="Calibri"/>
              </a:rPr>
              <a:t>30, </a:t>
            </a:r>
            <a:r>
              <a:rPr sz="2750" u="heavy" spc="10" dirty="0">
                <a:latin typeface="Calibri"/>
                <a:cs typeface="Calibri"/>
              </a:rPr>
              <a:t>but </a:t>
            </a:r>
            <a:r>
              <a:rPr sz="2750" u="heavy" spc="-15" dirty="0">
                <a:latin typeface="Calibri"/>
                <a:cs typeface="Calibri"/>
              </a:rPr>
              <a:t>before </a:t>
            </a:r>
            <a:r>
              <a:rPr sz="2750" u="heavy" spc="5" dirty="0">
                <a:latin typeface="Calibri"/>
                <a:cs typeface="Calibri"/>
              </a:rPr>
              <a:t>closing the </a:t>
            </a:r>
            <a:r>
              <a:rPr sz="2750" u="heavy" spc="-50" dirty="0">
                <a:latin typeface="Calibri"/>
                <a:cs typeface="Calibri"/>
              </a:rPr>
              <a:t>year, </a:t>
            </a:r>
            <a:r>
              <a:rPr sz="2750" u="heavy" spc="5" dirty="0">
                <a:latin typeface="Calibri"/>
                <a:cs typeface="Calibri"/>
              </a:rPr>
              <a:t>it is the responsibility of the  </a:t>
            </a:r>
            <a:r>
              <a:rPr sz="2750" u="heavy" dirty="0">
                <a:latin typeface="Calibri"/>
                <a:cs typeface="Calibri"/>
              </a:rPr>
              <a:t>district </a:t>
            </a:r>
            <a:r>
              <a:rPr sz="2750" u="heavy" spc="-5" dirty="0">
                <a:latin typeface="Calibri"/>
                <a:cs typeface="Calibri"/>
              </a:rPr>
              <a:t>to </a:t>
            </a:r>
            <a:r>
              <a:rPr sz="2750" u="heavy" dirty="0">
                <a:latin typeface="Calibri"/>
                <a:cs typeface="Calibri"/>
              </a:rPr>
              <a:t>update </a:t>
            </a:r>
            <a:r>
              <a:rPr sz="2750" u="heavy" spc="5" dirty="0">
                <a:latin typeface="Calibri"/>
                <a:cs typeface="Calibri"/>
              </a:rPr>
              <a:t>the </a:t>
            </a:r>
            <a:r>
              <a:rPr sz="2750" b="1" i="1" u="heavy" spc="10" dirty="0">
                <a:latin typeface="Calibri"/>
                <a:cs typeface="Calibri"/>
              </a:rPr>
              <a:t>Departure </a:t>
            </a:r>
            <a:r>
              <a:rPr sz="2750" b="1" i="1" u="heavy" spc="5" dirty="0">
                <a:latin typeface="Calibri"/>
                <a:cs typeface="Calibri"/>
              </a:rPr>
              <a:t>of </a:t>
            </a:r>
            <a:r>
              <a:rPr sz="2750" b="1" i="1" u="heavy" dirty="0">
                <a:latin typeface="Calibri"/>
                <a:cs typeface="Calibri"/>
              </a:rPr>
              <a:t>Staff </a:t>
            </a:r>
            <a:r>
              <a:rPr sz="2750" u="heavy" spc="5" dirty="0">
                <a:latin typeface="Calibri"/>
                <a:cs typeface="Calibri"/>
              </a:rPr>
              <a:t>amounts </a:t>
            </a:r>
            <a:r>
              <a:rPr sz="2750" u="heavy" spc="-5" dirty="0">
                <a:latin typeface="Calibri"/>
                <a:cs typeface="Calibri"/>
              </a:rPr>
              <a:t>entered into </a:t>
            </a:r>
            <a:r>
              <a:rPr sz="2750" u="heavy" spc="5" dirty="0">
                <a:latin typeface="Calibri"/>
                <a:cs typeface="Calibri"/>
              </a:rPr>
              <a:t>the  School </a:t>
            </a:r>
            <a:r>
              <a:rPr sz="2750" u="heavy" dirty="0">
                <a:latin typeface="Calibri"/>
                <a:cs typeface="Calibri"/>
              </a:rPr>
              <a:t>Age </a:t>
            </a:r>
            <a:r>
              <a:rPr sz="2750" u="heavy" spc="10" dirty="0">
                <a:latin typeface="Calibri"/>
                <a:cs typeface="Calibri"/>
              </a:rPr>
              <a:t>AFR </a:t>
            </a:r>
            <a:r>
              <a:rPr sz="2750" u="heavy" spc="-5" dirty="0">
                <a:latin typeface="Calibri"/>
                <a:cs typeface="Calibri"/>
              </a:rPr>
              <a:t>Data </a:t>
            </a:r>
            <a:r>
              <a:rPr sz="2750" u="heavy" dirty="0">
                <a:latin typeface="Calibri"/>
                <a:cs typeface="Calibri"/>
              </a:rPr>
              <a:t>Form </a:t>
            </a:r>
            <a:r>
              <a:rPr sz="2750" u="heavy" spc="5" dirty="0">
                <a:latin typeface="Calibri"/>
                <a:cs typeface="Calibri"/>
              </a:rPr>
              <a:t>in MYSPED </a:t>
            </a:r>
            <a:r>
              <a:rPr sz="2750" u="heavy" spc="10" dirty="0">
                <a:latin typeface="Calibri"/>
                <a:cs typeface="Calibri"/>
              </a:rPr>
              <a:t>and send </a:t>
            </a:r>
            <a:r>
              <a:rPr sz="2750" u="heavy" dirty="0">
                <a:latin typeface="Calibri"/>
                <a:cs typeface="Calibri"/>
              </a:rPr>
              <a:t>updated Detailed  </a:t>
            </a:r>
            <a:r>
              <a:rPr sz="2750" u="heavy" spc="5" dirty="0">
                <a:latin typeface="Calibri"/>
                <a:cs typeface="Calibri"/>
              </a:rPr>
              <a:t>Distribution </a:t>
            </a:r>
            <a:r>
              <a:rPr sz="2750" u="heavy" dirty="0">
                <a:latin typeface="Calibri"/>
                <a:cs typeface="Calibri"/>
              </a:rPr>
              <a:t>Reports </a:t>
            </a:r>
            <a:r>
              <a:rPr sz="2750" u="heavy" spc="-5" dirty="0">
                <a:latin typeface="Calibri"/>
                <a:cs typeface="Calibri"/>
              </a:rPr>
              <a:t>to </a:t>
            </a:r>
            <a:r>
              <a:rPr sz="2750" u="heavy" spc="10" dirty="0">
                <a:latin typeface="Calibri"/>
                <a:cs typeface="Calibri"/>
              </a:rPr>
              <a:t>SPED Finance </a:t>
            </a:r>
            <a:r>
              <a:rPr sz="2750" u="heavy" spc="-15" dirty="0">
                <a:latin typeface="Calibri"/>
                <a:cs typeface="Calibri"/>
              </a:rPr>
              <a:t>for</a:t>
            </a:r>
            <a:r>
              <a:rPr sz="2750" u="heavy" spc="-10" dirty="0">
                <a:latin typeface="Calibri"/>
                <a:cs typeface="Calibri"/>
              </a:rPr>
              <a:t> </a:t>
            </a:r>
            <a:r>
              <a:rPr sz="2750" u="heavy" spc="-5" dirty="0">
                <a:latin typeface="Calibri"/>
                <a:cs typeface="Calibri"/>
              </a:rPr>
              <a:t>approval.</a:t>
            </a:r>
            <a:endParaRPr sz="27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881" y="804340"/>
            <a:ext cx="532828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202</a:t>
            </a:r>
            <a:r>
              <a:rPr lang="en-US" sz="4400" spc="-5" dirty="0"/>
              <a:t>3</a:t>
            </a:r>
            <a:r>
              <a:rPr sz="4400" spc="-5" dirty="0"/>
              <a:t>-2</a:t>
            </a:r>
            <a:r>
              <a:rPr lang="en-US" sz="4400" spc="-5" dirty="0"/>
              <a:t>4</a:t>
            </a:r>
            <a:r>
              <a:rPr sz="4400" spc="-5" dirty="0"/>
              <a:t> AFR MOE</a:t>
            </a:r>
            <a:r>
              <a:rPr sz="4400" spc="-80" dirty="0"/>
              <a:t> </a:t>
            </a:r>
            <a:r>
              <a:rPr sz="4400" spc="-25" dirty="0"/>
              <a:t>Data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64547" y="1866163"/>
            <a:ext cx="4847590" cy="2817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94615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The AFR MOE </a:t>
            </a:r>
            <a:r>
              <a:rPr sz="2800" spc="-20" dirty="0">
                <a:latin typeface="Calibri"/>
                <a:cs typeface="Calibri"/>
              </a:rPr>
              <a:t>Data  </a:t>
            </a:r>
            <a:r>
              <a:rPr sz="2800" spc="-15" dirty="0">
                <a:latin typeface="Calibri"/>
                <a:cs typeface="Calibri"/>
              </a:rPr>
              <a:t>form/database </a:t>
            </a:r>
            <a:r>
              <a:rPr sz="2800" spc="-5" dirty="0">
                <a:latin typeface="Calibri"/>
                <a:cs typeface="Calibri"/>
              </a:rPr>
              <a:t>houses the  </a:t>
            </a:r>
            <a:r>
              <a:rPr sz="2800" spc="-10" dirty="0">
                <a:latin typeface="Calibri"/>
                <a:cs typeface="Calibri"/>
              </a:rPr>
              <a:t>district </a:t>
            </a:r>
            <a:r>
              <a:rPr sz="2800" spc="-15" dirty="0">
                <a:latin typeface="Calibri"/>
                <a:cs typeface="Calibri"/>
              </a:rPr>
              <a:t>contact information </a:t>
            </a:r>
            <a:r>
              <a:rPr sz="2800" spc="-5" dirty="0">
                <a:latin typeface="Calibri"/>
                <a:cs typeface="Calibri"/>
              </a:rPr>
              <a:t>and  the 4 </a:t>
            </a:r>
            <a:r>
              <a:rPr sz="2800" spc="-60" dirty="0">
                <a:latin typeface="Calibri"/>
                <a:cs typeface="Calibri"/>
              </a:rPr>
              <a:t>Tests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-5" dirty="0">
                <a:latin typeface="Calibri"/>
                <a:cs typeface="Calibri"/>
              </a:rPr>
              <a:t> MOE.</a:t>
            </a:r>
            <a:endParaRPr sz="2800" dirty="0">
              <a:latin typeface="Calibri"/>
              <a:cs typeface="Calibri"/>
            </a:endParaRPr>
          </a:p>
          <a:p>
            <a:pPr marL="187960" marR="5080" indent="-175260">
              <a:lnSpc>
                <a:spcPct val="90000"/>
              </a:lnSpc>
              <a:spcBef>
                <a:spcPts val="935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It is </a:t>
            </a:r>
            <a:r>
              <a:rPr sz="2800" spc="-10" dirty="0">
                <a:latin typeface="Calibri"/>
                <a:cs typeface="Calibri"/>
              </a:rPr>
              <a:t>important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check </a:t>
            </a:r>
            <a:r>
              <a:rPr sz="2800" spc="-25" dirty="0">
                <a:latin typeface="Calibri"/>
                <a:cs typeface="Calibri"/>
              </a:rPr>
              <a:t>for  </a:t>
            </a:r>
            <a:r>
              <a:rPr sz="2800" spc="-10" dirty="0">
                <a:latin typeface="Calibri"/>
                <a:cs typeface="Calibri"/>
              </a:rPr>
              <a:t>accuracy </a:t>
            </a:r>
            <a:r>
              <a:rPr sz="2800" spc="-5" dirty="0">
                <a:latin typeface="Calibri"/>
                <a:cs typeface="Calibri"/>
              </a:rPr>
              <a:t>when </a:t>
            </a:r>
            <a:r>
              <a:rPr sz="2800" spc="-10" dirty="0">
                <a:latin typeface="Calibri"/>
                <a:cs typeface="Calibri"/>
              </a:rPr>
              <a:t>entering </a:t>
            </a:r>
            <a:r>
              <a:rPr sz="2800" spc="-20" dirty="0">
                <a:latin typeface="Calibri"/>
                <a:cs typeface="Calibri"/>
              </a:rPr>
              <a:t>any </a:t>
            </a:r>
            <a:r>
              <a:rPr sz="2800" spc="-5" dirty="0">
                <a:latin typeface="Calibri"/>
                <a:cs typeface="Calibri"/>
              </a:rPr>
              <a:t>and  all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information.</a:t>
            </a:r>
            <a:endParaRPr lang="en-US" sz="2800" spc="-1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57</a:t>
            </a:fld>
            <a:endParaRPr spc="-5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2D0147-F0D6-56BC-3867-7527A17B0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496140"/>
            <a:ext cx="3581400" cy="5149376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7257" y="728140"/>
            <a:ext cx="7344943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202</a:t>
            </a:r>
            <a:r>
              <a:rPr lang="en-US" sz="4400" spc="-5" dirty="0"/>
              <a:t>3</a:t>
            </a:r>
            <a:r>
              <a:rPr sz="4400" spc="-5" dirty="0"/>
              <a:t>-2</a:t>
            </a:r>
            <a:r>
              <a:rPr lang="en-US" sz="4400" spc="-5" dirty="0"/>
              <a:t>4</a:t>
            </a:r>
            <a:r>
              <a:rPr sz="4400" spc="-5" dirty="0"/>
              <a:t> AFR MOE </a:t>
            </a:r>
            <a:r>
              <a:rPr sz="4400" spc="-25" dirty="0"/>
              <a:t>Data: </a:t>
            </a:r>
            <a:r>
              <a:rPr sz="4400" spc="-114" dirty="0"/>
              <a:t>Test</a:t>
            </a:r>
            <a:r>
              <a:rPr sz="4400" spc="-25" dirty="0"/>
              <a:t> </a:t>
            </a:r>
            <a:r>
              <a:rPr lang="en-US" sz="4400" spc="-25" dirty="0"/>
              <a:t>#</a:t>
            </a:r>
            <a:r>
              <a:rPr sz="4400" spc="-5" dirty="0"/>
              <a:t>1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60539" y="1874626"/>
            <a:ext cx="4852035" cy="3961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 indent="-179070">
              <a:lnSpc>
                <a:spcPts val="1700"/>
              </a:lnSpc>
              <a:buFont typeface="Arial"/>
              <a:buChar char="•"/>
              <a:tabLst>
                <a:tab pos="192405" algn="l"/>
              </a:tabLst>
            </a:pPr>
            <a:r>
              <a:rPr sz="2550" b="1" spc="-70" dirty="0">
                <a:latin typeface="Calibri"/>
                <a:cs typeface="Calibri"/>
              </a:rPr>
              <a:t>Test </a:t>
            </a:r>
            <a:r>
              <a:rPr lang="en-US" sz="2550" b="1" spc="-70" dirty="0">
                <a:latin typeface="Calibri"/>
                <a:cs typeface="Calibri"/>
              </a:rPr>
              <a:t>#</a:t>
            </a:r>
            <a:r>
              <a:rPr sz="2550" b="1" spc="-5" dirty="0">
                <a:latin typeface="Calibri"/>
                <a:cs typeface="Calibri"/>
              </a:rPr>
              <a:t>1</a:t>
            </a:r>
            <a:r>
              <a:rPr sz="2550" spc="-5" dirty="0">
                <a:latin typeface="Calibri"/>
                <a:cs typeface="Calibri"/>
              </a:rPr>
              <a:t>, </a:t>
            </a:r>
            <a:r>
              <a:rPr sz="2550" b="1" spc="-10" dirty="0">
                <a:latin typeface="Calibri"/>
                <a:cs typeface="Calibri"/>
              </a:rPr>
              <a:t>line 1 </a:t>
            </a:r>
            <a:r>
              <a:rPr sz="2550" spc="-15" dirty="0">
                <a:latin typeface="Calibri"/>
                <a:cs typeface="Calibri"/>
              </a:rPr>
              <a:t>asks </a:t>
            </a:r>
            <a:r>
              <a:rPr sz="2550" spc="-25" dirty="0">
                <a:latin typeface="Calibri"/>
                <a:cs typeface="Calibri"/>
              </a:rPr>
              <a:t>for </a:t>
            </a:r>
            <a:r>
              <a:rPr sz="2550" spc="-10" dirty="0">
                <a:latin typeface="Calibri"/>
                <a:cs typeface="Calibri"/>
              </a:rPr>
              <a:t>the</a:t>
            </a:r>
            <a:r>
              <a:rPr sz="2550" spc="150" dirty="0">
                <a:latin typeface="Calibri"/>
                <a:cs typeface="Calibri"/>
              </a:rPr>
              <a:t> </a:t>
            </a:r>
            <a:r>
              <a:rPr sz="2550" spc="-5" dirty="0">
                <a:latin typeface="Calibri"/>
                <a:cs typeface="Calibri"/>
              </a:rPr>
              <a:t>final</a:t>
            </a:r>
            <a:endParaRPr sz="2550" dirty="0">
              <a:latin typeface="Calibri"/>
              <a:cs typeface="Calibri"/>
            </a:endParaRPr>
          </a:p>
          <a:p>
            <a:pPr marL="191770">
              <a:lnSpc>
                <a:spcPts val="2175"/>
              </a:lnSpc>
            </a:pPr>
            <a:r>
              <a:rPr sz="2550" spc="-15" dirty="0">
                <a:latin typeface="Calibri"/>
                <a:cs typeface="Calibri"/>
              </a:rPr>
              <a:t>expenditure amount </a:t>
            </a:r>
            <a:r>
              <a:rPr sz="2550" spc="-25" dirty="0">
                <a:latin typeface="Calibri"/>
                <a:cs typeface="Calibri"/>
              </a:rPr>
              <a:t>for</a:t>
            </a:r>
            <a:r>
              <a:rPr sz="2550" spc="3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20</a:t>
            </a:r>
            <a:r>
              <a:rPr lang="en-US" sz="2550" spc="-10" dirty="0">
                <a:latin typeface="Calibri"/>
                <a:cs typeface="Calibri"/>
              </a:rPr>
              <a:t>22</a:t>
            </a:r>
            <a:r>
              <a:rPr sz="2550" spc="-10" dirty="0">
                <a:latin typeface="Calibri"/>
                <a:cs typeface="Calibri"/>
              </a:rPr>
              <a:t>-2</a:t>
            </a:r>
            <a:r>
              <a:rPr lang="en-US" sz="2550" spc="-10" dirty="0">
                <a:latin typeface="Calibri"/>
                <a:cs typeface="Calibri"/>
              </a:rPr>
              <a:t>3</a:t>
            </a:r>
            <a:r>
              <a:rPr sz="2550" spc="-10" dirty="0">
                <a:latin typeface="Calibri"/>
                <a:cs typeface="Calibri"/>
              </a:rPr>
              <a:t>,</a:t>
            </a:r>
            <a:endParaRPr sz="2550" dirty="0">
              <a:latin typeface="Calibri"/>
              <a:cs typeface="Calibri"/>
            </a:endParaRPr>
          </a:p>
          <a:p>
            <a:pPr marL="191770">
              <a:lnSpc>
                <a:spcPts val="2175"/>
              </a:lnSpc>
            </a:pPr>
            <a:r>
              <a:rPr sz="2550" spc="-10" dirty="0">
                <a:latin typeface="Calibri"/>
                <a:cs typeface="Calibri"/>
              </a:rPr>
              <a:t>since </a:t>
            </a:r>
            <a:r>
              <a:rPr sz="2550" spc="-5" dirty="0">
                <a:latin typeface="Calibri"/>
                <a:cs typeface="Calibri"/>
              </a:rPr>
              <a:t>this is </a:t>
            </a:r>
            <a:r>
              <a:rPr sz="2550" spc="-10" dirty="0">
                <a:latin typeface="Calibri"/>
                <a:cs typeface="Calibri"/>
              </a:rPr>
              <a:t>the </a:t>
            </a:r>
            <a:r>
              <a:rPr sz="2550" spc="-15" dirty="0">
                <a:latin typeface="Calibri"/>
                <a:cs typeface="Calibri"/>
              </a:rPr>
              <a:t>amount that</a:t>
            </a:r>
            <a:r>
              <a:rPr sz="2550" spc="55" dirty="0">
                <a:latin typeface="Calibri"/>
                <a:cs typeface="Calibri"/>
              </a:rPr>
              <a:t> </a:t>
            </a:r>
            <a:r>
              <a:rPr sz="2550" spc="-15" dirty="0">
                <a:latin typeface="Calibri"/>
                <a:cs typeface="Calibri"/>
              </a:rPr>
              <a:t>must</a:t>
            </a:r>
            <a:endParaRPr sz="2550" dirty="0">
              <a:latin typeface="Calibri"/>
              <a:cs typeface="Calibri"/>
            </a:endParaRPr>
          </a:p>
          <a:p>
            <a:pPr marL="191770" marR="256540">
              <a:lnSpc>
                <a:spcPct val="69700"/>
              </a:lnSpc>
              <a:spcBef>
                <a:spcPts val="470"/>
              </a:spcBef>
            </a:pPr>
            <a:r>
              <a:rPr sz="2550" spc="-10" dirty="0">
                <a:latin typeface="Calibri"/>
                <a:cs typeface="Calibri"/>
              </a:rPr>
              <a:t>be </a:t>
            </a:r>
            <a:r>
              <a:rPr sz="2550" spc="-15" dirty="0">
                <a:latin typeface="Calibri"/>
                <a:cs typeface="Calibri"/>
              </a:rPr>
              <a:t>met </a:t>
            </a:r>
            <a:r>
              <a:rPr sz="2550" spc="-25" dirty="0">
                <a:latin typeface="Calibri"/>
                <a:cs typeface="Calibri"/>
              </a:rPr>
              <a:t>for </a:t>
            </a:r>
            <a:r>
              <a:rPr sz="2550" spc="-15" dirty="0">
                <a:latin typeface="Calibri"/>
                <a:cs typeface="Calibri"/>
              </a:rPr>
              <a:t>Maintenance </a:t>
            </a:r>
            <a:r>
              <a:rPr sz="2550" spc="-5" dirty="0">
                <a:latin typeface="Calibri"/>
                <a:cs typeface="Calibri"/>
              </a:rPr>
              <a:t>of </a:t>
            </a:r>
            <a:r>
              <a:rPr sz="2550" spc="-35" dirty="0">
                <a:latin typeface="Calibri"/>
                <a:cs typeface="Calibri"/>
              </a:rPr>
              <a:t>Effort  </a:t>
            </a:r>
            <a:r>
              <a:rPr sz="2550" spc="-25" dirty="0">
                <a:latin typeface="Calibri"/>
                <a:cs typeface="Calibri"/>
              </a:rPr>
              <a:t>for</a:t>
            </a:r>
            <a:r>
              <a:rPr sz="2550" spc="-6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202</a:t>
            </a:r>
            <a:r>
              <a:rPr lang="en-US" sz="2550" spc="-10" dirty="0">
                <a:latin typeface="Calibri"/>
                <a:cs typeface="Calibri"/>
              </a:rPr>
              <a:t>3</a:t>
            </a:r>
            <a:r>
              <a:rPr sz="2550" spc="-10" dirty="0">
                <a:latin typeface="Calibri"/>
                <a:cs typeface="Calibri"/>
              </a:rPr>
              <a:t>-2</a:t>
            </a:r>
            <a:r>
              <a:rPr lang="en-US" sz="2550" spc="-10" dirty="0">
                <a:latin typeface="Calibri"/>
                <a:cs typeface="Calibri"/>
              </a:rPr>
              <a:t>4</a:t>
            </a:r>
            <a:r>
              <a:rPr sz="2550" spc="-10" dirty="0">
                <a:latin typeface="Calibri"/>
                <a:cs typeface="Calibri"/>
              </a:rPr>
              <a:t>.</a:t>
            </a:r>
            <a:endParaRPr sz="2550" dirty="0">
              <a:latin typeface="Calibri"/>
              <a:cs typeface="Calibri"/>
            </a:endParaRPr>
          </a:p>
          <a:p>
            <a:pPr marL="191770" marR="206375" indent="-179070">
              <a:lnSpc>
                <a:spcPct val="68900"/>
              </a:lnSpc>
              <a:spcBef>
                <a:spcPts val="1019"/>
              </a:spcBef>
              <a:buFont typeface="Arial"/>
              <a:buChar char="•"/>
              <a:tabLst>
                <a:tab pos="192405" algn="l"/>
              </a:tabLst>
            </a:pPr>
            <a:r>
              <a:rPr sz="2550" b="1" spc="-70" dirty="0">
                <a:latin typeface="Calibri"/>
                <a:cs typeface="Calibri"/>
              </a:rPr>
              <a:t>Test </a:t>
            </a:r>
            <a:r>
              <a:rPr lang="en-US" sz="2550" b="1" spc="-70" dirty="0">
                <a:latin typeface="Calibri"/>
                <a:cs typeface="Calibri"/>
              </a:rPr>
              <a:t>#</a:t>
            </a:r>
            <a:r>
              <a:rPr sz="2550" b="1" spc="-5" dirty="0">
                <a:latin typeface="Calibri"/>
                <a:cs typeface="Calibri"/>
              </a:rPr>
              <a:t>1</a:t>
            </a:r>
            <a:r>
              <a:rPr sz="2550" spc="-5" dirty="0">
                <a:latin typeface="Calibri"/>
                <a:cs typeface="Calibri"/>
              </a:rPr>
              <a:t>, </a:t>
            </a:r>
            <a:r>
              <a:rPr sz="2550" b="1" spc="-10" dirty="0">
                <a:latin typeface="Calibri"/>
                <a:cs typeface="Calibri"/>
              </a:rPr>
              <a:t>line 2 </a:t>
            </a:r>
            <a:r>
              <a:rPr sz="2550" spc="-15" dirty="0">
                <a:latin typeface="Calibri"/>
                <a:cs typeface="Calibri"/>
              </a:rPr>
              <a:t>asks </a:t>
            </a:r>
            <a:r>
              <a:rPr sz="2550" spc="-25" dirty="0">
                <a:latin typeface="Calibri"/>
                <a:cs typeface="Calibri"/>
              </a:rPr>
              <a:t>for </a:t>
            </a:r>
            <a:r>
              <a:rPr sz="2550" spc="-10" dirty="0">
                <a:latin typeface="Calibri"/>
                <a:cs typeface="Calibri"/>
              </a:rPr>
              <a:t>the </a:t>
            </a:r>
            <a:r>
              <a:rPr sz="2550" spc="-5" dirty="0">
                <a:latin typeface="Calibri"/>
                <a:cs typeface="Calibri"/>
              </a:rPr>
              <a:t>final  </a:t>
            </a:r>
            <a:r>
              <a:rPr sz="2550" spc="-15" dirty="0">
                <a:latin typeface="Calibri"/>
                <a:cs typeface="Calibri"/>
              </a:rPr>
              <a:t>expenditure amount </a:t>
            </a:r>
            <a:r>
              <a:rPr sz="2550" spc="-25" dirty="0">
                <a:latin typeface="Calibri"/>
                <a:cs typeface="Calibri"/>
              </a:rPr>
              <a:t>for</a:t>
            </a:r>
            <a:r>
              <a:rPr sz="2550" spc="3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202</a:t>
            </a:r>
            <a:r>
              <a:rPr lang="en-US" sz="2550" spc="-10" dirty="0">
                <a:latin typeface="Calibri"/>
                <a:cs typeface="Calibri"/>
              </a:rPr>
              <a:t>3</a:t>
            </a:r>
            <a:r>
              <a:rPr sz="2550" spc="-10" dirty="0">
                <a:latin typeface="Calibri"/>
                <a:cs typeface="Calibri"/>
              </a:rPr>
              <a:t>-2</a:t>
            </a:r>
            <a:r>
              <a:rPr lang="en-US" sz="2550" spc="-10" dirty="0">
                <a:latin typeface="Calibri"/>
                <a:cs typeface="Calibri"/>
              </a:rPr>
              <a:t>4</a:t>
            </a:r>
            <a:r>
              <a:rPr sz="2550" spc="-10" dirty="0">
                <a:latin typeface="Calibri"/>
                <a:cs typeface="Calibri"/>
              </a:rPr>
              <a:t>.</a:t>
            </a:r>
            <a:endParaRPr sz="2550" dirty="0">
              <a:latin typeface="Calibri"/>
              <a:cs typeface="Calibri"/>
            </a:endParaRPr>
          </a:p>
          <a:p>
            <a:pPr marL="191770" indent="-17907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192405" algn="l"/>
              </a:tabLst>
            </a:pPr>
            <a:r>
              <a:rPr sz="2550" spc="-10" dirty="0">
                <a:latin typeface="Calibri"/>
                <a:cs typeface="Calibri"/>
              </a:rPr>
              <a:t>Line 3 </a:t>
            </a:r>
            <a:r>
              <a:rPr sz="2550" spc="-5" dirty="0">
                <a:latin typeface="Calibri"/>
                <a:cs typeface="Calibri"/>
              </a:rPr>
              <a:t>will</a:t>
            </a:r>
            <a:r>
              <a:rPr sz="2550" spc="-25" dirty="0">
                <a:latin typeface="Calibri"/>
                <a:cs typeface="Calibri"/>
              </a:rPr>
              <a:t> </a:t>
            </a:r>
            <a:r>
              <a:rPr sz="2550" spc="-15" dirty="0">
                <a:latin typeface="Calibri"/>
                <a:cs typeface="Calibri"/>
              </a:rPr>
              <a:t>calculate.</a:t>
            </a:r>
            <a:endParaRPr sz="2550" dirty="0">
              <a:latin typeface="Calibri"/>
              <a:cs typeface="Calibri"/>
            </a:endParaRPr>
          </a:p>
          <a:p>
            <a:pPr marL="191770" indent="-179070">
              <a:lnSpc>
                <a:spcPts val="2635"/>
              </a:lnSpc>
              <a:spcBef>
                <a:spcPts val="25"/>
              </a:spcBef>
              <a:buFont typeface="Arial"/>
              <a:buChar char="•"/>
              <a:tabLst>
                <a:tab pos="192405" algn="l"/>
              </a:tabLst>
            </a:pPr>
            <a:r>
              <a:rPr sz="2550" spc="-10" dirty="0">
                <a:latin typeface="Calibri"/>
                <a:cs typeface="Calibri"/>
              </a:rPr>
              <a:t>In </a:t>
            </a:r>
            <a:r>
              <a:rPr sz="2550" spc="-15" dirty="0">
                <a:latin typeface="Calibri"/>
                <a:cs typeface="Calibri"/>
              </a:rPr>
              <a:t>order </a:t>
            </a:r>
            <a:r>
              <a:rPr sz="2550" spc="-20" dirty="0">
                <a:latin typeface="Calibri"/>
                <a:cs typeface="Calibri"/>
              </a:rPr>
              <a:t>to </a:t>
            </a:r>
            <a:r>
              <a:rPr sz="2550" spc="-5" dirty="0">
                <a:latin typeface="Calibri"/>
                <a:cs typeface="Calibri"/>
              </a:rPr>
              <a:t>pass </a:t>
            </a:r>
            <a:r>
              <a:rPr sz="2550" spc="-75" dirty="0">
                <a:latin typeface="Calibri"/>
                <a:cs typeface="Calibri"/>
              </a:rPr>
              <a:t>Test </a:t>
            </a:r>
            <a:r>
              <a:rPr lang="en-US" sz="2550" spc="-75" dirty="0">
                <a:latin typeface="Calibri"/>
                <a:cs typeface="Calibri"/>
              </a:rPr>
              <a:t>#</a:t>
            </a:r>
            <a:r>
              <a:rPr sz="2550" spc="-10" dirty="0">
                <a:latin typeface="Calibri"/>
                <a:cs typeface="Calibri"/>
              </a:rPr>
              <a:t>1, the</a:t>
            </a:r>
            <a:r>
              <a:rPr sz="2550" spc="160" dirty="0">
                <a:latin typeface="Calibri"/>
                <a:cs typeface="Calibri"/>
              </a:rPr>
              <a:t> </a:t>
            </a:r>
            <a:r>
              <a:rPr sz="2550" spc="-15" dirty="0">
                <a:latin typeface="Calibri"/>
                <a:cs typeface="Calibri"/>
              </a:rPr>
              <a:t>amount</a:t>
            </a:r>
            <a:endParaRPr sz="2550" dirty="0">
              <a:latin typeface="Calibri"/>
              <a:cs typeface="Calibri"/>
            </a:endParaRPr>
          </a:p>
          <a:p>
            <a:pPr marL="191770">
              <a:lnSpc>
                <a:spcPts val="2190"/>
              </a:lnSpc>
            </a:pPr>
            <a:r>
              <a:rPr sz="2550" spc="-5" dirty="0">
                <a:latin typeface="Calibri"/>
                <a:cs typeface="Calibri"/>
              </a:rPr>
              <a:t>in line </a:t>
            </a:r>
            <a:r>
              <a:rPr sz="2550" spc="-10" dirty="0">
                <a:latin typeface="Calibri"/>
                <a:cs typeface="Calibri"/>
              </a:rPr>
              <a:t>2 </a:t>
            </a:r>
            <a:r>
              <a:rPr sz="2550" spc="-15" dirty="0">
                <a:latin typeface="Calibri"/>
                <a:cs typeface="Calibri"/>
              </a:rPr>
              <a:t>must </a:t>
            </a:r>
            <a:r>
              <a:rPr sz="2550" spc="-10" dirty="0">
                <a:latin typeface="Calibri"/>
                <a:cs typeface="Calibri"/>
              </a:rPr>
              <a:t>be equal or</a:t>
            </a:r>
            <a:r>
              <a:rPr sz="2550" spc="55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more</a:t>
            </a:r>
            <a:endParaRPr sz="2550" dirty="0">
              <a:latin typeface="Calibri"/>
              <a:cs typeface="Calibri"/>
            </a:endParaRPr>
          </a:p>
          <a:p>
            <a:pPr marL="191770">
              <a:lnSpc>
                <a:spcPts val="2170"/>
              </a:lnSpc>
            </a:pPr>
            <a:r>
              <a:rPr sz="2550" spc="15" dirty="0">
                <a:latin typeface="Calibri"/>
                <a:cs typeface="Calibri"/>
              </a:rPr>
              <a:t>than </a:t>
            </a:r>
            <a:r>
              <a:rPr sz="2550" spc="10" dirty="0">
                <a:latin typeface="Calibri"/>
                <a:cs typeface="Calibri"/>
              </a:rPr>
              <a:t>line </a:t>
            </a:r>
            <a:r>
              <a:rPr sz="2550" spc="15" dirty="0">
                <a:latin typeface="Calibri"/>
                <a:cs typeface="Calibri"/>
              </a:rPr>
              <a:t>1 (unless</a:t>
            </a:r>
            <a:r>
              <a:rPr sz="2550" spc="-75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allowable</a:t>
            </a:r>
            <a:endParaRPr sz="2550" dirty="0">
              <a:latin typeface="Calibri"/>
              <a:cs typeface="Calibri"/>
            </a:endParaRPr>
          </a:p>
          <a:p>
            <a:pPr marL="191770" marR="323215">
              <a:lnSpc>
                <a:spcPct val="71100"/>
              </a:lnSpc>
              <a:spcBef>
                <a:spcPts val="439"/>
              </a:spcBef>
            </a:pPr>
            <a:r>
              <a:rPr sz="2550" dirty="0">
                <a:latin typeface="Calibri"/>
                <a:cs typeface="Calibri"/>
              </a:rPr>
              <a:t>exceptions have </a:t>
            </a:r>
            <a:r>
              <a:rPr sz="2550" spc="15" dirty="0">
                <a:latin typeface="Calibri"/>
                <a:cs typeface="Calibri"/>
              </a:rPr>
              <a:t>been </a:t>
            </a:r>
            <a:r>
              <a:rPr sz="2550" dirty="0">
                <a:latin typeface="Calibri"/>
                <a:cs typeface="Calibri"/>
              </a:rPr>
              <a:t>entered </a:t>
            </a:r>
            <a:r>
              <a:rPr sz="2550" spc="10" dirty="0">
                <a:latin typeface="Calibri"/>
                <a:cs typeface="Calibri"/>
              </a:rPr>
              <a:t>in  </a:t>
            </a:r>
            <a:r>
              <a:rPr sz="2550" spc="15" dirty="0">
                <a:latin typeface="Calibri"/>
                <a:cs typeface="Calibri"/>
              </a:rPr>
              <a:t>A1-A4).</a:t>
            </a:r>
            <a:endParaRPr sz="25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58</a:t>
            </a:fld>
            <a:endParaRPr spc="-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7B61AC-156D-E8F3-018E-08E41F9FD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111872"/>
            <a:ext cx="5915851" cy="1743318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7257" y="804340"/>
            <a:ext cx="7344943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202</a:t>
            </a:r>
            <a:r>
              <a:rPr lang="en-US" sz="4400" spc="-5" dirty="0"/>
              <a:t>3</a:t>
            </a:r>
            <a:r>
              <a:rPr sz="4400" spc="-5" dirty="0"/>
              <a:t>-2</a:t>
            </a:r>
            <a:r>
              <a:rPr lang="en-US" sz="4400" spc="-5" dirty="0"/>
              <a:t>4 </a:t>
            </a:r>
            <a:r>
              <a:rPr sz="4400" spc="-5" dirty="0"/>
              <a:t>AFR MOE </a:t>
            </a:r>
            <a:r>
              <a:rPr sz="4400" spc="-25" dirty="0"/>
              <a:t>Data: </a:t>
            </a:r>
            <a:r>
              <a:rPr sz="4400" spc="-114" dirty="0"/>
              <a:t>Test</a:t>
            </a:r>
            <a:r>
              <a:rPr sz="4400" spc="-25" dirty="0"/>
              <a:t> </a:t>
            </a:r>
            <a:r>
              <a:rPr lang="en-US" sz="4400" spc="-25" dirty="0"/>
              <a:t>#</a:t>
            </a:r>
            <a:r>
              <a:rPr sz="4400" spc="-5" dirty="0"/>
              <a:t>2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64547" y="1866163"/>
            <a:ext cx="4485005" cy="3593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106680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b="1" spc="-75" dirty="0">
                <a:latin typeface="Calibri"/>
                <a:cs typeface="Calibri"/>
              </a:rPr>
              <a:t>Test </a:t>
            </a:r>
            <a:r>
              <a:rPr lang="en-US" sz="2800" b="1" spc="-75" dirty="0">
                <a:latin typeface="Calibri"/>
                <a:cs typeface="Calibri"/>
              </a:rPr>
              <a:t>#</a:t>
            </a:r>
            <a:r>
              <a:rPr sz="2800" b="1" spc="-5" dirty="0">
                <a:latin typeface="Calibri"/>
                <a:cs typeface="Calibri"/>
              </a:rPr>
              <a:t>2 </a:t>
            </a:r>
            <a:r>
              <a:rPr sz="2800" spc="-15" dirty="0">
                <a:latin typeface="Calibri"/>
                <a:cs typeface="Calibri"/>
              </a:rPr>
              <a:t>requires </a:t>
            </a:r>
            <a:r>
              <a:rPr sz="2800" spc="-5" dirty="0">
                <a:latin typeface="Calibri"/>
                <a:cs typeface="Calibri"/>
              </a:rPr>
              <a:t>the pulling of  </a:t>
            </a:r>
            <a:r>
              <a:rPr sz="2800" spc="-10" dirty="0">
                <a:latin typeface="Calibri"/>
                <a:cs typeface="Calibri"/>
              </a:rPr>
              <a:t>reports </a:t>
            </a:r>
            <a:r>
              <a:rPr sz="2800" spc="-5" dirty="0">
                <a:latin typeface="Calibri"/>
                <a:cs typeface="Calibri"/>
              </a:rPr>
              <a:t>and some </a:t>
            </a:r>
            <a:r>
              <a:rPr sz="2800" spc="-10" dirty="0">
                <a:latin typeface="Calibri"/>
                <a:cs typeface="Calibri"/>
              </a:rPr>
              <a:t>calculation  </a:t>
            </a:r>
            <a:r>
              <a:rPr sz="2800" spc="-25" dirty="0">
                <a:latin typeface="Calibri"/>
                <a:cs typeface="Calibri"/>
              </a:rPr>
              <a:t>before </a:t>
            </a:r>
            <a:r>
              <a:rPr sz="2800" spc="-10" dirty="0">
                <a:latin typeface="Calibri"/>
                <a:cs typeface="Calibri"/>
              </a:rPr>
              <a:t>entering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b="1" spc="-5" dirty="0">
                <a:latin typeface="Calibri"/>
                <a:cs typeface="Calibri"/>
              </a:rPr>
              <a:t>Local  </a:t>
            </a:r>
            <a:r>
              <a:rPr sz="2800" b="1" spc="-20" dirty="0">
                <a:latin typeface="Calibri"/>
                <a:cs typeface="Calibri"/>
              </a:rPr>
              <a:t>Percentage</a:t>
            </a:r>
            <a:r>
              <a:rPr sz="2800" spc="-2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87960" marR="5080" indent="-175260">
              <a:lnSpc>
                <a:spcPct val="89700"/>
              </a:lnSpc>
              <a:spcBef>
                <a:spcPts val="944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When the </a:t>
            </a:r>
            <a:r>
              <a:rPr sz="2800" spc="-10" dirty="0">
                <a:latin typeface="Calibri"/>
                <a:cs typeface="Calibri"/>
              </a:rPr>
              <a:t>Local </a:t>
            </a:r>
            <a:r>
              <a:rPr sz="2800" spc="-25" dirty="0">
                <a:latin typeface="Calibri"/>
                <a:cs typeface="Calibri"/>
              </a:rPr>
              <a:t>Percentage </a:t>
            </a:r>
            <a:r>
              <a:rPr sz="2800" spc="-5" dirty="0">
                <a:latin typeface="Calibri"/>
                <a:cs typeface="Calibri"/>
              </a:rPr>
              <a:t>is  </a:t>
            </a:r>
            <a:r>
              <a:rPr sz="2800" spc="-15" dirty="0">
                <a:latin typeface="Calibri"/>
                <a:cs typeface="Calibri"/>
              </a:rPr>
              <a:t>entered,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rest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75" dirty="0">
                <a:latin typeface="Calibri"/>
                <a:cs typeface="Calibri"/>
              </a:rPr>
              <a:t>Test </a:t>
            </a:r>
            <a:r>
              <a:rPr lang="en-US" sz="2800" spc="-75" dirty="0">
                <a:latin typeface="Calibri"/>
                <a:cs typeface="Calibri"/>
              </a:rPr>
              <a:t>#</a:t>
            </a:r>
            <a:r>
              <a:rPr sz="2800" spc="-5" dirty="0">
                <a:latin typeface="Calibri"/>
                <a:cs typeface="Calibri"/>
              </a:rPr>
              <a:t>2 will  </a:t>
            </a:r>
            <a:r>
              <a:rPr sz="2800" spc="-10" dirty="0">
                <a:latin typeface="Calibri"/>
                <a:cs typeface="Calibri"/>
              </a:rPr>
              <a:t>pre-populate </a:t>
            </a:r>
            <a:r>
              <a:rPr sz="2800" spc="-5" dirty="0">
                <a:latin typeface="Calibri"/>
                <a:cs typeface="Calibri"/>
              </a:rPr>
              <a:t>using the  </a:t>
            </a:r>
            <a:r>
              <a:rPr sz="2800" spc="-15" dirty="0">
                <a:latin typeface="Calibri"/>
                <a:cs typeface="Calibri"/>
              </a:rPr>
              <a:t>information </a:t>
            </a:r>
            <a:r>
              <a:rPr sz="2800" spc="-20" dirty="0">
                <a:latin typeface="Calibri"/>
                <a:cs typeface="Calibri"/>
              </a:rPr>
              <a:t>entered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75" dirty="0">
                <a:latin typeface="Calibri"/>
                <a:cs typeface="Calibri"/>
              </a:rPr>
              <a:t>Test </a:t>
            </a:r>
            <a:r>
              <a:rPr lang="en-US" sz="2800" spc="-75" dirty="0">
                <a:latin typeface="Calibri"/>
                <a:cs typeface="Calibri"/>
              </a:rPr>
              <a:t>#</a:t>
            </a:r>
            <a:r>
              <a:rPr sz="2800" spc="-5" dirty="0">
                <a:latin typeface="Calibri"/>
                <a:cs typeface="Calibri"/>
              </a:rPr>
              <a:t>1  and the </a:t>
            </a:r>
            <a:r>
              <a:rPr sz="2800" spc="-10" dirty="0">
                <a:latin typeface="Calibri"/>
                <a:cs typeface="Calibri"/>
              </a:rPr>
              <a:t>Local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Percentage.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59</a:t>
            </a:fld>
            <a:endParaRPr spc="-5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F8D2F9-81AB-1EAB-76CA-6C5259497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57288"/>
            <a:ext cx="5611008" cy="21434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8723" y="880540"/>
            <a:ext cx="287210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July -</a:t>
            </a:r>
            <a:r>
              <a:rPr sz="4400" spc="-65" dirty="0"/>
              <a:t> </a:t>
            </a:r>
            <a:r>
              <a:rPr sz="4400" spc="-15" dirty="0"/>
              <a:t>August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2401503" y="2083935"/>
            <a:ext cx="7388991" cy="383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6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936" y="351692"/>
            <a:ext cx="7835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Pulling the Local Revenue Report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609" y="674857"/>
            <a:ext cx="36294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tx2"/>
              </a:solidFill>
            </a:endParaRP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Pull a </a:t>
            </a:r>
            <a:r>
              <a:rPr lang="en-US" sz="2000" b="1" i="1" dirty="0">
                <a:solidFill>
                  <a:schemeClr val="tx2"/>
                </a:solidFill>
              </a:rPr>
              <a:t>Summary Revenue Status Report </a:t>
            </a:r>
            <a:r>
              <a:rPr lang="en-US" sz="2000" b="1" dirty="0">
                <a:solidFill>
                  <a:schemeClr val="tx2"/>
                </a:solidFill>
              </a:rPr>
              <a:t>(Board Format) for local revenue account numbers. See screen shots below.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7" y="2884040"/>
            <a:ext cx="3291840" cy="347231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2841674" y="3967089"/>
            <a:ext cx="1245694" cy="681580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707" y="998023"/>
            <a:ext cx="6497265" cy="482733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263704" y="2081072"/>
            <a:ext cx="1868541" cy="57587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8060788" y="5462733"/>
            <a:ext cx="1631853" cy="61741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403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Screen Shot for the </a:t>
            </a:r>
            <a:r>
              <a:rPr lang="en-US" b="1" dirty="0"/>
              <a:t>Local</a:t>
            </a:r>
            <a:r>
              <a:rPr lang="en-US" dirty="0"/>
              <a:t> Revenue Report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84065D-F351-4B03-BD91-D8A6B8D4B362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99274" y="3446585"/>
            <a:ext cx="2543684" cy="46153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399" dirty="0"/>
              <a:t>[23458 ]*</a:t>
            </a:r>
            <a:r>
              <a:rPr lang="en-US" sz="1000" dirty="0"/>
              <a:t> Fund: brackets</a:t>
            </a:r>
            <a:endParaRPr lang="en-US" sz="2399" dirty="0"/>
          </a:p>
        </p:txBody>
      </p:sp>
      <p:sp>
        <p:nvSpPr>
          <p:cNvPr id="12" name="TextBox 11"/>
          <p:cNvSpPr txBox="1"/>
          <p:nvPr/>
        </p:nvSpPr>
        <p:spPr>
          <a:xfrm>
            <a:off x="6482638" y="4578445"/>
            <a:ext cx="2543684" cy="46153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399" dirty="0"/>
              <a:t>10000:19999</a:t>
            </a:r>
          </a:p>
        </p:txBody>
      </p:sp>
      <p:sp>
        <p:nvSpPr>
          <p:cNvPr id="10" name="Left Arrow 9"/>
          <p:cNvSpPr/>
          <p:nvPr/>
        </p:nvSpPr>
        <p:spPr>
          <a:xfrm>
            <a:off x="4874214" y="2715120"/>
            <a:ext cx="978407" cy="43738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4835235" y="3446585"/>
            <a:ext cx="978408" cy="53414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>
            <a:off x="4835234" y="5567337"/>
            <a:ext cx="1056369" cy="455394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>
            <a:off x="4801770" y="4614317"/>
            <a:ext cx="978408" cy="48463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90CF64-B96C-9C61-214F-6B60D51AD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912" y="1559033"/>
            <a:ext cx="3184088" cy="461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0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990"/>
          </a:xfrm>
        </p:spPr>
        <p:txBody>
          <a:bodyPr/>
          <a:lstStyle/>
          <a:p>
            <a:pPr algn="ctr"/>
            <a:r>
              <a:rPr lang="en-US" b="1" dirty="0"/>
              <a:t>Local</a:t>
            </a:r>
            <a:r>
              <a:rPr lang="en-US" dirty="0"/>
              <a:t> Revenue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84065D-F351-4B03-BD91-D8A6B8D4B362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7931361" y="15865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232" y="1042509"/>
            <a:ext cx="10747717" cy="4840632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7930071" y="1203116"/>
            <a:ext cx="971843" cy="94924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50154" y="1422400"/>
            <a:ext cx="2227384" cy="242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71077" y="1977292"/>
            <a:ext cx="99255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13/22</a:t>
            </a:r>
          </a:p>
        </p:txBody>
      </p:sp>
    </p:spTree>
    <p:extLst>
      <p:ext uri="{BB962C8B-B14F-4D97-AF65-F5344CB8AC3E}">
        <p14:creationId xmlns:p14="http://schemas.microsoft.com/office/powerpoint/2010/main" val="41649920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948" y="1050796"/>
            <a:ext cx="33340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>
                <a:solidFill>
                  <a:schemeClr val="tx2"/>
                </a:solidFill>
              </a:rPr>
              <a:t>Pull a </a:t>
            </a:r>
            <a:r>
              <a:rPr lang="en-US" sz="2000" b="1" i="1" dirty="0">
                <a:solidFill>
                  <a:schemeClr val="tx2"/>
                </a:solidFill>
              </a:rPr>
              <a:t>Summary Revenue Status Report </a:t>
            </a:r>
            <a:r>
              <a:rPr lang="en-US" sz="2000" b="1" dirty="0">
                <a:solidFill>
                  <a:schemeClr val="tx2"/>
                </a:solidFill>
              </a:rPr>
              <a:t>(Board Format) for local revenue account numbers. See screen shots below.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61846" y="281354"/>
            <a:ext cx="117465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Pulling the State Revenue Report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7" y="2884040"/>
            <a:ext cx="3291840" cy="347231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2795602" y="3812006"/>
            <a:ext cx="1470778" cy="808189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888" y="1322363"/>
            <a:ext cx="7017770" cy="503398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643533" y="2356252"/>
            <a:ext cx="1394710" cy="66118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8271804" y="6091311"/>
            <a:ext cx="1575582" cy="26503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86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Screen Shot for the </a:t>
            </a:r>
            <a:r>
              <a:rPr lang="en-US" b="1" dirty="0"/>
              <a:t>State</a:t>
            </a:r>
            <a:r>
              <a:rPr lang="en-US" dirty="0"/>
              <a:t> Revenue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Pull the </a:t>
            </a:r>
            <a:r>
              <a:rPr lang="en-US" i="1" dirty="0"/>
              <a:t>Summary Revenue Status Report </a:t>
            </a:r>
            <a:r>
              <a:rPr lang="en-US" dirty="0"/>
              <a:t>(Board Format) for State revenue account numbers. See Screen shots for account numbers.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84065D-F351-4B03-BD91-D8A6B8D4B362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5181600"/>
            <a:ext cx="150189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20000:32999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2D9A48-DE2A-F2BE-2F8F-4A391799D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21949"/>
            <a:ext cx="2667000" cy="401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2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588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State</a:t>
            </a:r>
            <a:r>
              <a:rPr lang="en-US" dirty="0"/>
              <a:t> Revenue Report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84065D-F351-4B03-BD91-D8A6B8D4B362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685" y="1768711"/>
            <a:ext cx="8410671" cy="458763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7424316" y="1079393"/>
            <a:ext cx="484632" cy="97840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3473" y="1942385"/>
            <a:ext cx="48463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13/22</a:t>
            </a:r>
          </a:p>
        </p:txBody>
      </p:sp>
    </p:spTree>
    <p:extLst>
      <p:ext uri="{BB962C8B-B14F-4D97-AF65-F5344CB8AC3E}">
        <p14:creationId xmlns:p14="http://schemas.microsoft.com/office/powerpoint/2010/main" val="7895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YTD Revenue Total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Locate the YTD Revenue column in both reports. Add the two totals together to get a total revenue amount.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84065D-F351-4B03-BD91-D8A6B8D4B362}" type="slidenum">
              <a:rPr lang="en-US" smtClean="0"/>
              <a:pPr/>
              <a:t>66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90196" y="3601328"/>
          <a:ext cx="5050173" cy="2378932"/>
        </p:xfrm>
        <a:graphic>
          <a:graphicData uri="http://schemas.openxmlformats.org/drawingml/2006/table">
            <a:tbl>
              <a:tblPr firstRow="1" firstCol="1" bandRow="1"/>
              <a:tblGrid>
                <a:gridCol w="2388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1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2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Revenue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4,998,787.86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3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Revenue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29,700,857.81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2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34,699,645.67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11738" y="39465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Finding the Local Percentage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211" y="2018269"/>
            <a:ext cx="10479220" cy="423013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Divide the </a:t>
            </a:r>
            <a:r>
              <a:rPr lang="en-US" b="1" dirty="0"/>
              <a:t>Local</a:t>
            </a:r>
            <a:r>
              <a:rPr lang="en-US" dirty="0"/>
              <a:t> revenue YTD total by the </a:t>
            </a:r>
            <a:r>
              <a:rPr lang="en-US" b="1" dirty="0"/>
              <a:t>Total </a:t>
            </a:r>
            <a:r>
              <a:rPr lang="en-US" dirty="0"/>
              <a:t>revenue amount from both revenue reports. </a:t>
            </a:r>
          </a:p>
          <a:p>
            <a:r>
              <a:rPr lang="en-US" dirty="0"/>
              <a:t>Set the calculator decimal for 4 places. </a:t>
            </a:r>
          </a:p>
          <a:p>
            <a:r>
              <a:rPr lang="en-US" dirty="0"/>
              <a:t>This should give you a percentage with 4 places past the decimal point. </a:t>
            </a:r>
          </a:p>
          <a:p>
            <a:r>
              <a:rPr lang="en-US" b="1" u="sng" dirty="0"/>
              <a:t>DO NOT ROUND</a:t>
            </a:r>
          </a:p>
          <a:p>
            <a:pPr marL="0" indent="0">
              <a:buNone/>
            </a:pPr>
            <a:r>
              <a:rPr lang="en-US" dirty="0"/>
              <a:t>                 </a:t>
            </a:r>
            <a:r>
              <a:rPr lang="en-US" sz="3200" b="1" dirty="0"/>
              <a:t>4,998,787.86 / </a:t>
            </a:r>
            <a:r>
              <a:rPr lang="en-US" sz="3200" b="1" i="1" dirty="0"/>
              <a:t>34,699,645.67=14.4059%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84065D-F351-4B03-BD91-D8A6B8D4B362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4419600"/>
            <a:ext cx="1755511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Use the Percentage key</a:t>
            </a:r>
          </a:p>
        </p:txBody>
      </p:sp>
    </p:spTree>
    <p:extLst>
      <p:ext uri="{BB962C8B-B14F-4D97-AF65-F5344CB8AC3E}">
        <p14:creationId xmlns:p14="http://schemas.microsoft.com/office/powerpoint/2010/main" val="26121519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MOE Test #2 Local Percentage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04999" y="1835799"/>
            <a:ext cx="8382000" cy="1686560"/>
          </a:xfrm>
        </p:spPr>
        <p:txBody>
          <a:bodyPr>
            <a:normAutofit/>
          </a:bodyPr>
          <a:lstStyle/>
          <a:p>
            <a:r>
              <a:rPr lang="en-US" dirty="0"/>
              <a:t>Enter the Local Percentage (</a:t>
            </a:r>
            <a:r>
              <a:rPr lang="en-US" b="1" u="sng" dirty="0"/>
              <a:t>example</a:t>
            </a:r>
            <a:r>
              <a:rPr lang="en-US" dirty="0"/>
              <a:t>) into MOE Test #2 of the 2023-24 AFR Data form in MYSPED.</a:t>
            </a:r>
          </a:p>
          <a:p>
            <a:r>
              <a:rPr lang="en-US" dirty="0"/>
              <a:t>Users must enter all 4 numerals past the decimal point for the form to calculate correctly. </a:t>
            </a:r>
            <a:r>
              <a:rPr lang="en-US" b="1" u="sng" dirty="0"/>
              <a:t>Do Not Round. </a:t>
            </a:r>
          </a:p>
          <a:p>
            <a:r>
              <a:rPr lang="en-US" dirty="0"/>
              <a:t>When the Local Percentage is entered, the remainder of the MOE Tests will prepopulate and calculate.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2A92-7C19-4F43-A044-396E8EBD5F0B}" type="slidenum">
              <a:rPr lang="en-US" smtClean="0"/>
              <a:t>68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936B66-A786-83F2-6545-443F8E73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124" y="3810000"/>
            <a:ext cx="8773749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985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6081" y="797867"/>
            <a:ext cx="532828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202</a:t>
            </a:r>
            <a:r>
              <a:rPr lang="en-US" sz="4400" spc="-5" dirty="0"/>
              <a:t>3</a:t>
            </a:r>
            <a:r>
              <a:rPr sz="4400" spc="-5" dirty="0"/>
              <a:t>-2</a:t>
            </a:r>
            <a:r>
              <a:rPr lang="en-US" sz="4400" spc="-5" dirty="0"/>
              <a:t>4</a:t>
            </a:r>
            <a:r>
              <a:rPr sz="4400" spc="-5" dirty="0"/>
              <a:t> AFR MOE</a:t>
            </a:r>
            <a:r>
              <a:rPr sz="4400" spc="-80" dirty="0"/>
              <a:t> </a:t>
            </a:r>
            <a:r>
              <a:rPr sz="4400" spc="-25" dirty="0"/>
              <a:t>Data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1828800"/>
            <a:ext cx="5055253" cy="241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489584" indent="-175260" algn="just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b="1" spc="-60" dirty="0">
                <a:latin typeface="Calibri"/>
                <a:cs typeface="Calibri"/>
              </a:rPr>
              <a:t>Tests</a:t>
            </a:r>
            <a:r>
              <a:rPr lang="en-US" sz="2800" b="1" spc="-60" dirty="0">
                <a:latin typeface="Calibri"/>
                <a:cs typeface="Calibri"/>
              </a:rPr>
              <a:t> #3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lang="en-US" sz="2800" b="1" spc="-5" dirty="0">
                <a:latin typeface="Calibri"/>
                <a:cs typeface="Calibri"/>
              </a:rPr>
              <a:t>#</a:t>
            </a:r>
            <a:r>
              <a:rPr sz="2800" b="1" spc="-5" dirty="0">
                <a:latin typeface="Calibri"/>
                <a:cs typeface="Calibri"/>
              </a:rPr>
              <a:t>4 </a:t>
            </a:r>
            <a:r>
              <a:rPr sz="2800" spc="-10" dirty="0">
                <a:latin typeface="Calibri"/>
                <a:cs typeface="Calibri"/>
              </a:rPr>
              <a:t>populate </a:t>
            </a:r>
            <a:r>
              <a:rPr sz="2800" spc="-5" dirty="0">
                <a:latin typeface="Calibri"/>
                <a:cs typeface="Calibri"/>
              </a:rPr>
              <a:t>using  </a:t>
            </a:r>
            <a:r>
              <a:rPr sz="2800" spc="-15" dirty="0">
                <a:latin typeface="Calibri"/>
                <a:cs typeface="Calibri"/>
              </a:rPr>
              <a:t>information </a:t>
            </a:r>
            <a:r>
              <a:rPr sz="2800" spc="-20" dirty="0">
                <a:latin typeface="Calibri"/>
                <a:cs typeface="Calibri"/>
              </a:rPr>
              <a:t>entered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75" dirty="0">
                <a:latin typeface="Calibri"/>
                <a:cs typeface="Calibri"/>
              </a:rPr>
              <a:t>Test </a:t>
            </a:r>
            <a:r>
              <a:rPr lang="en-US" sz="2800" spc="-75" dirty="0">
                <a:latin typeface="Calibri"/>
                <a:cs typeface="Calibri"/>
              </a:rPr>
              <a:t>#</a:t>
            </a:r>
            <a:r>
              <a:rPr sz="2800" spc="-5" dirty="0">
                <a:latin typeface="Calibri"/>
                <a:cs typeface="Calibri"/>
              </a:rPr>
              <a:t>1  and </a:t>
            </a:r>
            <a:r>
              <a:rPr sz="2800" spc="-75" dirty="0">
                <a:latin typeface="Calibri"/>
                <a:cs typeface="Calibri"/>
              </a:rPr>
              <a:t>Test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lang="en-US" sz="2800" spc="-80" dirty="0">
                <a:latin typeface="Calibri"/>
                <a:cs typeface="Calibri"/>
              </a:rPr>
              <a:t>#</a:t>
            </a:r>
            <a:r>
              <a:rPr sz="2800" spc="-5" dirty="0">
                <a:latin typeface="Calibri"/>
                <a:cs typeface="Calibri"/>
              </a:rPr>
              <a:t>2.</a:t>
            </a:r>
            <a:endParaRPr sz="2800" dirty="0">
              <a:latin typeface="Calibri"/>
              <a:cs typeface="Calibri"/>
            </a:endParaRPr>
          </a:p>
          <a:p>
            <a:pPr marL="187960" marR="5080" indent="-175260">
              <a:lnSpc>
                <a:spcPct val="90000"/>
              </a:lnSpc>
              <a:spcBef>
                <a:spcPts val="935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question </a:t>
            </a:r>
            <a:r>
              <a:rPr sz="2800" spc="-5" dirty="0">
                <a:latin typeface="Calibri"/>
                <a:cs typeface="Calibri"/>
              </a:rPr>
              <a:t>below </a:t>
            </a:r>
            <a:r>
              <a:rPr sz="2800" spc="-75" dirty="0">
                <a:latin typeface="Calibri"/>
                <a:cs typeface="Calibri"/>
              </a:rPr>
              <a:t>Test </a:t>
            </a:r>
            <a:r>
              <a:rPr lang="en-US" sz="2800" spc="-75" dirty="0">
                <a:latin typeface="Calibri"/>
                <a:cs typeface="Calibri"/>
              </a:rPr>
              <a:t>#</a:t>
            </a:r>
            <a:r>
              <a:rPr sz="2800" spc="-5" dirty="0">
                <a:latin typeface="Calibri"/>
                <a:cs typeface="Calibri"/>
              </a:rPr>
              <a:t>4 </a:t>
            </a:r>
            <a:r>
              <a:rPr sz="2800" spc="-10" dirty="0">
                <a:latin typeface="Calibri"/>
                <a:cs typeface="Calibri"/>
              </a:rPr>
              <a:t>asks  that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district </a:t>
            </a:r>
            <a:r>
              <a:rPr sz="2800" spc="-5" dirty="0">
                <a:latin typeface="Calibri"/>
                <a:cs typeface="Calibri"/>
              </a:rPr>
              <a:t>choose only one  </a:t>
            </a:r>
            <a:r>
              <a:rPr sz="2800" spc="-75" dirty="0">
                <a:latin typeface="Calibri"/>
                <a:cs typeface="Calibri"/>
              </a:rPr>
              <a:t>Test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meeting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69</a:t>
            </a:fld>
            <a:endParaRPr spc="-5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30DCF9-F76D-B575-0EF5-F109E99BC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731" y="1600201"/>
            <a:ext cx="5928975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1169" y="880540"/>
            <a:ext cx="260794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20" dirty="0"/>
              <a:t>July-August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4547" y="1815363"/>
            <a:ext cx="9622790" cy="4806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0" lvl="0" indent="-1752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859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eFinance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coding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 of </a:t>
            </a:r>
            <a:r>
              <a:rPr kumimoji="0" sz="2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Year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(EOY)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7960" marR="0" lvl="0" indent="-17526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8595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Approved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Application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7960" marR="5080" lvl="0" indent="-175260" algn="l" defTabSz="914400" rtl="0" eaLnBrk="1" fontAlgn="auto" latinLnBrk="0" hangingPunct="1">
              <a:lnSpc>
                <a:spcPts val="305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859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Check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Commissioner’s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Memos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24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-2</a:t>
            </a:r>
            <a:r>
              <a:rPr lang="en-US" sz="2800" spc="-5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Allocation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awards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 202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24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carryover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amounts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7960" marR="0" lvl="0" indent="-175260" algn="l" defTabSz="914400" rtl="0" eaLnBrk="1" fontAlgn="auto" latinLnBrk="0" hangingPunct="1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8595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Preparing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October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deadline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7960" marR="0" lvl="0" indent="-175260" algn="l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8595" algn="l"/>
              </a:tabLst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you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</a:t>
            </a:r>
            <a:r>
              <a:rPr kumimoji="0" sz="2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LEA?</a:t>
            </a:r>
            <a:endParaRPr kumimoji="0" lang="en-US" sz="2800" b="0" i="0" u="none" strike="noStrike" kern="1200" cap="none" spc="-3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45160" marR="0" lvl="1" indent="-175260" algn="l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8595" algn="l"/>
              </a:tabLst>
              <a:defRPr/>
            </a:pPr>
            <a:r>
              <a:rPr kumimoji="0" lang="en-US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Look for professional development and technical assistance opportunities.</a:t>
            </a:r>
          </a:p>
          <a:p>
            <a:pPr marL="645160" marR="0" lvl="1" indent="-175260" algn="l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8595" algn="l"/>
              </a:tabLst>
              <a:defRPr/>
            </a:pPr>
            <a:r>
              <a:rPr kumimoji="0" lang="en-US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Keep an eye out for Three Month Snapshot and Budget-AFR Total emails from Beverly Leonard.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8300" y="804340"/>
            <a:ext cx="497268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14" dirty="0">
                <a:latin typeface="Calibri"/>
                <a:cs typeface="Calibri"/>
              </a:rPr>
              <a:t>Test </a:t>
            </a:r>
            <a:r>
              <a:rPr sz="4400" spc="-35" dirty="0">
                <a:latin typeface="Calibri"/>
                <a:cs typeface="Calibri"/>
              </a:rPr>
              <a:t>for </a:t>
            </a:r>
            <a:r>
              <a:rPr sz="4400" spc="-10" dirty="0">
                <a:latin typeface="Calibri"/>
                <a:cs typeface="Calibri"/>
              </a:rPr>
              <a:t>Meeting</a:t>
            </a:r>
            <a:r>
              <a:rPr sz="4400" spc="8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MOE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0835" y="1981200"/>
            <a:ext cx="6867613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Below </a:t>
            </a:r>
            <a:r>
              <a:rPr sz="2800" spc="-75" dirty="0">
                <a:latin typeface="Calibri"/>
                <a:cs typeface="Calibri"/>
              </a:rPr>
              <a:t>Test </a:t>
            </a:r>
            <a:r>
              <a:rPr sz="2800" spc="-5" dirty="0">
                <a:latin typeface="Calibri"/>
                <a:cs typeface="Calibri"/>
              </a:rPr>
              <a:t>#4, the user should  </a:t>
            </a:r>
            <a:r>
              <a:rPr sz="2800" spc="-15" dirty="0">
                <a:latin typeface="Calibri"/>
                <a:cs typeface="Calibri"/>
              </a:rPr>
              <a:t>indicate </a:t>
            </a:r>
            <a:r>
              <a:rPr sz="2800" spc="-5" dirty="0">
                <a:latin typeface="Calibri"/>
                <a:cs typeface="Calibri"/>
              </a:rPr>
              <a:t>which MOE </a:t>
            </a:r>
            <a:r>
              <a:rPr sz="2800" spc="-75" dirty="0">
                <a:latin typeface="Calibri"/>
                <a:cs typeface="Calibri"/>
              </a:rPr>
              <a:t>Test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0" dirty="0">
                <a:latin typeface="Calibri"/>
                <a:cs typeface="Calibri"/>
              </a:rPr>
              <a:t>District </a:t>
            </a:r>
            <a:r>
              <a:rPr sz="2800" spc="-5" dirty="0">
                <a:latin typeface="Calibri"/>
                <a:cs typeface="Calibri"/>
              </a:rPr>
              <a:t>is using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-5" dirty="0">
                <a:latin typeface="Calibri"/>
                <a:cs typeface="Calibri"/>
              </a:rPr>
              <a:t> 202</a:t>
            </a:r>
            <a:r>
              <a:rPr lang="en-US" sz="2800" spc="-5" dirty="0">
                <a:latin typeface="Calibri"/>
                <a:cs typeface="Calibri"/>
              </a:rPr>
              <a:t>3</a:t>
            </a:r>
            <a:r>
              <a:rPr sz="2800" spc="-5" dirty="0">
                <a:latin typeface="Calibri"/>
                <a:cs typeface="Calibri"/>
              </a:rPr>
              <a:t>-2</a:t>
            </a:r>
            <a:r>
              <a:rPr lang="en-US" sz="2800" spc="-5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70</a:t>
            </a:fld>
            <a:endParaRPr spc="-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886577-3633-2413-81ED-8E6D13AAA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122" y="3453384"/>
            <a:ext cx="7875756" cy="1080515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7188" y="728140"/>
            <a:ext cx="803148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202</a:t>
            </a:r>
            <a:r>
              <a:rPr lang="en-US" sz="4400" spc="-5" dirty="0"/>
              <a:t>4</a:t>
            </a:r>
            <a:r>
              <a:rPr sz="4400" spc="-5" dirty="0"/>
              <a:t>-2</a:t>
            </a:r>
            <a:r>
              <a:rPr lang="en-US" sz="4400" spc="-5" dirty="0"/>
              <a:t>5</a:t>
            </a:r>
            <a:r>
              <a:rPr sz="4400" spc="-5" dirty="0"/>
              <a:t> AFR MOE </a:t>
            </a:r>
            <a:r>
              <a:rPr sz="4400" spc="-25" dirty="0"/>
              <a:t>Data:</a:t>
            </a:r>
            <a:r>
              <a:rPr sz="4400" spc="-50" dirty="0"/>
              <a:t> </a:t>
            </a:r>
            <a:r>
              <a:rPr sz="4400" spc="-15" dirty="0"/>
              <a:t>Exceptions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64547" y="1866163"/>
            <a:ext cx="4761865" cy="313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10" dirty="0">
                <a:latin typeface="Calibri"/>
                <a:cs typeface="Calibri"/>
              </a:rPr>
              <a:t>Allowable </a:t>
            </a:r>
            <a:r>
              <a:rPr sz="2800" spc="-15" dirty="0">
                <a:latin typeface="Calibri"/>
                <a:cs typeface="Calibri"/>
              </a:rPr>
              <a:t>exceptions </a:t>
            </a:r>
            <a:r>
              <a:rPr sz="2800" spc="-25" dirty="0">
                <a:latin typeface="Calibri"/>
                <a:cs typeface="Calibri"/>
              </a:rPr>
              <a:t>for  </a:t>
            </a:r>
            <a:r>
              <a:rPr sz="2800" spc="-10" dirty="0">
                <a:latin typeface="Calibri"/>
                <a:cs typeface="Calibri"/>
              </a:rPr>
              <a:t>Maintenance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35" dirty="0">
                <a:latin typeface="Calibri"/>
                <a:cs typeface="Calibri"/>
              </a:rPr>
              <a:t>Effort </a:t>
            </a:r>
            <a:r>
              <a:rPr sz="2800" spc="-15" dirty="0">
                <a:latin typeface="Calibri"/>
                <a:cs typeface="Calibri"/>
              </a:rPr>
              <a:t>are listed 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A1-A4.</a:t>
            </a:r>
            <a:endParaRPr sz="2800" dirty="0">
              <a:latin typeface="Calibri"/>
              <a:cs typeface="Calibri"/>
            </a:endParaRPr>
          </a:p>
          <a:p>
            <a:pPr marL="187960" marR="528320" indent="-175260">
              <a:lnSpc>
                <a:spcPct val="90000"/>
              </a:lnSpc>
              <a:spcBef>
                <a:spcPts val="935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10" dirty="0">
                <a:latin typeface="Calibri"/>
                <a:cs typeface="Calibri"/>
              </a:rPr>
              <a:t>Comment </a:t>
            </a:r>
            <a:r>
              <a:rPr sz="2800" spc="-30" dirty="0">
                <a:latin typeface="Calibri"/>
                <a:cs typeface="Calibri"/>
              </a:rPr>
              <a:t>boxes </a:t>
            </a:r>
            <a:r>
              <a:rPr sz="2800" spc="-5" dirty="0">
                <a:latin typeface="Calibri"/>
                <a:cs typeface="Calibri"/>
              </a:rPr>
              <a:t>under each  </a:t>
            </a:r>
            <a:r>
              <a:rPr sz="2800" spc="-20" dirty="0">
                <a:latin typeface="Calibri"/>
                <a:cs typeface="Calibri"/>
              </a:rPr>
              <a:t>exception </a:t>
            </a:r>
            <a:r>
              <a:rPr sz="2800" spc="-15" dirty="0">
                <a:latin typeface="Calibri"/>
                <a:cs typeface="Calibri"/>
              </a:rPr>
              <a:t>are required </a:t>
            </a:r>
            <a:r>
              <a:rPr sz="2800" spc="-5" dirty="0">
                <a:latin typeface="Calibri"/>
                <a:cs typeface="Calibri"/>
              </a:rPr>
              <a:t>if  </a:t>
            </a:r>
            <a:r>
              <a:rPr sz="2800" spc="-15" dirty="0">
                <a:latin typeface="Calibri"/>
                <a:cs typeface="Calibri"/>
              </a:rPr>
              <a:t>information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entered.</a:t>
            </a:r>
            <a:endParaRPr sz="2800" dirty="0">
              <a:latin typeface="Calibri"/>
              <a:cs typeface="Calibri"/>
            </a:endParaRPr>
          </a:p>
          <a:p>
            <a:pPr marL="645160" marR="149860" lvl="1" indent="-182880">
              <a:lnSpc>
                <a:spcPts val="2570"/>
              </a:lnSpc>
              <a:spcBef>
                <a:spcPts val="535"/>
              </a:spcBef>
              <a:buFont typeface="Arial"/>
              <a:buChar char="•"/>
              <a:tabLst>
                <a:tab pos="645795" algn="l"/>
              </a:tabLst>
            </a:pPr>
            <a:r>
              <a:rPr sz="2400" spc="-10" dirty="0">
                <a:latin typeface="Calibri"/>
                <a:cs typeface="Calibri"/>
              </a:rPr>
              <a:t>Exceptions must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explained </a:t>
            </a:r>
            <a:r>
              <a:rPr sz="2400" spc="-5" dirty="0">
                <a:latin typeface="Calibri"/>
                <a:cs typeface="Calibri"/>
              </a:rPr>
              <a:t>in  </a:t>
            </a:r>
            <a:r>
              <a:rPr sz="2400" spc="-10" dirty="0">
                <a:latin typeface="Calibri"/>
                <a:cs typeface="Calibri"/>
              </a:rPr>
              <a:t>detail.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71</a:t>
            </a:fld>
            <a:endParaRPr spc="-5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100A30-EDEC-50CA-14BC-4E2581BAA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398700"/>
            <a:ext cx="3352088" cy="5132500"/>
          </a:xfrm>
          <a:prstGeom prst="rect">
            <a:avLst/>
          </a:prstGeom>
        </p:spPr>
      </p:pic>
      <p:sp>
        <p:nvSpPr>
          <p:cNvPr id="8" name="Down Arrow 5">
            <a:extLst>
              <a:ext uri="{FF2B5EF4-FFF2-40B4-BE49-F238E27FC236}">
                <a16:creationId xmlns:a16="http://schemas.microsoft.com/office/drawing/2014/main" id="{7E08A0F8-77A4-260F-D3EF-283C873CAE46}"/>
              </a:ext>
            </a:extLst>
          </p:cNvPr>
          <p:cNvSpPr/>
          <p:nvPr/>
        </p:nvSpPr>
        <p:spPr>
          <a:xfrm rot="16200000">
            <a:off x="6497955" y="5087112"/>
            <a:ext cx="484632" cy="97840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8758" y="804340"/>
            <a:ext cx="620966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202</a:t>
            </a:r>
            <a:r>
              <a:rPr lang="en-US" sz="4400" spc="-5" dirty="0"/>
              <a:t>3</a:t>
            </a:r>
            <a:r>
              <a:rPr sz="4400" spc="-5" dirty="0"/>
              <a:t>-2</a:t>
            </a:r>
            <a:r>
              <a:rPr lang="en-US" sz="4400" spc="-5" dirty="0"/>
              <a:t>4</a:t>
            </a:r>
            <a:r>
              <a:rPr sz="4400" spc="-5" dirty="0"/>
              <a:t> AFR MOE </a:t>
            </a:r>
            <a:r>
              <a:rPr sz="4400" spc="-25" dirty="0"/>
              <a:t>Data:</a:t>
            </a:r>
            <a:r>
              <a:rPr sz="4400" spc="-55" dirty="0"/>
              <a:t> </a:t>
            </a:r>
            <a:r>
              <a:rPr sz="4400" spc="-5" dirty="0"/>
              <a:t>A1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56583" y="1869388"/>
            <a:ext cx="4944110" cy="384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ts val="1625"/>
              </a:lnSpc>
              <a:buFont typeface="Arial"/>
              <a:buChar char="•"/>
              <a:tabLst>
                <a:tab pos="196215" algn="l"/>
              </a:tabLst>
            </a:pPr>
            <a:r>
              <a:rPr sz="2350" spc="10" dirty="0">
                <a:latin typeface="Calibri"/>
                <a:cs typeface="Calibri"/>
              </a:rPr>
              <a:t>A1 </a:t>
            </a:r>
            <a:r>
              <a:rPr sz="2350" spc="5" dirty="0">
                <a:latin typeface="Calibri"/>
                <a:cs typeface="Calibri"/>
              </a:rPr>
              <a:t>Departure </a:t>
            </a:r>
            <a:r>
              <a:rPr sz="2350" spc="10" dirty="0">
                <a:latin typeface="Calibri"/>
                <a:cs typeface="Calibri"/>
              </a:rPr>
              <a:t>of </a:t>
            </a:r>
            <a:r>
              <a:rPr sz="2350" dirty="0">
                <a:latin typeface="Calibri"/>
                <a:cs typeface="Calibri"/>
              </a:rPr>
              <a:t>Personnel:</a:t>
            </a:r>
            <a:r>
              <a:rPr sz="2350" spc="-30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Voluntary</a:t>
            </a:r>
            <a:endParaRPr sz="2350" dirty="0">
              <a:latin typeface="Calibri"/>
              <a:cs typeface="Calibri"/>
            </a:endParaRPr>
          </a:p>
          <a:p>
            <a:pPr marL="195580" marR="130175">
              <a:lnSpc>
                <a:spcPct val="71800"/>
              </a:lnSpc>
              <a:spcBef>
                <a:spcPts val="395"/>
              </a:spcBef>
            </a:pPr>
            <a:r>
              <a:rPr sz="2350" spc="5" dirty="0">
                <a:latin typeface="Calibri"/>
                <a:cs typeface="Calibri"/>
              </a:rPr>
              <a:t>departure by </a:t>
            </a:r>
            <a:r>
              <a:rPr sz="2350" dirty="0">
                <a:latin typeface="Calibri"/>
                <a:cs typeface="Calibri"/>
              </a:rPr>
              <a:t>retirement </a:t>
            </a:r>
            <a:r>
              <a:rPr sz="2350" spc="10" dirty="0">
                <a:latin typeface="Calibri"/>
                <a:cs typeface="Calibri"/>
              </a:rPr>
              <a:t>or otherwise  or </a:t>
            </a:r>
            <a:r>
              <a:rPr sz="2350" spc="5" dirty="0">
                <a:latin typeface="Calibri"/>
                <a:cs typeface="Calibri"/>
              </a:rPr>
              <a:t>departure </a:t>
            </a:r>
            <a:r>
              <a:rPr sz="2350" spc="-10" dirty="0">
                <a:latin typeface="Calibri"/>
                <a:cs typeface="Calibri"/>
              </a:rPr>
              <a:t>for </a:t>
            </a:r>
            <a:r>
              <a:rPr sz="2350" dirty="0">
                <a:latin typeface="Calibri"/>
                <a:cs typeface="Calibri"/>
              </a:rPr>
              <a:t>just</a:t>
            </a:r>
            <a:r>
              <a:rPr sz="2350" spc="-5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cause.</a:t>
            </a:r>
            <a:endParaRPr sz="2350" dirty="0">
              <a:latin typeface="Calibri"/>
              <a:cs typeface="Calibri"/>
            </a:endParaRPr>
          </a:p>
          <a:p>
            <a:pPr marL="195580" indent="-182880">
              <a:lnSpc>
                <a:spcPts val="2410"/>
              </a:lnSpc>
              <a:spcBef>
                <a:spcPts val="200"/>
              </a:spcBef>
              <a:buFont typeface="Arial"/>
              <a:buChar char="•"/>
              <a:tabLst>
                <a:tab pos="196215" algn="l"/>
              </a:tabLst>
            </a:pPr>
            <a:r>
              <a:rPr sz="2350" spc="5" dirty="0">
                <a:latin typeface="Calibri"/>
                <a:cs typeface="Calibri"/>
              </a:rPr>
              <a:t>If </a:t>
            </a:r>
            <a:r>
              <a:rPr sz="2350" spc="10" dirty="0">
                <a:latin typeface="Calibri"/>
                <a:cs typeface="Calibri"/>
              </a:rPr>
              <a:t>the </a:t>
            </a:r>
            <a:r>
              <a:rPr sz="2350" spc="5" dirty="0">
                <a:latin typeface="Calibri"/>
                <a:cs typeface="Calibri"/>
              </a:rPr>
              <a:t>person </a:t>
            </a:r>
            <a:r>
              <a:rPr sz="2350" spc="10" dirty="0">
                <a:latin typeface="Calibri"/>
                <a:cs typeface="Calibri"/>
              </a:rPr>
              <a:t>departing in 20</a:t>
            </a:r>
            <a:r>
              <a:rPr lang="en-US" sz="2350" spc="10" dirty="0">
                <a:latin typeface="Calibri"/>
                <a:cs typeface="Calibri"/>
              </a:rPr>
              <a:t>22</a:t>
            </a:r>
            <a:r>
              <a:rPr sz="2350" spc="10" dirty="0">
                <a:latin typeface="Calibri"/>
                <a:cs typeface="Calibri"/>
              </a:rPr>
              <a:t>-2</a:t>
            </a:r>
            <a:r>
              <a:rPr lang="en-US" sz="2350" spc="10" dirty="0">
                <a:latin typeface="Calibri"/>
                <a:cs typeface="Calibri"/>
              </a:rPr>
              <a:t>3</a:t>
            </a:r>
            <a:r>
              <a:rPr sz="2350" spc="-6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was</a:t>
            </a:r>
            <a:endParaRPr sz="2350" dirty="0">
              <a:latin typeface="Calibri"/>
              <a:cs typeface="Calibri"/>
            </a:endParaRPr>
          </a:p>
          <a:p>
            <a:pPr marL="195580">
              <a:lnSpc>
                <a:spcPts val="2014"/>
              </a:lnSpc>
            </a:pPr>
            <a:r>
              <a:rPr sz="2350" spc="5" dirty="0">
                <a:latin typeface="Calibri"/>
                <a:cs typeface="Calibri"/>
              </a:rPr>
              <a:t>replaced by </a:t>
            </a:r>
            <a:r>
              <a:rPr sz="2350" spc="10" dirty="0">
                <a:latin typeface="Calibri"/>
                <a:cs typeface="Calibri"/>
              </a:rPr>
              <a:t>a newly </a:t>
            </a:r>
            <a:r>
              <a:rPr sz="2350" dirty="0">
                <a:latin typeface="Calibri"/>
                <a:cs typeface="Calibri"/>
              </a:rPr>
              <a:t>hired </a:t>
            </a:r>
            <a:r>
              <a:rPr sz="2350" spc="5" dirty="0">
                <a:latin typeface="Calibri"/>
                <a:cs typeface="Calibri"/>
              </a:rPr>
              <a:t>person </a:t>
            </a:r>
            <a:r>
              <a:rPr sz="2350" spc="-5" dirty="0">
                <a:latin typeface="Calibri"/>
                <a:cs typeface="Calibri"/>
              </a:rPr>
              <a:t>at</a:t>
            </a:r>
            <a:r>
              <a:rPr sz="2350" spc="-2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a</a:t>
            </a:r>
            <a:endParaRPr sz="2350" dirty="0">
              <a:latin typeface="Calibri"/>
              <a:cs typeface="Calibri"/>
            </a:endParaRPr>
          </a:p>
          <a:p>
            <a:pPr marL="195580">
              <a:lnSpc>
                <a:spcPts val="2025"/>
              </a:lnSpc>
            </a:pPr>
            <a:r>
              <a:rPr sz="2350" spc="5" dirty="0">
                <a:latin typeface="Calibri"/>
                <a:cs typeface="Calibri"/>
              </a:rPr>
              <a:t>lower </a:t>
            </a:r>
            <a:r>
              <a:rPr sz="2350" spc="10" dirty="0">
                <a:latin typeface="Calibri"/>
                <a:cs typeface="Calibri"/>
              </a:rPr>
              <a:t>salary in 202</a:t>
            </a:r>
            <a:r>
              <a:rPr lang="en-US" sz="2350" spc="10" dirty="0">
                <a:latin typeface="Calibri"/>
                <a:cs typeface="Calibri"/>
              </a:rPr>
              <a:t>3</a:t>
            </a:r>
            <a:r>
              <a:rPr sz="2350" spc="10" dirty="0">
                <a:latin typeface="Calibri"/>
                <a:cs typeface="Calibri"/>
              </a:rPr>
              <a:t>-2</a:t>
            </a:r>
            <a:r>
              <a:rPr lang="en-US" sz="2350" spc="10" dirty="0">
                <a:latin typeface="Calibri"/>
                <a:cs typeface="Calibri"/>
              </a:rPr>
              <a:t>4</a:t>
            </a:r>
            <a:r>
              <a:rPr sz="2350" spc="10" dirty="0">
                <a:latin typeface="Calibri"/>
                <a:cs typeface="Calibri"/>
              </a:rPr>
              <a:t>, </a:t>
            </a:r>
            <a:r>
              <a:rPr sz="2350" spc="-5" dirty="0">
                <a:latin typeface="Calibri"/>
                <a:cs typeface="Calibri"/>
              </a:rPr>
              <a:t>record</a:t>
            </a:r>
            <a:r>
              <a:rPr sz="2350" spc="-6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the</a:t>
            </a:r>
            <a:endParaRPr sz="2350" dirty="0">
              <a:latin typeface="Calibri"/>
              <a:cs typeface="Calibri"/>
            </a:endParaRPr>
          </a:p>
          <a:p>
            <a:pPr marL="195580">
              <a:lnSpc>
                <a:spcPts val="2025"/>
              </a:lnSpc>
            </a:pPr>
            <a:r>
              <a:rPr sz="2350" spc="10" dirty="0">
                <a:latin typeface="Calibri"/>
                <a:cs typeface="Calibri"/>
              </a:rPr>
              <a:t>new </a:t>
            </a:r>
            <a:r>
              <a:rPr sz="2350" spc="-25" dirty="0">
                <a:latin typeface="Calibri"/>
                <a:cs typeface="Calibri"/>
              </a:rPr>
              <a:t>hire’s </a:t>
            </a:r>
            <a:r>
              <a:rPr sz="2350" spc="-5" dirty="0">
                <a:latin typeface="Calibri"/>
                <a:cs typeface="Calibri"/>
              </a:rPr>
              <a:t>contracted </a:t>
            </a:r>
            <a:r>
              <a:rPr sz="2350" spc="10" dirty="0">
                <a:latin typeface="Calibri"/>
                <a:cs typeface="Calibri"/>
              </a:rPr>
              <a:t>salary</a:t>
            </a:r>
            <a:r>
              <a:rPr sz="2350" spc="4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and</a:t>
            </a:r>
            <a:endParaRPr sz="2350" dirty="0">
              <a:latin typeface="Calibri"/>
              <a:cs typeface="Calibri"/>
            </a:endParaRPr>
          </a:p>
          <a:p>
            <a:pPr marL="195580">
              <a:lnSpc>
                <a:spcPts val="2025"/>
              </a:lnSpc>
            </a:pPr>
            <a:r>
              <a:rPr sz="2350" spc="5" dirty="0">
                <a:latin typeface="Calibri"/>
                <a:cs typeface="Calibri"/>
              </a:rPr>
              <a:t>benefits </a:t>
            </a:r>
            <a:r>
              <a:rPr sz="2350" spc="15" dirty="0">
                <a:latin typeface="Calibri"/>
                <a:cs typeface="Calibri"/>
              </a:rPr>
              <a:t>on </a:t>
            </a:r>
            <a:r>
              <a:rPr sz="2350" spc="10" dirty="0">
                <a:latin typeface="Calibri"/>
                <a:cs typeface="Calibri"/>
              </a:rPr>
              <a:t>the line below the</a:t>
            </a:r>
            <a:r>
              <a:rPr sz="2350" spc="-70" dirty="0">
                <a:latin typeface="Calibri"/>
                <a:cs typeface="Calibri"/>
              </a:rPr>
              <a:t> </a:t>
            </a:r>
            <a:r>
              <a:rPr sz="2350" spc="5" dirty="0">
                <a:latin typeface="Calibri"/>
                <a:cs typeface="Calibri"/>
              </a:rPr>
              <a:t>person</a:t>
            </a:r>
            <a:endParaRPr sz="2350" dirty="0">
              <a:latin typeface="Calibri"/>
              <a:cs typeface="Calibri"/>
            </a:endParaRPr>
          </a:p>
          <a:p>
            <a:pPr marL="195580">
              <a:lnSpc>
                <a:spcPts val="2025"/>
              </a:lnSpc>
            </a:pPr>
            <a:r>
              <a:rPr sz="2350" spc="10" dirty="0">
                <a:latin typeface="Calibri"/>
                <a:cs typeface="Calibri"/>
              </a:rPr>
              <a:t>departing and </a:t>
            </a:r>
            <a:r>
              <a:rPr sz="2350" dirty="0">
                <a:latin typeface="Calibri"/>
                <a:cs typeface="Calibri"/>
              </a:rPr>
              <a:t>indicate </a:t>
            </a:r>
            <a:r>
              <a:rPr sz="2350" spc="10" dirty="0">
                <a:latin typeface="Calibri"/>
                <a:cs typeface="Calibri"/>
              </a:rPr>
              <a:t>a </a:t>
            </a:r>
            <a:r>
              <a:rPr sz="2350" dirty="0">
                <a:latin typeface="Calibri"/>
                <a:cs typeface="Calibri"/>
              </a:rPr>
              <a:t>negative</a:t>
            </a:r>
            <a:r>
              <a:rPr sz="2350" spc="-4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with</a:t>
            </a:r>
            <a:endParaRPr sz="2350" dirty="0">
              <a:latin typeface="Calibri"/>
              <a:cs typeface="Calibri"/>
            </a:endParaRPr>
          </a:p>
          <a:p>
            <a:pPr marL="195580" marR="555625">
              <a:lnSpc>
                <a:spcPct val="71800"/>
              </a:lnSpc>
              <a:spcBef>
                <a:spcPts val="400"/>
              </a:spcBef>
            </a:pPr>
            <a:r>
              <a:rPr sz="2350" spc="10" dirty="0">
                <a:latin typeface="Calibri"/>
                <a:cs typeface="Calibri"/>
              </a:rPr>
              <a:t>a minus sign </a:t>
            </a:r>
            <a:r>
              <a:rPr sz="2350" spc="-5" dirty="0">
                <a:latin typeface="Calibri"/>
                <a:cs typeface="Calibri"/>
              </a:rPr>
              <a:t>before </a:t>
            </a:r>
            <a:r>
              <a:rPr sz="2350" spc="10" dirty="0">
                <a:latin typeface="Calibri"/>
                <a:cs typeface="Calibri"/>
              </a:rPr>
              <a:t>the salary</a:t>
            </a:r>
            <a:r>
              <a:rPr sz="2350" spc="-50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and  </a:t>
            </a:r>
            <a:r>
              <a:rPr sz="2350" spc="5" dirty="0">
                <a:latin typeface="Calibri"/>
                <a:cs typeface="Calibri"/>
              </a:rPr>
              <a:t>benefits</a:t>
            </a:r>
            <a:r>
              <a:rPr sz="2350" spc="-6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amount.</a:t>
            </a:r>
            <a:endParaRPr sz="2350" dirty="0">
              <a:latin typeface="Calibri"/>
              <a:cs typeface="Calibri"/>
            </a:endParaRPr>
          </a:p>
          <a:p>
            <a:pPr marL="195580" indent="-182880">
              <a:lnSpc>
                <a:spcPts val="2410"/>
              </a:lnSpc>
              <a:spcBef>
                <a:spcPts val="204"/>
              </a:spcBef>
              <a:buFont typeface="Arial"/>
              <a:buChar char="•"/>
              <a:tabLst>
                <a:tab pos="196215" algn="l"/>
              </a:tabLst>
            </a:pPr>
            <a:r>
              <a:rPr sz="2350" spc="10" dirty="0">
                <a:latin typeface="Calibri"/>
                <a:cs typeface="Calibri"/>
              </a:rPr>
              <a:t>The </a:t>
            </a:r>
            <a:r>
              <a:rPr sz="2350" spc="-10" dirty="0">
                <a:latin typeface="Calibri"/>
                <a:cs typeface="Calibri"/>
              </a:rPr>
              <a:t>system </a:t>
            </a:r>
            <a:r>
              <a:rPr sz="2350" spc="5" dirty="0">
                <a:latin typeface="Calibri"/>
                <a:cs typeface="Calibri"/>
              </a:rPr>
              <a:t>will </a:t>
            </a:r>
            <a:r>
              <a:rPr sz="2350" spc="10" dirty="0">
                <a:latin typeface="Calibri"/>
                <a:cs typeface="Calibri"/>
              </a:rPr>
              <a:t>then </a:t>
            </a:r>
            <a:r>
              <a:rPr sz="2350" dirty="0">
                <a:latin typeface="Calibri"/>
                <a:cs typeface="Calibri"/>
              </a:rPr>
              <a:t>calculate</a:t>
            </a:r>
            <a:r>
              <a:rPr sz="2350" spc="-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the</a:t>
            </a:r>
            <a:endParaRPr sz="2350" dirty="0">
              <a:latin typeface="Calibri"/>
              <a:cs typeface="Calibri"/>
            </a:endParaRPr>
          </a:p>
          <a:p>
            <a:pPr marL="195580" marR="297815">
              <a:lnSpc>
                <a:spcPct val="71800"/>
              </a:lnSpc>
              <a:spcBef>
                <a:spcPts val="385"/>
              </a:spcBef>
            </a:pPr>
            <a:r>
              <a:rPr sz="2350" spc="-5" dirty="0">
                <a:latin typeface="Calibri"/>
                <a:cs typeface="Calibri"/>
              </a:rPr>
              <a:t>difference </a:t>
            </a:r>
            <a:r>
              <a:rPr sz="2350" spc="10" dirty="0">
                <a:latin typeface="Calibri"/>
                <a:cs typeface="Calibri"/>
              </a:rPr>
              <a:t>in the </a:t>
            </a:r>
            <a:r>
              <a:rPr sz="2350" spc="5" dirty="0">
                <a:latin typeface="Calibri"/>
                <a:cs typeface="Calibri"/>
              </a:rPr>
              <a:t>two </a:t>
            </a:r>
            <a:r>
              <a:rPr sz="2350" spc="10" dirty="0">
                <a:latin typeface="Calibri"/>
                <a:cs typeface="Calibri"/>
              </a:rPr>
              <a:t>salaries </a:t>
            </a:r>
            <a:r>
              <a:rPr sz="2350" spc="-10" dirty="0">
                <a:latin typeface="Calibri"/>
                <a:cs typeface="Calibri"/>
              </a:rPr>
              <a:t>for </a:t>
            </a:r>
            <a:r>
              <a:rPr sz="2350" spc="10" dirty="0">
                <a:latin typeface="Calibri"/>
                <a:cs typeface="Calibri"/>
              </a:rPr>
              <a:t>the  </a:t>
            </a:r>
            <a:r>
              <a:rPr sz="2350" dirty="0">
                <a:latin typeface="Calibri"/>
                <a:cs typeface="Calibri"/>
              </a:rPr>
              <a:t>exception</a:t>
            </a:r>
            <a:r>
              <a:rPr sz="2350" spc="-9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amount.</a:t>
            </a:r>
            <a:endParaRPr sz="23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16025" y="2324424"/>
            <a:ext cx="6101126" cy="996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72</a:t>
            </a:fld>
            <a:endParaRPr spc="-5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C8DF3D-68F2-E962-43E5-68E628B41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8707"/>
            <a:ext cx="5865307" cy="74134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7750" y="804340"/>
            <a:ext cx="267525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A1</a:t>
            </a:r>
            <a:r>
              <a:rPr sz="4400" spc="-90" dirty="0"/>
              <a:t> </a:t>
            </a:r>
            <a:r>
              <a:rPr sz="4400" spc="-15" dirty="0"/>
              <a:t>Example</a:t>
            </a:r>
            <a:endParaRPr sz="4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73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11225" y="1865472"/>
            <a:ext cx="10361930" cy="423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6520">
              <a:lnSpc>
                <a:spcPts val="2780"/>
              </a:lnSpc>
            </a:pPr>
            <a:r>
              <a:rPr sz="2550" spc="15" dirty="0">
                <a:latin typeface="Calibri"/>
                <a:cs typeface="Calibri"/>
              </a:rPr>
              <a:t>34 CFR 300.204(a)– “ The </a:t>
            </a:r>
            <a:r>
              <a:rPr sz="2550" spc="5" dirty="0">
                <a:latin typeface="Calibri"/>
                <a:cs typeface="Calibri"/>
              </a:rPr>
              <a:t>voluntary </a:t>
            </a:r>
            <a:r>
              <a:rPr sz="2550" spc="10" dirty="0">
                <a:latin typeface="Calibri"/>
                <a:cs typeface="Calibri"/>
              </a:rPr>
              <a:t>departure by </a:t>
            </a:r>
            <a:r>
              <a:rPr sz="2550" spc="5" dirty="0">
                <a:latin typeface="Calibri"/>
                <a:cs typeface="Calibri"/>
              </a:rPr>
              <a:t>retirement </a:t>
            </a:r>
            <a:r>
              <a:rPr sz="2550" spc="15" dirty="0">
                <a:latin typeface="Calibri"/>
                <a:cs typeface="Calibri"/>
              </a:rPr>
              <a:t>or otherwise, or  </a:t>
            </a:r>
            <a:r>
              <a:rPr sz="2550" spc="10" dirty="0">
                <a:latin typeface="Calibri"/>
                <a:cs typeface="Calibri"/>
              </a:rPr>
              <a:t>departure </a:t>
            </a:r>
            <a:r>
              <a:rPr sz="2550" spc="-5" dirty="0">
                <a:latin typeface="Calibri"/>
                <a:cs typeface="Calibri"/>
              </a:rPr>
              <a:t>for </a:t>
            </a:r>
            <a:r>
              <a:rPr sz="2550" spc="5" dirty="0">
                <a:latin typeface="Calibri"/>
                <a:cs typeface="Calibri"/>
              </a:rPr>
              <a:t>just </a:t>
            </a:r>
            <a:r>
              <a:rPr sz="2550" spc="10" dirty="0">
                <a:latin typeface="Calibri"/>
                <a:cs typeface="Calibri"/>
              </a:rPr>
              <a:t>cause, </a:t>
            </a:r>
            <a:r>
              <a:rPr sz="2550" spc="15" dirty="0">
                <a:latin typeface="Calibri"/>
                <a:cs typeface="Calibri"/>
              </a:rPr>
              <a:t>of </a:t>
            </a:r>
            <a:r>
              <a:rPr sz="2550" spc="10" dirty="0">
                <a:latin typeface="Calibri"/>
                <a:cs typeface="Calibri"/>
              </a:rPr>
              <a:t>special education </a:t>
            </a:r>
            <a:r>
              <a:rPr sz="2550" spc="15" dirty="0">
                <a:latin typeface="Calibri"/>
                <a:cs typeface="Calibri"/>
              </a:rPr>
              <a:t>or </a:t>
            </a:r>
            <a:r>
              <a:rPr sz="2550" dirty="0">
                <a:latin typeface="Calibri"/>
                <a:cs typeface="Calibri"/>
              </a:rPr>
              <a:t>related </a:t>
            </a:r>
            <a:r>
              <a:rPr sz="2550" spc="15" dirty="0">
                <a:latin typeface="Calibri"/>
                <a:cs typeface="Calibri"/>
              </a:rPr>
              <a:t>services </a:t>
            </a:r>
            <a:r>
              <a:rPr sz="2550" spc="-10" dirty="0">
                <a:latin typeface="Calibri"/>
                <a:cs typeface="Calibri"/>
              </a:rPr>
              <a:t>personnel.”  A RIF </a:t>
            </a:r>
            <a:r>
              <a:rPr sz="2550" spc="-5" dirty="0">
                <a:latin typeface="Calibri"/>
                <a:cs typeface="Calibri"/>
              </a:rPr>
              <a:t>is </a:t>
            </a:r>
            <a:r>
              <a:rPr sz="2550" spc="-10" dirty="0">
                <a:latin typeface="Calibri"/>
                <a:cs typeface="Calibri"/>
              </a:rPr>
              <a:t>not </a:t>
            </a:r>
            <a:r>
              <a:rPr sz="2550" spc="-5" dirty="0">
                <a:latin typeface="Calibri"/>
                <a:cs typeface="Calibri"/>
              </a:rPr>
              <a:t>a </a:t>
            </a:r>
            <a:r>
              <a:rPr sz="2550" spc="-15" dirty="0">
                <a:latin typeface="Calibri"/>
                <a:cs typeface="Calibri"/>
              </a:rPr>
              <a:t>voluntary </a:t>
            </a:r>
            <a:r>
              <a:rPr sz="2550" spc="-10" dirty="0">
                <a:latin typeface="Calibri"/>
                <a:cs typeface="Calibri"/>
              </a:rPr>
              <a:t>departure, nor </a:t>
            </a:r>
            <a:r>
              <a:rPr sz="2550" spc="-5" dirty="0">
                <a:latin typeface="Calibri"/>
                <a:cs typeface="Calibri"/>
              </a:rPr>
              <a:t>is it </a:t>
            </a:r>
            <a:r>
              <a:rPr sz="2550" spc="-10" dirty="0">
                <a:latin typeface="Calibri"/>
                <a:cs typeface="Calibri"/>
              </a:rPr>
              <a:t>departure </a:t>
            </a:r>
            <a:r>
              <a:rPr sz="2550" spc="-25" dirty="0">
                <a:latin typeface="Calibri"/>
                <a:cs typeface="Calibri"/>
              </a:rPr>
              <a:t>for </a:t>
            </a:r>
            <a:r>
              <a:rPr sz="2550" spc="-15" dirty="0">
                <a:latin typeface="Calibri"/>
                <a:cs typeface="Calibri"/>
              </a:rPr>
              <a:t>just </a:t>
            </a:r>
            <a:r>
              <a:rPr sz="2550" spc="-10" dirty="0">
                <a:latin typeface="Calibri"/>
                <a:cs typeface="Calibri"/>
              </a:rPr>
              <a:t>cause. </a:t>
            </a:r>
            <a:r>
              <a:rPr sz="2550" spc="-15" dirty="0">
                <a:latin typeface="Calibri"/>
                <a:cs typeface="Calibri"/>
              </a:rPr>
              <a:t>Just  </a:t>
            </a:r>
            <a:r>
              <a:rPr sz="2550" spc="10" dirty="0">
                <a:latin typeface="Calibri"/>
                <a:cs typeface="Calibri"/>
              </a:rPr>
              <a:t>cause is </a:t>
            </a:r>
            <a:r>
              <a:rPr sz="2550" spc="15" dirty="0">
                <a:latin typeface="Calibri"/>
                <a:cs typeface="Calibri"/>
              </a:rPr>
              <a:t>a </a:t>
            </a:r>
            <a:r>
              <a:rPr sz="2550" spc="10" dirty="0">
                <a:latin typeface="Calibri"/>
                <a:cs typeface="Calibri"/>
              </a:rPr>
              <a:t>“term </a:t>
            </a:r>
            <a:r>
              <a:rPr sz="2550" spc="15" dirty="0">
                <a:latin typeface="Calibri"/>
                <a:cs typeface="Calibri"/>
              </a:rPr>
              <a:t>of </a:t>
            </a:r>
            <a:r>
              <a:rPr sz="2550" spc="35" dirty="0">
                <a:latin typeface="Calibri"/>
                <a:cs typeface="Calibri"/>
              </a:rPr>
              <a:t>art” </a:t>
            </a:r>
            <a:r>
              <a:rPr sz="2550" spc="10" dirty="0">
                <a:latin typeface="Calibri"/>
                <a:cs typeface="Calibri"/>
              </a:rPr>
              <a:t>in </a:t>
            </a:r>
            <a:r>
              <a:rPr sz="2550" spc="15" dirty="0">
                <a:latin typeface="Calibri"/>
                <a:cs typeface="Calibri"/>
              </a:rPr>
              <a:t>the </a:t>
            </a:r>
            <a:r>
              <a:rPr sz="2550" spc="20" dirty="0">
                <a:latin typeface="Calibri"/>
                <a:cs typeface="Calibri"/>
              </a:rPr>
              <a:t>HR </a:t>
            </a:r>
            <a:r>
              <a:rPr sz="2550" spc="10" dirty="0">
                <a:latin typeface="Calibri"/>
                <a:cs typeface="Calibri"/>
              </a:rPr>
              <a:t>world </a:t>
            </a:r>
            <a:r>
              <a:rPr sz="2550" spc="15" dirty="0">
                <a:latin typeface="Calibri"/>
                <a:cs typeface="Calibri"/>
              </a:rPr>
              <a:t>and </a:t>
            </a:r>
            <a:r>
              <a:rPr sz="2550" spc="5" dirty="0">
                <a:latin typeface="Calibri"/>
                <a:cs typeface="Calibri"/>
              </a:rPr>
              <a:t>generally </a:t>
            </a:r>
            <a:r>
              <a:rPr sz="2550" spc="-15" dirty="0">
                <a:latin typeface="Calibri"/>
                <a:cs typeface="Calibri"/>
              </a:rPr>
              <a:t>refers </a:t>
            </a:r>
            <a:r>
              <a:rPr sz="2550" dirty="0">
                <a:latin typeface="Calibri"/>
                <a:cs typeface="Calibri"/>
              </a:rPr>
              <a:t>to </a:t>
            </a:r>
            <a:r>
              <a:rPr sz="2550" spc="15" dirty="0">
                <a:latin typeface="Calibri"/>
                <a:cs typeface="Calibri"/>
              </a:rPr>
              <a:t>dismissal </a:t>
            </a:r>
            <a:r>
              <a:rPr sz="2550" spc="-5" dirty="0">
                <a:latin typeface="Calibri"/>
                <a:cs typeface="Calibri"/>
              </a:rPr>
              <a:t>for  </a:t>
            </a:r>
            <a:r>
              <a:rPr sz="2550" spc="20" dirty="0">
                <a:latin typeface="Calibri"/>
                <a:cs typeface="Calibri"/>
              </a:rPr>
              <a:t>some </a:t>
            </a:r>
            <a:r>
              <a:rPr sz="2550" dirty="0">
                <a:latin typeface="Calibri"/>
                <a:cs typeface="Calibri"/>
              </a:rPr>
              <a:t>form </a:t>
            </a:r>
            <a:r>
              <a:rPr sz="2550" spc="15" dirty="0">
                <a:latin typeface="Calibri"/>
                <a:cs typeface="Calibri"/>
              </a:rPr>
              <a:t>of </a:t>
            </a:r>
            <a:r>
              <a:rPr sz="2550" spc="10" dirty="0">
                <a:latin typeface="Calibri"/>
                <a:cs typeface="Calibri"/>
              </a:rPr>
              <a:t>misconduct </a:t>
            </a:r>
            <a:r>
              <a:rPr sz="2550" spc="15" dirty="0">
                <a:latin typeface="Calibri"/>
                <a:cs typeface="Calibri"/>
              </a:rPr>
              <a:t>or </a:t>
            </a:r>
            <a:r>
              <a:rPr sz="2550" spc="10" dirty="0">
                <a:latin typeface="Calibri"/>
                <a:cs typeface="Calibri"/>
              </a:rPr>
              <a:t>breach </a:t>
            </a:r>
            <a:r>
              <a:rPr sz="2550" spc="15" dirty="0">
                <a:latin typeface="Calibri"/>
                <a:cs typeface="Calibri"/>
              </a:rPr>
              <a:t>of </a:t>
            </a:r>
            <a:r>
              <a:rPr sz="2550" dirty="0">
                <a:latin typeface="Calibri"/>
                <a:cs typeface="Calibri"/>
              </a:rPr>
              <a:t>contract. </a:t>
            </a:r>
            <a:r>
              <a:rPr sz="2550" spc="15" dirty="0">
                <a:latin typeface="Calibri"/>
                <a:cs typeface="Calibri"/>
              </a:rPr>
              <a:t>Asking a </a:t>
            </a:r>
            <a:r>
              <a:rPr sz="2550" spc="10" dirty="0">
                <a:latin typeface="Calibri"/>
                <a:cs typeface="Calibri"/>
              </a:rPr>
              <a:t>teacher </a:t>
            </a:r>
            <a:r>
              <a:rPr sz="2550" spc="15" dirty="0">
                <a:latin typeface="Calibri"/>
                <a:cs typeface="Calibri"/>
              </a:rPr>
              <a:t>not </a:t>
            </a:r>
            <a:r>
              <a:rPr sz="2550" dirty="0">
                <a:latin typeface="Calibri"/>
                <a:cs typeface="Calibri"/>
              </a:rPr>
              <a:t>to  </a:t>
            </a:r>
            <a:r>
              <a:rPr sz="2550" spc="-15" dirty="0">
                <a:latin typeface="Calibri"/>
                <a:cs typeface="Calibri"/>
              </a:rPr>
              <a:t>come </a:t>
            </a:r>
            <a:r>
              <a:rPr sz="2550" spc="-10" dirty="0">
                <a:latin typeface="Calibri"/>
                <a:cs typeface="Calibri"/>
              </a:rPr>
              <a:t>back </a:t>
            </a:r>
            <a:r>
              <a:rPr sz="2550" spc="-5" dirty="0">
                <a:latin typeface="Calibri"/>
                <a:cs typeface="Calibri"/>
              </a:rPr>
              <a:t>is also </a:t>
            </a:r>
            <a:r>
              <a:rPr sz="2550" spc="-10" dirty="0">
                <a:latin typeface="Calibri"/>
                <a:cs typeface="Calibri"/>
              </a:rPr>
              <a:t>not </a:t>
            </a:r>
            <a:r>
              <a:rPr sz="2550" spc="-15" dirty="0">
                <a:latin typeface="Calibri"/>
                <a:cs typeface="Calibri"/>
              </a:rPr>
              <a:t>voluntary </a:t>
            </a:r>
            <a:r>
              <a:rPr sz="2550" spc="-10" dirty="0">
                <a:latin typeface="Calibri"/>
                <a:cs typeface="Calibri"/>
              </a:rPr>
              <a:t>departure. A teacher </a:t>
            </a:r>
            <a:r>
              <a:rPr sz="2550" spc="-20" dirty="0">
                <a:latin typeface="Calibri"/>
                <a:cs typeface="Calibri"/>
              </a:rPr>
              <a:t>retires-voluntary  </a:t>
            </a:r>
            <a:r>
              <a:rPr sz="2550" spc="-10" dirty="0">
                <a:latin typeface="Calibri"/>
                <a:cs typeface="Calibri"/>
              </a:rPr>
              <a:t>departure. Another teacher </a:t>
            </a:r>
            <a:r>
              <a:rPr sz="2550" spc="-20" dirty="0">
                <a:latin typeface="Calibri"/>
                <a:cs typeface="Calibri"/>
              </a:rPr>
              <a:t>gets </a:t>
            </a:r>
            <a:r>
              <a:rPr sz="2550" spc="-5" dirty="0">
                <a:latin typeface="Calibri"/>
                <a:cs typeface="Calibri"/>
              </a:rPr>
              <a:t>a </a:t>
            </a:r>
            <a:r>
              <a:rPr sz="2550" spc="-20" dirty="0">
                <a:latin typeface="Calibri"/>
                <a:cs typeface="Calibri"/>
              </a:rPr>
              <a:t>better </a:t>
            </a:r>
            <a:r>
              <a:rPr sz="2550" spc="-15" dirty="0">
                <a:latin typeface="Calibri"/>
                <a:cs typeface="Calibri"/>
              </a:rPr>
              <a:t>paying </a:t>
            </a:r>
            <a:r>
              <a:rPr sz="2550" spc="-5" dirty="0">
                <a:latin typeface="Calibri"/>
                <a:cs typeface="Calibri"/>
              </a:rPr>
              <a:t>job </a:t>
            </a:r>
            <a:r>
              <a:rPr sz="2550" spc="-15" dirty="0">
                <a:latin typeface="Calibri"/>
                <a:cs typeface="Calibri"/>
              </a:rPr>
              <a:t>across </a:t>
            </a:r>
            <a:r>
              <a:rPr sz="2550" spc="-10" dirty="0">
                <a:latin typeface="Calibri"/>
                <a:cs typeface="Calibri"/>
              </a:rPr>
              <a:t>the</a:t>
            </a:r>
            <a:r>
              <a:rPr sz="2550" spc="150" dirty="0">
                <a:latin typeface="Calibri"/>
                <a:cs typeface="Calibri"/>
              </a:rPr>
              <a:t> </a:t>
            </a:r>
            <a:r>
              <a:rPr sz="2550" spc="-25" dirty="0">
                <a:latin typeface="Calibri"/>
                <a:cs typeface="Calibri"/>
              </a:rPr>
              <a:t>State</a:t>
            </a:r>
            <a:endParaRPr sz="2550" dirty="0">
              <a:latin typeface="Calibri"/>
              <a:cs typeface="Calibri"/>
            </a:endParaRPr>
          </a:p>
          <a:p>
            <a:pPr marL="12700">
              <a:lnSpc>
                <a:spcPts val="2585"/>
              </a:lnSpc>
            </a:pPr>
            <a:r>
              <a:rPr sz="2550" spc="10" dirty="0">
                <a:latin typeface="Calibri"/>
                <a:cs typeface="Calibri"/>
              </a:rPr>
              <a:t>line—voluntary departure. </a:t>
            </a:r>
            <a:r>
              <a:rPr sz="2550" spc="15" dirty="0">
                <a:latin typeface="Calibri"/>
                <a:cs typeface="Calibri"/>
              </a:rPr>
              <a:t>Additional, </a:t>
            </a:r>
            <a:r>
              <a:rPr sz="2550" spc="5" dirty="0">
                <a:latin typeface="Calibri"/>
                <a:cs typeface="Calibri"/>
              </a:rPr>
              <a:t>if </a:t>
            </a:r>
            <a:r>
              <a:rPr sz="2550" spc="15" dirty="0">
                <a:latin typeface="Calibri"/>
                <a:cs typeface="Calibri"/>
              </a:rPr>
              <a:t>a </a:t>
            </a:r>
            <a:r>
              <a:rPr sz="2550" spc="10" dirty="0">
                <a:latin typeface="Calibri"/>
                <a:cs typeface="Calibri"/>
              </a:rPr>
              <a:t>teacher </a:t>
            </a:r>
            <a:r>
              <a:rPr sz="2550" spc="5" dirty="0">
                <a:latin typeface="Calibri"/>
                <a:cs typeface="Calibri"/>
              </a:rPr>
              <a:t>voluntarily </a:t>
            </a:r>
            <a:r>
              <a:rPr sz="2550" spc="15" dirty="0">
                <a:latin typeface="Calibri"/>
                <a:cs typeface="Calibri"/>
              </a:rPr>
              <a:t>departs and</a:t>
            </a:r>
            <a:r>
              <a:rPr sz="2550" spc="50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the</a:t>
            </a:r>
            <a:endParaRPr sz="2550" dirty="0">
              <a:latin typeface="Calibri"/>
              <a:cs typeface="Calibri"/>
            </a:endParaRPr>
          </a:p>
          <a:p>
            <a:pPr marL="12700" marR="634365">
              <a:lnSpc>
                <a:spcPts val="2780"/>
              </a:lnSpc>
              <a:spcBef>
                <a:spcPts val="180"/>
              </a:spcBef>
            </a:pPr>
            <a:r>
              <a:rPr sz="2550" spc="15" dirty="0">
                <a:latin typeface="Calibri"/>
                <a:cs typeface="Calibri"/>
              </a:rPr>
              <a:t>position </a:t>
            </a:r>
            <a:r>
              <a:rPr sz="2550" spc="10" dirty="0">
                <a:latin typeface="Calibri"/>
                <a:cs typeface="Calibri"/>
              </a:rPr>
              <a:t>is filled by </a:t>
            </a:r>
            <a:r>
              <a:rPr sz="2550" spc="15" dirty="0">
                <a:latin typeface="Calibri"/>
                <a:cs typeface="Calibri"/>
              </a:rPr>
              <a:t>a </a:t>
            </a:r>
            <a:r>
              <a:rPr sz="2550" spc="5" dirty="0">
                <a:latin typeface="Calibri"/>
                <a:cs typeface="Calibri"/>
              </a:rPr>
              <a:t>lower-paid </a:t>
            </a:r>
            <a:r>
              <a:rPr sz="2550" spc="15" dirty="0">
                <a:latin typeface="Calibri"/>
                <a:cs typeface="Calibri"/>
              </a:rPr>
              <a:t>new </a:t>
            </a:r>
            <a:r>
              <a:rPr sz="2550" spc="5" dirty="0">
                <a:latin typeface="Calibri"/>
                <a:cs typeface="Calibri"/>
              </a:rPr>
              <a:t>hire, </a:t>
            </a:r>
            <a:r>
              <a:rPr sz="2550" spc="15" dirty="0">
                <a:latin typeface="Calibri"/>
                <a:cs typeface="Calibri"/>
              </a:rPr>
              <a:t>the </a:t>
            </a:r>
            <a:r>
              <a:rPr sz="2550" dirty="0">
                <a:latin typeface="Calibri"/>
                <a:cs typeface="Calibri"/>
              </a:rPr>
              <a:t>difference </a:t>
            </a:r>
            <a:r>
              <a:rPr sz="2550" spc="10" dirty="0">
                <a:latin typeface="Calibri"/>
                <a:cs typeface="Calibri"/>
              </a:rPr>
              <a:t>between </a:t>
            </a:r>
            <a:r>
              <a:rPr sz="2550" spc="15" dirty="0">
                <a:latin typeface="Calibri"/>
                <a:cs typeface="Calibri"/>
              </a:rPr>
              <a:t>the  </a:t>
            </a:r>
            <a:r>
              <a:rPr sz="2550" spc="-10" dirty="0">
                <a:latin typeface="Calibri"/>
                <a:cs typeface="Calibri"/>
              </a:rPr>
              <a:t>departing </a:t>
            </a:r>
            <a:r>
              <a:rPr sz="2550" spc="-15" dirty="0">
                <a:latin typeface="Calibri"/>
                <a:cs typeface="Calibri"/>
              </a:rPr>
              <a:t>teacher’s </a:t>
            </a:r>
            <a:r>
              <a:rPr sz="2550" spc="-5" dirty="0">
                <a:latin typeface="Calibri"/>
                <a:cs typeface="Calibri"/>
              </a:rPr>
              <a:t>salary </a:t>
            </a:r>
            <a:r>
              <a:rPr sz="2550" spc="-10" dirty="0">
                <a:latin typeface="Calibri"/>
                <a:cs typeface="Calibri"/>
              </a:rPr>
              <a:t>and the </a:t>
            </a:r>
            <a:r>
              <a:rPr sz="2550" spc="-15" dirty="0">
                <a:latin typeface="Calibri"/>
                <a:cs typeface="Calibri"/>
              </a:rPr>
              <a:t>new </a:t>
            </a:r>
            <a:r>
              <a:rPr sz="2550" spc="-40" dirty="0">
                <a:latin typeface="Calibri"/>
                <a:cs typeface="Calibri"/>
              </a:rPr>
              <a:t>hire’s </a:t>
            </a:r>
            <a:r>
              <a:rPr sz="2550" spc="-5" dirty="0">
                <a:latin typeface="Calibri"/>
                <a:cs typeface="Calibri"/>
              </a:rPr>
              <a:t>salary </a:t>
            </a:r>
            <a:r>
              <a:rPr sz="2550" spc="-15" dirty="0">
                <a:latin typeface="Calibri"/>
                <a:cs typeface="Calibri"/>
              </a:rPr>
              <a:t>can reduce </a:t>
            </a:r>
            <a:r>
              <a:rPr sz="2550" spc="-10" dirty="0">
                <a:latin typeface="Calibri"/>
                <a:cs typeface="Calibri"/>
              </a:rPr>
              <a:t>the</a:t>
            </a:r>
            <a:r>
              <a:rPr sz="2550" spc="26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MOE.</a:t>
            </a:r>
            <a:endParaRPr sz="2550" dirty="0">
              <a:latin typeface="Calibri"/>
              <a:cs typeface="Calibri"/>
            </a:endParaRPr>
          </a:p>
          <a:p>
            <a:pPr marL="12700" marR="8529320">
              <a:lnSpc>
                <a:spcPts val="2700"/>
              </a:lnSpc>
              <a:spcBef>
                <a:spcPts val="175"/>
              </a:spcBef>
            </a:pPr>
            <a:r>
              <a:rPr sz="1550" spc="10" dirty="0">
                <a:latin typeface="Calibri"/>
                <a:cs typeface="Calibri"/>
              </a:rPr>
              <a:t>OSEP </a:t>
            </a:r>
            <a:r>
              <a:rPr sz="1550" spc="-15" dirty="0">
                <a:latin typeface="Calibri"/>
                <a:cs typeface="Calibri"/>
              </a:rPr>
              <a:t>Vetted</a:t>
            </a:r>
            <a:r>
              <a:rPr sz="1550" spc="-8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Examples  34 </a:t>
            </a:r>
            <a:r>
              <a:rPr sz="1550" spc="10" dirty="0">
                <a:latin typeface="Calibri"/>
                <a:cs typeface="Calibri"/>
              </a:rPr>
              <a:t>CFR</a:t>
            </a:r>
            <a:r>
              <a:rPr sz="1550" spc="-7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300.204</a:t>
            </a:r>
            <a:endParaRPr sz="15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922" y="732903"/>
            <a:ext cx="5372735" cy="1270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00"/>
              </a:lnSpc>
            </a:pPr>
            <a:r>
              <a:rPr sz="4400" spc="-15" dirty="0"/>
              <a:t>Documentation </a:t>
            </a:r>
            <a:r>
              <a:rPr sz="4400" spc="-35" dirty="0"/>
              <a:t>for</a:t>
            </a:r>
            <a:r>
              <a:rPr sz="4400" spc="-40" dirty="0"/>
              <a:t> </a:t>
            </a:r>
            <a:r>
              <a:rPr sz="4400" spc="-15" dirty="0"/>
              <a:t>A-1:</a:t>
            </a:r>
            <a:endParaRPr sz="4400" dirty="0"/>
          </a:p>
          <a:p>
            <a:pPr marL="671195">
              <a:lnSpc>
                <a:spcPts val="5005"/>
              </a:lnSpc>
            </a:pPr>
            <a:r>
              <a:rPr sz="4400" i="1" spc="-5" dirty="0">
                <a:latin typeface="Calibri"/>
                <a:cs typeface="Calibri"/>
              </a:rPr>
              <a:t>Departure Of</a:t>
            </a:r>
            <a:r>
              <a:rPr sz="4400" i="1" spc="-60" dirty="0">
                <a:latin typeface="Calibri"/>
                <a:cs typeface="Calibri"/>
              </a:rPr>
              <a:t> </a:t>
            </a:r>
            <a:r>
              <a:rPr sz="4400" i="1" spc="-15" dirty="0">
                <a:latin typeface="Calibri"/>
                <a:cs typeface="Calibri"/>
              </a:rPr>
              <a:t>Staff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74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52574" y="2306871"/>
            <a:ext cx="10242550" cy="136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390" marR="5080" indent="-186690">
              <a:lnSpc>
                <a:spcPct val="101699"/>
              </a:lnSpc>
              <a:buFont typeface="Arial"/>
              <a:buChar char="•"/>
              <a:tabLst>
                <a:tab pos="200025" algn="l"/>
              </a:tabLst>
            </a:pPr>
            <a:r>
              <a:rPr sz="2150" spc="-5" dirty="0">
                <a:latin typeface="Calibri"/>
                <a:cs typeface="Calibri"/>
              </a:rPr>
              <a:t>For </a:t>
            </a:r>
            <a:r>
              <a:rPr sz="2150" spc="5" dirty="0">
                <a:latin typeface="Calibri"/>
                <a:cs typeface="Calibri"/>
              </a:rPr>
              <a:t>each </a:t>
            </a:r>
            <a:r>
              <a:rPr sz="2150" spc="-15" dirty="0">
                <a:latin typeface="Calibri"/>
                <a:cs typeface="Calibri"/>
              </a:rPr>
              <a:t>staff </a:t>
            </a:r>
            <a:r>
              <a:rPr sz="2150" spc="10" dirty="0">
                <a:latin typeface="Calibri"/>
                <a:cs typeface="Calibri"/>
              </a:rPr>
              <a:t>member </a:t>
            </a:r>
            <a:r>
              <a:rPr sz="2150" spc="-5" dirty="0">
                <a:latin typeface="Calibri"/>
                <a:cs typeface="Calibri"/>
              </a:rPr>
              <a:t>listed </a:t>
            </a:r>
            <a:r>
              <a:rPr sz="2150" spc="5" dirty="0">
                <a:latin typeface="Calibri"/>
                <a:cs typeface="Calibri"/>
              </a:rPr>
              <a:t>in </a:t>
            </a:r>
            <a:r>
              <a:rPr sz="2150" b="1" i="1" spc="5" dirty="0">
                <a:latin typeface="Calibri"/>
                <a:cs typeface="Calibri"/>
              </a:rPr>
              <a:t>A1 Departure of Staff</a:t>
            </a:r>
            <a:r>
              <a:rPr sz="2150" spc="5" dirty="0">
                <a:latin typeface="Calibri"/>
                <a:cs typeface="Calibri"/>
              </a:rPr>
              <a:t>, a </a:t>
            </a:r>
            <a:r>
              <a:rPr sz="2150" dirty="0">
                <a:latin typeface="Calibri"/>
                <a:cs typeface="Calibri"/>
              </a:rPr>
              <a:t>Detailed Distribution Report from  </a:t>
            </a:r>
            <a:r>
              <a:rPr sz="2150" spc="5" dirty="0">
                <a:latin typeface="Calibri"/>
                <a:cs typeface="Calibri"/>
              </a:rPr>
              <a:t>eFinance is </a:t>
            </a:r>
            <a:r>
              <a:rPr sz="2150" dirty="0">
                <a:latin typeface="Calibri"/>
                <a:cs typeface="Calibri"/>
              </a:rPr>
              <a:t>required </a:t>
            </a:r>
            <a:r>
              <a:rPr sz="2150" spc="5" dirty="0">
                <a:latin typeface="Calibri"/>
                <a:cs typeface="Calibri"/>
              </a:rPr>
              <a:t>as </a:t>
            </a:r>
            <a:r>
              <a:rPr sz="2150" dirty="0">
                <a:latin typeface="Calibri"/>
                <a:cs typeface="Calibri"/>
              </a:rPr>
              <a:t>documentation </a:t>
            </a:r>
            <a:r>
              <a:rPr sz="2150" spc="5" dirty="0">
                <a:latin typeface="Calibri"/>
                <a:cs typeface="Calibri"/>
              </a:rPr>
              <a:t>of the </a:t>
            </a:r>
            <a:r>
              <a:rPr sz="2150" spc="-5" dirty="0">
                <a:latin typeface="Calibri"/>
                <a:cs typeface="Calibri"/>
              </a:rPr>
              <a:t>contract </a:t>
            </a:r>
            <a:r>
              <a:rPr sz="2150" spc="5" dirty="0">
                <a:latin typeface="Calibri"/>
                <a:cs typeface="Calibri"/>
              </a:rPr>
              <a:t>salary and </a:t>
            </a:r>
            <a:r>
              <a:rPr sz="2150" dirty="0">
                <a:latin typeface="Calibri"/>
                <a:cs typeface="Calibri"/>
              </a:rPr>
              <a:t>benefits </a:t>
            </a:r>
            <a:r>
              <a:rPr sz="2150" spc="5" dirty="0">
                <a:latin typeface="Calibri"/>
                <a:cs typeface="Calibri"/>
              </a:rPr>
              <a:t>amount (not  salary </a:t>
            </a:r>
            <a:r>
              <a:rPr sz="2150" spc="-10" dirty="0">
                <a:latin typeface="Calibri"/>
                <a:cs typeface="Calibri"/>
              </a:rPr>
              <a:t>for extra </a:t>
            </a:r>
            <a:r>
              <a:rPr sz="2150" spc="5" dirty="0">
                <a:latin typeface="Calibri"/>
                <a:cs typeface="Calibri"/>
              </a:rPr>
              <a:t>duties </a:t>
            </a:r>
            <a:r>
              <a:rPr sz="2150" dirty="0">
                <a:latin typeface="Calibri"/>
                <a:cs typeface="Calibri"/>
              </a:rPr>
              <a:t>beyond </a:t>
            </a:r>
            <a:r>
              <a:rPr sz="2150" spc="5" dirty="0">
                <a:latin typeface="Calibri"/>
                <a:cs typeface="Calibri"/>
              </a:rPr>
              <a:t>the </a:t>
            </a:r>
            <a:r>
              <a:rPr sz="2150" spc="-5" dirty="0">
                <a:latin typeface="Calibri"/>
                <a:cs typeface="Calibri"/>
              </a:rPr>
              <a:t>contract) listed </a:t>
            </a:r>
            <a:r>
              <a:rPr sz="2150" spc="5" dirty="0">
                <a:latin typeface="Calibri"/>
                <a:cs typeface="Calibri"/>
              </a:rPr>
              <a:t>in the </a:t>
            </a:r>
            <a:r>
              <a:rPr sz="2150" spc="-5" dirty="0">
                <a:latin typeface="Calibri"/>
                <a:cs typeface="Calibri"/>
              </a:rPr>
              <a:t>exception. </a:t>
            </a:r>
            <a:r>
              <a:rPr sz="2150" spc="5" dirty="0">
                <a:latin typeface="Calibri"/>
                <a:cs typeface="Calibri"/>
              </a:rPr>
              <a:t>Salary </a:t>
            </a:r>
            <a:r>
              <a:rPr sz="2150" spc="-10" dirty="0">
                <a:latin typeface="Calibri"/>
                <a:cs typeface="Calibri"/>
              </a:rPr>
              <a:t>for </a:t>
            </a:r>
            <a:r>
              <a:rPr sz="2150" spc="5" dirty="0">
                <a:latin typeface="Calibri"/>
                <a:cs typeface="Calibri"/>
              </a:rPr>
              <a:t>“Sick </a:t>
            </a:r>
            <a:r>
              <a:rPr sz="2150" spc="-5" dirty="0">
                <a:latin typeface="Calibri"/>
                <a:cs typeface="Calibri"/>
              </a:rPr>
              <a:t>Days”  at retirement </a:t>
            </a:r>
            <a:r>
              <a:rPr sz="2150" spc="5" dirty="0">
                <a:latin typeface="Calibri"/>
                <a:cs typeface="Calibri"/>
              </a:rPr>
              <a:t>is not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allowable.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2574" y="3645941"/>
            <a:ext cx="126174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390" indent="-186690">
              <a:lnSpc>
                <a:spcPct val="100000"/>
              </a:lnSpc>
              <a:buFont typeface="Arial"/>
              <a:buChar char="•"/>
              <a:tabLst>
                <a:tab pos="200025" algn="l"/>
              </a:tabLst>
            </a:pPr>
            <a:r>
              <a:rPr sz="2150" spc="5" dirty="0">
                <a:latin typeface="Calibri"/>
                <a:cs typeface="Calibri"/>
              </a:rPr>
              <a:t>Email</a:t>
            </a:r>
            <a:r>
              <a:rPr sz="2150" spc="-8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the</a:t>
            </a:r>
            <a:endParaRPr sz="21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4133" y="3654425"/>
            <a:ext cx="8887460" cy="34671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15"/>
              </a:lnSpc>
            </a:pPr>
            <a:r>
              <a:rPr sz="2150" b="1" i="1" dirty="0">
                <a:latin typeface="Calibri"/>
                <a:cs typeface="Calibri"/>
              </a:rPr>
              <a:t>Detailed </a:t>
            </a:r>
            <a:r>
              <a:rPr sz="2150" b="1" i="1" spc="5" dirty="0">
                <a:latin typeface="Calibri"/>
                <a:cs typeface="Calibri"/>
              </a:rPr>
              <a:t>Distribution </a:t>
            </a:r>
            <a:r>
              <a:rPr sz="2150" b="1" i="1" dirty="0">
                <a:latin typeface="Calibri"/>
                <a:cs typeface="Calibri"/>
              </a:rPr>
              <a:t>Report </a:t>
            </a:r>
            <a:r>
              <a:rPr sz="2150" spc="5" dirty="0">
                <a:latin typeface="Calibri"/>
                <a:cs typeface="Calibri"/>
              </a:rPr>
              <a:t>showing the </a:t>
            </a:r>
            <a:r>
              <a:rPr sz="2150" spc="-5" dirty="0">
                <a:latin typeface="Calibri"/>
                <a:cs typeface="Calibri"/>
              </a:rPr>
              <a:t>total </a:t>
            </a:r>
            <a:r>
              <a:rPr sz="2150" spc="5" dirty="0">
                <a:latin typeface="Calibri"/>
                <a:cs typeface="Calibri"/>
              </a:rPr>
              <a:t>salary and </a:t>
            </a:r>
            <a:r>
              <a:rPr sz="2150" dirty="0">
                <a:latin typeface="Calibri"/>
                <a:cs typeface="Calibri"/>
              </a:rPr>
              <a:t>benefits </a:t>
            </a:r>
            <a:r>
              <a:rPr sz="2150" spc="5" dirty="0">
                <a:latin typeface="Calibri"/>
                <a:cs typeface="Calibri"/>
              </a:rPr>
              <a:t>amount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paid</a:t>
            </a:r>
            <a:endParaRPr sz="21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2574" y="3973746"/>
            <a:ext cx="10017760" cy="2027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390" marR="469900">
              <a:lnSpc>
                <a:spcPct val="101699"/>
              </a:lnSpc>
            </a:pPr>
            <a:r>
              <a:rPr sz="2150" spc="-5" dirty="0">
                <a:latin typeface="Calibri"/>
                <a:cs typeface="Calibri"/>
              </a:rPr>
              <a:t>to </a:t>
            </a:r>
            <a:r>
              <a:rPr sz="2150" spc="5" dirty="0">
                <a:latin typeface="Calibri"/>
                <a:cs typeface="Calibri"/>
              </a:rPr>
              <a:t>the </a:t>
            </a:r>
            <a:r>
              <a:rPr sz="2150" dirty="0">
                <a:latin typeface="Calibri"/>
                <a:cs typeface="Calibri"/>
              </a:rPr>
              <a:t>employee </a:t>
            </a:r>
            <a:r>
              <a:rPr sz="2150" spc="-5" dirty="0">
                <a:latin typeface="Calibri"/>
                <a:cs typeface="Calibri"/>
              </a:rPr>
              <a:t>listed </a:t>
            </a:r>
            <a:r>
              <a:rPr sz="2150" spc="5" dirty="0">
                <a:latin typeface="Calibri"/>
                <a:cs typeface="Calibri"/>
              </a:rPr>
              <a:t>as </a:t>
            </a:r>
            <a:r>
              <a:rPr sz="2150" dirty="0">
                <a:latin typeface="Calibri"/>
                <a:cs typeface="Calibri"/>
              </a:rPr>
              <a:t>leaving </a:t>
            </a:r>
            <a:r>
              <a:rPr sz="2150" spc="5" dirty="0">
                <a:latin typeface="Calibri"/>
                <a:cs typeface="Calibri"/>
              </a:rPr>
              <a:t>the </a:t>
            </a:r>
            <a:r>
              <a:rPr sz="2150" dirty="0">
                <a:latin typeface="Calibri"/>
                <a:cs typeface="Calibri"/>
              </a:rPr>
              <a:t>district. </a:t>
            </a:r>
            <a:r>
              <a:rPr sz="2150" spc="5" dirty="0">
                <a:latin typeface="Calibri"/>
                <a:cs typeface="Calibri"/>
              </a:rPr>
              <a:t>Also the </a:t>
            </a:r>
            <a:r>
              <a:rPr sz="2150" b="1" i="1" dirty="0">
                <a:latin typeface="Calibri"/>
                <a:cs typeface="Calibri"/>
              </a:rPr>
              <a:t>Detailed </a:t>
            </a:r>
            <a:r>
              <a:rPr sz="2150" b="1" i="1" spc="5" dirty="0">
                <a:latin typeface="Calibri"/>
                <a:cs typeface="Calibri"/>
              </a:rPr>
              <a:t>Distribution </a:t>
            </a:r>
            <a:r>
              <a:rPr sz="2150" b="1" i="1" dirty="0">
                <a:latin typeface="Calibri"/>
                <a:cs typeface="Calibri"/>
              </a:rPr>
              <a:t>Report  </a:t>
            </a:r>
            <a:r>
              <a:rPr sz="2150" spc="5" dirty="0">
                <a:latin typeface="Calibri"/>
                <a:cs typeface="Calibri"/>
              </a:rPr>
              <a:t>showing the salary and </a:t>
            </a:r>
            <a:r>
              <a:rPr sz="2150" dirty="0">
                <a:latin typeface="Calibri"/>
                <a:cs typeface="Calibri"/>
              </a:rPr>
              <a:t>benefits </a:t>
            </a:r>
            <a:r>
              <a:rPr sz="2150" spc="5" dirty="0">
                <a:latin typeface="Calibri"/>
                <a:cs typeface="Calibri"/>
              </a:rPr>
              <a:t>amount paid (or </a:t>
            </a:r>
            <a:r>
              <a:rPr sz="2150" spc="-5" dirty="0">
                <a:latin typeface="Calibri"/>
                <a:cs typeface="Calibri"/>
              </a:rPr>
              <a:t>to </a:t>
            </a:r>
            <a:r>
              <a:rPr sz="2150" spc="5" dirty="0">
                <a:latin typeface="Calibri"/>
                <a:cs typeface="Calibri"/>
              </a:rPr>
              <a:t>be paid) </a:t>
            </a:r>
            <a:r>
              <a:rPr sz="2150" spc="-5" dirty="0">
                <a:latin typeface="Calibri"/>
                <a:cs typeface="Calibri"/>
              </a:rPr>
              <a:t>to </a:t>
            </a:r>
            <a:r>
              <a:rPr sz="2150" spc="5" dirty="0">
                <a:latin typeface="Calibri"/>
                <a:cs typeface="Calibri"/>
              </a:rPr>
              <a:t>the newly </a:t>
            </a:r>
            <a:r>
              <a:rPr sz="2150" dirty="0">
                <a:latin typeface="Calibri"/>
                <a:cs typeface="Calibri"/>
              </a:rPr>
              <a:t>hired </a:t>
            </a:r>
            <a:r>
              <a:rPr sz="2150" spc="-15" dirty="0">
                <a:latin typeface="Calibri"/>
                <a:cs typeface="Calibri"/>
              </a:rPr>
              <a:t>staff  </a:t>
            </a:r>
            <a:r>
              <a:rPr sz="2150" spc="-25" dirty="0">
                <a:latin typeface="Calibri"/>
                <a:cs typeface="Calibri"/>
              </a:rPr>
              <a:t>member. </a:t>
            </a:r>
            <a:r>
              <a:rPr sz="2150" spc="5" dirty="0">
                <a:latin typeface="Calibri"/>
                <a:cs typeface="Calibri"/>
              </a:rPr>
              <a:t>SPED Finance email addresses </a:t>
            </a:r>
            <a:r>
              <a:rPr sz="2150" spc="-5" dirty="0">
                <a:latin typeface="Calibri"/>
                <a:cs typeface="Calibri"/>
              </a:rPr>
              <a:t>are </a:t>
            </a:r>
            <a:r>
              <a:rPr sz="2150" spc="5" dirty="0">
                <a:latin typeface="Calibri"/>
                <a:cs typeface="Calibri"/>
              </a:rPr>
              <a:t>on the </a:t>
            </a:r>
            <a:r>
              <a:rPr sz="2150" dirty="0">
                <a:latin typeface="Calibri"/>
                <a:cs typeface="Calibri"/>
              </a:rPr>
              <a:t>last</a:t>
            </a:r>
            <a:r>
              <a:rPr sz="2150" spc="5" dirty="0">
                <a:latin typeface="Calibri"/>
                <a:cs typeface="Calibri"/>
              </a:rPr>
              <a:t> slide.</a:t>
            </a:r>
            <a:endParaRPr sz="2150" dirty="0">
              <a:latin typeface="Calibri"/>
              <a:cs typeface="Calibri"/>
            </a:endParaRPr>
          </a:p>
          <a:p>
            <a:pPr marL="199390" marR="5080" indent="-186690">
              <a:lnSpc>
                <a:spcPct val="101699"/>
              </a:lnSpc>
              <a:buFont typeface="Arial"/>
              <a:buChar char="•"/>
              <a:tabLst>
                <a:tab pos="200025" algn="l"/>
              </a:tabLst>
            </a:pPr>
            <a:r>
              <a:rPr sz="2150" u="heavy" dirty="0">
                <a:latin typeface="Calibri"/>
                <a:cs typeface="Calibri"/>
              </a:rPr>
              <a:t>After </a:t>
            </a:r>
            <a:r>
              <a:rPr sz="2150" u="heavy" spc="5" dirty="0">
                <a:latin typeface="Calibri"/>
                <a:cs typeface="Calibri"/>
              </a:rPr>
              <a:t>June 30, but </a:t>
            </a:r>
            <a:r>
              <a:rPr sz="2150" u="heavy" spc="-10" dirty="0">
                <a:latin typeface="Calibri"/>
                <a:cs typeface="Calibri"/>
              </a:rPr>
              <a:t>before </a:t>
            </a:r>
            <a:r>
              <a:rPr sz="2150" u="heavy" spc="5" dirty="0">
                <a:latin typeface="Calibri"/>
                <a:cs typeface="Calibri"/>
              </a:rPr>
              <a:t>closing the </a:t>
            </a:r>
            <a:r>
              <a:rPr sz="2150" u="heavy" spc="-40" dirty="0">
                <a:latin typeface="Calibri"/>
                <a:cs typeface="Calibri"/>
              </a:rPr>
              <a:t>year, </a:t>
            </a:r>
            <a:r>
              <a:rPr sz="2150" u="heavy" dirty="0">
                <a:latin typeface="Calibri"/>
                <a:cs typeface="Calibri"/>
              </a:rPr>
              <a:t>it </a:t>
            </a:r>
            <a:r>
              <a:rPr sz="2150" u="heavy" spc="5" dirty="0">
                <a:latin typeface="Calibri"/>
                <a:cs typeface="Calibri"/>
              </a:rPr>
              <a:t>is the </a:t>
            </a:r>
            <a:r>
              <a:rPr sz="2150" u="heavy" dirty="0">
                <a:latin typeface="Calibri"/>
                <a:cs typeface="Calibri"/>
              </a:rPr>
              <a:t>responsibility </a:t>
            </a:r>
            <a:r>
              <a:rPr sz="2150" u="heavy" spc="5" dirty="0">
                <a:latin typeface="Calibri"/>
                <a:cs typeface="Calibri"/>
              </a:rPr>
              <a:t>of the </a:t>
            </a:r>
            <a:r>
              <a:rPr sz="2150" u="heavy" dirty="0">
                <a:latin typeface="Calibri"/>
                <a:cs typeface="Calibri"/>
              </a:rPr>
              <a:t>district </a:t>
            </a:r>
            <a:r>
              <a:rPr sz="2150" u="heavy" spc="-5" dirty="0">
                <a:latin typeface="Calibri"/>
                <a:cs typeface="Calibri"/>
              </a:rPr>
              <a:t>to </a:t>
            </a:r>
            <a:r>
              <a:rPr sz="2150" u="heavy" dirty="0">
                <a:latin typeface="Calibri"/>
                <a:cs typeface="Calibri"/>
              </a:rPr>
              <a:t>update  </a:t>
            </a:r>
            <a:r>
              <a:rPr sz="2150" u="heavy" spc="5" dirty="0">
                <a:latin typeface="Calibri"/>
                <a:cs typeface="Calibri"/>
              </a:rPr>
              <a:t>the </a:t>
            </a:r>
            <a:r>
              <a:rPr sz="2150" b="1" i="1" u="heavy" spc="5" dirty="0">
                <a:latin typeface="Calibri"/>
                <a:cs typeface="Calibri"/>
              </a:rPr>
              <a:t>Departure of </a:t>
            </a:r>
            <a:r>
              <a:rPr sz="2150" b="1" i="1" u="heavy" dirty="0">
                <a:latin typeface="Calibri"/>
                <a:cs typeface="Calibri"/>
              </a:rPr>
              <a:t>Staff </a:t>
            </a:r>
            <a:r>
              <a:rPr sz="2150" u="heavy" spc="5" dirty="0">
                <a:latin typeface="Calibri"/>
                <a:cs typeface="Calibri"/>
              </a:rPr>
              <a:t>amounts </a:t>
            </a:r>
            <a:r>
              <a:rPr sz="2150" u="heavy" spc="-5" dirty="0">
                <a:latin typeface="Calibri"/>
                <a:cs typeface="Calibri"/>
              </a:rPr>
              <a:t>entered into </a:t>
            </a:r>
            <a:r>
              <a:rPr sz="2150" u="heavy" spc="5" dirty="0">
                <a:latin typeface="Calibri"/>
                <a:cs typeface="Calibri"/>
              </a:rPr>
              <a:t>the School </a:t>
            </a:r>
            <a:r>
              <a:rPr sz="2150" u="heavy" dirty="0">
                <a:latin typeface="Calibri"/>
                <a:cs typeface="Calibri"/>
              </a:rPr>
              <a:t>Age </a:t>
            </a:r>
            <a:r>
              <a:rPr sz="2150" u="heavy" spc="5" dirty="0">
                <a:latin typeface="Calibri"/>
                <a:cs typeface="Calibri"/>
              </a:rPr>
              <a:t>AFR </a:t>
            </a:r>
            <a:r>
              <a:rPr sz="2150" u="heavy" spc="-5" dirty="0">
                <a:latin typeface="Calibri"/>
                <a:cs typeface="Calibri"/>
              </a:rPr>
              <a:t>Data </a:t>
            </a:r>
            <a:r>
              <a:rPr sz="2150" u="heavy" dirty="0">
                <a:latin typeface="Calibri"/>
                <a:cs typeface="Calibri"/>
              </a:rPr>
              <a:t>Form </a:t>
            </a:r>
            <a:r>
              <a:rPr sz="2150" u="heavy" spc="5" dirty="0">
                <a:latin typeface="Calibri"/>
                <a:cs typeface="Calibri"/>
              </a:rPr>
              <a:t>in MYSPED  and send </a:t>
            </a:r>
            <a:r>
              <a:rPr sz="2150" u="heavy" dirty="0">
                <a:latin typeface="Calibri"/>
                <a:cs typeface="Calibri"/>
              </a:rPr>
              <a:t>updated Detailed Distribution Reports </a:t>
            </a:r>
            <a:r>
              <a:rPr sz="2150" u="heavy" spc="-5" dirty="0">
                <a:latin typeface="Calibri"/>
                <a:cs typeface="Calibri"/>
              </a:rPr>
              <a:t>to </a:t>
            </a:r>
            <a:r>
              <a:rPr sz="2150" u="heavy" spc="5" dirty="0">
                <a:latin typeface="Calibri"/>
                <a:cs typeface="Calibri"/>
              </a:rPr>
              <a:t>SPED Finance </a:t>
            </a:r>
            <a:r>
              <a:rPr sz="2150" u="heavy" spc="-10" dirty="0">
                <a:latin typeface="Calibri"/>
                <a:cs typeface="Calibri"/>
              </a:rPr>
              <a:t>for</a:t>
            </a:r>
            <a:r>
              <a:rPr sz="2150" u="heavy" spc="100" dirty="0">
                <a:latin typeface="Calibri"/>
                <a:cs typeface="Calibri"/>
              </a:rPr>
              <a:t> </a:t>
            </a:r>
            <a:r>
              <a:rPr sz="2150" u="heavy" spc="-5" dirty="0">
                <a:latin typeface="Calibri"/>
                <a:cs typeface="Calibri"/>
              </a:rPr>
              <a:t>approval.</a:t>
            </a:r>
            <a:endParaRPr sz="21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0427" y="880540"/>
            <a:ext cx="532701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202</a:t>
            </a:r>
            <a:r>
              <a:rPr lang="en-US" sz="4400" spc="-5" dirty="0"/>
              <a:t>3</a:t>
            </a:r>
            <a:r>
              <a:rPr sz="4400" spc="-5" dirty="0"/>
              <a:t>-2</a:t>
            </a:r>
            <a:r>
              <a:rPr lang="en-US" sz="4400" spc="-5" dirty="0"/>
              <a:t>4</a:t>
            </a:r>
            <a:r>
              <a:rPr sz="4400" spc="-5" dirty="0"/>
              <a:t> MOE </a:t>
            </a:r>
            <a:r>
              <a:rPr sz="4400" spc="-25" dirty="0"/>
              <a:t>Data </a:t>
            </a:r>
            <a:r>
              <a:rPr sz="4400" spc="-5" dirty="0"/>
              <a:t>:</a:t>
            </a:r>
            <a:r>
              <a:rPr sz="4400" spc="-60" dirty="0"/>
              <a:t> </a:t>
            </a:r>
            <a:r>
              <a:rPr sz="4400" spc="-5" dirty="0"/>
              <a:t>A2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07392" y="1866163"/>
            <a:ext cx="4698365" cy="228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marR="5080" indent="-308610">
              <a:lnSpc>
                <a:spcPts val="3000"/>
              </a:lnSpc>
              <a:buSzPct val="64285"/>
              <a:buFont typeface="Arial"/>
              <a:buChar char="•"/>
              <a:tabLst>
                <a:tab pos="320675" algn="l"/>
                <a:tab pos="321945" algn="l"/>
              </a:tabLst>
            </a:pPr>
            <a:r>
              <a:rPr sz="2800" spc="-5" dirty="0">
                <a:latin typeface="Calibri"/>
                <a:cs typeface="Calibri"/>
              </a:rPr>
              <a:t>A2 Child </a:t>
            </a:r>
            <a:r>
              <a:rPr sz="2800" spc="-10" dirty="0">
                <a:latin typeface="Calibri"/>
                <a:cs typeface="Calibri"/>
              </a:rPr>
              <a:t>Count: Decrease </a:t>
            </a:r>
            <a:r>
              <a:rPr sz="2800" spc="-5" dirty="0">
                <a:latin typeface="Calibri"/>
                <a:cs typeface="Calibri"/>
              </a:rPr>
              <a:t>in  </a:t>
            </a:r>
            <a:r>
              <a:rPr sz="2800" spc="-10" dirty="0">
                <a:latin typeface="Calibri"/>
                <a:cs typeface="Calibri"/>
              </a:rPr>
              <a:t>enrollment </a:t>
            </a:r>
            <a:r>
              <a:rPr sz="2800" spc="-5" dirty="0">
                <a:latin typeface="Calibri"/>
                <a:cs typeface="Calibri"/>
              </a:rPr>
              <a:t>is pulled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30" dirty="0">
                <a:latin typeface="Calibri"/>
                <a:cs typeface="Calibri"/>
              </a:rPr>
              <a:t>system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pre-populated. </a:t>
            </a:r>
            <a:r>
              <a:rPr sz="2800" spc="-5" dirty="0">
                <a:latin typeface="Calibri"/>
                <a:cs typeface="Calibri"/>
              </a:rPr>
              <a:t>If  line 6 </a:t>
            </a:r>
            <a:r>
              <a:rPr sz="2800" spc="-10" dirty="0">
                <a:latin typeface="Calibri"/>
                <a:cs typeface="Calibri"/>
              </a:rPr>
              <a:t>(amount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reduction) </a:t>
            </a:r>
            <a:r>
              <a:rPr sz="2800" spc="-5" dirty="0">
                <a:latin typeface="Calibri"/>
                <a:cs typeface="Calibri"/>
              </a:rPr>
              <a:t>is  blank, </a:t>
            </a:r>
            <a:r>
              <a:rPr sz="2800" spc="-10" dirty="0">
                <a:latin typeface="Calibri"/>
                <a:cs typeface="Calibri"/>
              </a:rPr>
              <a:t>there </a:t>
            </a:r>
            <a:r>
              <a:rPr sz="2800" spc="-5" dirty="0">
                <a:latin typeface="Calibri"/>
                <a:cs typeface="Calibri"/>
              </a:rPr>
              <a:t>is no child </a:t>
            </a:r>
            <a:r>
              <a:rPr sz="2800" spc="-15" dirty="0">
                <a:latin typeface="Calibri"/>
                <a:cs typeface="Calibri"/>
              </a:rPr>
              <a:t>count  </a:t>
            </a:r>
            <a:r>
              <a:rPr sz="2800" spc="-10" dirty="0">
                <a:latin typeface="Calibri"/>
                <a:cs typeface="Calibri"/>
              </a:rPr>
              <a:t>reduction.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75</a:t>
            </a:fld>
            <a:endParaRPr spc="-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D8073-7954-9392-84E2-E5D092A97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756" y="2057400"/>
            <a:ext cx="6313713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7296" y="855602"/>
            <a:ext cx="809942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5" dirty="0">
                <a:solidFill>
                  <a:srgbClr val="0070C0"/>
                </a:solidFill>
                <a:latin typeface="Calibri"/>
                <a:cs typeface="Calibri"/>
              </a:rPr>
              <a:t>****</a:t>
            </a:r>
            <a:r>
              <a:rPr sz="4400" spc="-5" dirty="0"/>
              <a:t>202</a:t>
            </a:r>
            <a:r>
              <a:rPr lang="en-US" sz="4400" spc="-5" dirty="0"/>
              <a:t>3</a:t>
            </a:r>
            <a:r>
              <a:rPr sz="4400" spc="-5" dirty="0"/>
              <a:t>-2</a:t>
            </a:r>
            <a:r>
              <a:rPr lang="en-US" sz="4400" spc="-5" dirty="0"/>
              <a:t>4</a:t>
            </a:r>
            <a:r>
              <a:rPr sz="4400" spc="-5" dirty="0"/>
              <a:t> AFR MOE </a:t>
            </a:r>
            <a:r>
              <a:rPr sz="4400" spc="-25" dirty="0"/>
              <a:t>Data:</a:t>
            </a:r>
            <a:r>
              <a:rPr sz="4400" spc="-35" dirty="0"/>
              <a:t> </a:t>
            </a:r>
            <a:r>
              <a:rPr sz="4400" spc="-5" dirty="0"/>
              <a:t>A3-A4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4547" y="1866163"/>
            <a:ext cx="4953635" cy="4131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b="1" spc="-10" dirty="0">
                <a:solidFill>
                  <a:srgbClr val="0070C0"/>
                </a:solidFill>
                <a:latin typeface="Calibri"/>
                <a:cs typeface="Calibri"/>
              </a:rPr>
              <a:t>Exceptions 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A3 and A4 </a:t>
            </a:r>
            <a:r>
              <a:rPr sz="2800" b="1" spc="-15" dirty="0">
                <a:solidFill>
                  <a:srgbClr val="0070C0"/>
                </a:solidFill>
                <a:latin typeface="Calibri"/>
                <a:cs typeface="Calibri"/>
              </a:rPr>
              <a:t>are 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one  time </a:t>
            </a:r>
            <a:r>
              <a:rPr sz="2800" b="1" spc="-10" dirty="0">
                <a:solidFill>
                  <a:srgbClr val="0070C0"/>
                </a:solidFill>
                <a:latin typeface="Calibri"/>
                <a:cs typeface="Calibri"/>
              </a:rPr>
              <a:t>expenditures </a:t>
            </a:r>
            <a:r>
              <a:rPr sz="2800" b="1" spc="-15" dirty="0">
                <a:solidFill>
                  <a:srgbClr val="0070C0"/>
                </a:solidFill>
                <a:latin typeface="Calibri"/>
                <a:cs typeface="Calibri"/>
              </a:rPr>
              <a:t>from 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20</a:t>
            </a:r>
            <a:r>
              <a:rPr lang="en-US" sz="2800" b="1" spc="-5" dirty="0">
                <a:solidFill>
                  <a:srgbClr val="0070C0"/>
                </a:solidFill>
                <a:latin typeface="Calibri"/>
                <a:cs typeface="Calibri"/>
              </a:rPr>
              <a:t>22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-2</a:t>
            </a:r>
            <a:r>
              <a:rPr lang="en-US" sz="2800" b="1" spc="-5" dirty="0">
                <a:solidFill>
                  <a:srgbClr val="0070C0"/>
                </a:solidFill>
                <a:latin typeface="Calibri"/>
                <a:cs typeface="Calibri"/>
              </a:rPr>
              <a:t>3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  </a:t>
            </a:r>
            <a:r>
              <a:rPr sz="2800" b="1" spc="-10" dirty="0">
                <a:solidFill>
                  <a:srgbClr val="0070C0"/>
                </a:solidFill>
                <a:latin typeface="Calibri"/>
                <a:cs typeface="Calibri"/>
              </a:rPr>
              <a:t>that 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did not occur in</a:t>
            </a:r>
            <a:r>
              <a:rPr sz="2800" b="1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202</a:t>
            </a:r>
            <a:r>
              <a:rPr lang="en-US" sz="2800" b="1" spc="-5" dirty="0">
                <a:solidFill>
                  <a:srgbClr val="0070C0"/>
                </a:solidFill>
                <a:latin typeface="Calibri"/>
                <a:cs typeface="Calibri"/>
              </a:rPr>
              <a:t>3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-2</a:t>
            </a:r>
            <a:r>
              <a:rPr lang="en-US" sz="2800" b="1" spc="-5" dirty="0">
                <a:solidFill>
                  <a:srgbClr val="0070C0"/>
                </a:solidFill>
                <a:latin typeface="Calibri"/>
                <a:cs typeface="Calibri"/>
              </a:rPr>
              <a:t>4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87960" marR="487680" indent="-175260">
              <a:lnSpc>
                <a:spcPts val="3050"/>
              </a:lnSpc>
              <a:spcBef>
                <a:spcPts val="960"/>
              </a:spcBef>
              <a:buFont typeface="Arial"/>
              <a:buChar char="•"/>
              <a:tabLst>
                <a:tab pos="188595" algn="l"/>
              </a:tabLst>
            </a:pP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A3 </a:t>
            </a:r>
            <a:r>
              <a:rPr sz="2800" b="1" spc="-10" dirty="0">
                <a:solidFill>
                  <a:srgbClr val="0070C0"/>
                </a:solidFill>
                <a:latin typeface="Calibri"/>
                <a:cs typeface="Calibri"/>
              </a:rPr>
              <a:t>expenditures </a:t>
            </a:r>
            <a:r>
              <a:rPr sz="2800" b="1" spc="-15" dirty="0">
                <a:solidFill>
                  <a:srgbClr val="0070C0"/>
                </a:solidFill>
                <a:latin typeface="Calibri"/>
                <a:cs typeface="Calibri"/>
              </a:rPr>
              <a:t>are 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tied </a:t>
            </a:r>
            <a:r>
              <a:rPr sz="2800" b="1" spc="-20" dirty="0">
                <a:solidFill>
                  <a:srgbClr val="0070C0"/>
                </a:solidFill>
                <a:latin typeface="Calibri"/>
                <a:cs typeface="Calibri"/>
              </a:rPr>
              <a:t>to 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a  </a:t>
            </a:r>
            <a:r>
              <a:rPr sz="2800" b="1" spc="-15" dirty="0">
                <a:solidFill>
                  <a:srgbClr val="0070C0"/>
                </a:solidFill>
                <a:latin typeface="Calibri"/>
                <a:cs typeface="Calibri"/>
              </a:rPr>
              <a:t>student </a:t>
            </a:r>
            <a:r>
              <a:rPr sz="2800" b="1" spc="-10" dirty="0">
                <a:solidFill>
                  <a:srgbClr val="0070C0"/>
                </a:solidFill>
                <a:latin typeface="Calibri"/>
                <a:cs typeface="Calibri"/>
              </a:rPr>
              <a:t>that left 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in</a:t>
            </a:r>
            <a:r>
              <a:rPr sz="2800" b="1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20</a:t>
            </a:r>
            <a:r>
              <a:rPr lang="en-US" sz="2800" b="1" spc="-5" dirty="0">
                <a:solidFill>
                  <a:srgbClr val="0070C0"/>
                </a:solidFill>
                <a:latin typeface="Calibri"/>
                <a:cs typeface="Calibri"/>
              </a:rPr>
              <a:t>22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-2</a:t>
            </a:r>
            <a:r>
              <a:rPr lang="en-US" sz="2800" b="1" spc="-5" dirty="0">
                <a:solidFill>
                  <a:srgbClr val="0070C0"/>
                </a:solidFill>
                <a:latin typeface="Calibri"/>
                <a:cs typeface="Calibri"/>
              </a:rPr>
              <a:t>3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87960" marR="304800" indent="-175260">
              <a:lnSpc>
                <a:spcPct val="89700"/>
              </a:lnSpc>
              <a:spcBef>
                <a:spcPts val="935"/>
              </a:spcBef>
              <a:buFont typeface="Arial"/>
              <a:buChar char="•"/>
              <a:tabLst>
                <a:tab pos="188595" algn="l"/>
              </a:tabLst>
            </a:pP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A4 </a:t>
            </a:r>
            <a:r>
              <a:rPr sz="2800" b="1" spc="-10" dirty="0">
                <a:solidFill>
                  <a:srgbClr val="0070C0"/>
                </a:solidFill>
                <a:latin typeface="Calibri"/>
                <a:cs typeface="Calibri"/>
              </a:rPr>
              <a:t>expenditures </a:t>
            </a:r>
            <a:r>
              <a:rPr sz="2800" b="1" spc="-15" dirty="0">
                <a:solidFill>
                  <a:srgbClr val="0070C0"/>
                </a:solidFill>
                <a:latin typeface="Calibri"/>
                <a:cs typeface="Calibri"/>
              </a:rPr>
              <a:t>are costly  </a:t>
            </a:r>
            <a:r>
              <a:rPr sz="2800" b="1" spc="-10" dirty="0">
                <a:solidFill>
                  <a:srgbClr val="0070C0"/>
                </a:solidFill>
                <a:latin typeface="Calibri"/>
                <a:cs typeface="Calibri"/>
              </a:rPr>
              <a:t>items 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such as equipment  </a:t>
            </a:r>
            <a:r>
              <a:rPr sz="2800" b="1" spc="-10" dirty="0">
                <a:solidFill>
                  <a:srgbClr val="0070C0"/>
                </a:solidFill>
                <a:latin typeface="Calibri"/>
                <a:cs typeface="Calibri"/>
              </a:rPr>
              <a:t>purchased 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in the 20</a:t>
            </a:r>
            <a:r>
              <a:rPr lang="en-US" sz="2800" b="1" spc="-5" dirty="0">
                <a:solidFill>
                  <a:srgbClr val="0070C0"/>
                </a:solidFill>
                <a:latin typeface="Calibri"/>
                <a:cs typeface="Calibri"/>
              </a:rPr>
              <a:t>22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-2</a:t>
            </a:r>
            <a:r>
              <a:rPr lang="en-US" sz="2800" b="1" spc="-5" dirty="0">
                <a:solidFill>
                  <a:srgbClr val="0070C0"/>
                </a:solidFill>
                <a:latin typeface="Calibri"/>
                <a:cs typeface="Calibri"/>
              </a:rPr>
              <a:t>3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70C0"/>
                </a:solidFill>
                <a:latin typeface="Calibri"/>
                <a:cs typeface="Calibri"/>
              </a:rPr>
              <a:t>year  </a:t>
            </a:r>
            <a:r>
              <a:rPr sz="2800" b="1" spc="-10" dirty="0">
                <a:solidFill>
                  <a:srgbClr val="0070C0"/>
                </a:solidFill>
                <a:latin typeface="Calibri"/>
                <a:cs typeface="Calibri"/>
              </a:rPr>
              <a:t>that 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did not occur </a:t>
            </a:r>
            <a:r>
              <a:rPr sz="2800" b="1" spc="-15" dirty="0">
                <a:solidFill>
                  <a:srgbClr val="0070C0"/>
                </a:solidFill>
                <a:latin typeface="Calibri"/>
                <a:cs typeface="Calibri"/>
              </a:rPr>
              <a:t>again 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in  202</a:t>
            </a:r>
            <a:r>
              <a:rPr lang="en-US" sz="2800" b="1" spc="-5" dirty="0">
                <a:solidFill>
                  <a:srgbClr val="0070C0"/>
                </a:solidFill>
                <a:latin typeface="Calibri"/>
                <a:cs typeface="Calibri"/>
              </a:rPr>
              <a:t>3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-2</a:t>
            </a:r>
            <a:r>
              <a:rPr lang="en-US" sz="2800" b="1" spc="-5" dirty="0">
                <a:solidFill>
                  <a:srgbClr val="0070C0"/>
                </a:solidFill>
                <a:latin typeface="Calibri"/>
                <a:cs typeface="Calibri"/>
              </a:rPr>
              <a:t>4</a:t>
            </a:r>
            <a:r>
              <a:rPr sz="2800" b="1" spc="-5" dirty="0">
                <a:solidFill>
                  <a:srgbClr val="0070C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9725" y="3356350"/>
            <a:ext cx="6423124" cy="99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76</a:t>
            </a:fld>
            <a:endParaRPr spc="-5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8018" y="956740"/>
            <a:ext cx="599313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" dirty="0"/>
              <a:t>Changes </a:t>
            </a:r>
            <a:r>
              <a:rPr sz="4400" spc="-35" dirty="0"/>
              <a:t>for </a:t>
            </a:r>
            <a:r>
              <a:rPr sz="4400" spc="-5" dirty="0"/>
              <a:t>A4</a:t>
            </a:r>
            <a:r>
              <a:rPr sz="4400" spc="-30" dirty="0"/>
              <a:t> </a:t>
            </a:r>
            <a:r>
              <a:rPr sz="4400" spc="-15" dirty="0"/>
              <a:t>Exceptions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64547" y="1866163"/>
            <a:ext cx="10080625" cy="1923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 algn="just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15" dirty="0">
                <a:latin typeface="Calibri"/>
                <a:cs typeface="Calibri"/>
              </a:rPr>
              <a:t>Exception </a:t>
            </a:r>
            <a:r>
              <a:rPr sz="2800" spc="-5" dirty="0">
                <a:latin typeface="Calibri"/>
                <a:cs typeface="Calibri"/>
              </a:rPr>
              <a:t>A4: A one-time </a:t>
            </a:r>
            <a:r>
              <a:rPr sz="2800" spc="-10" dirty="0">
                <a:latin typeface="Calibri"/>
                <a:cs typeface="Calibri"/>
              </a:rPr>
              <a:t>expense, </a:t>
            </a:r>
            <a:r>
              <a:rPr sz="2800" spc="-5" dirty="0">
                <a:latin typeface="Calibri"/>
                <a:cs typeface="Calibri"/>
              </a:rPr>
              <a:t>such as </a:t>
            </a:r>
            <a:r>
              <a:rPr sz="2800" spc="-10" dirty="0">
                <a:latin typeface="Calibri"/>
                <a:cs typeface="Calibri"/>
              </a:rPr>
              <a:t>equipment/construction,  </a:t>
            </a:r>
            <a:r>
              <a:rPr sz="2800" spc="-15" dirty="0">
                <a:latin typeface="Calibri"/>
                <a:cs typeface="Calibri"/>
              </a:rPr>
              <a:t>must </a:t>
            </a:r>
            <a:r>
              <a:rPr sz="2800" spc="-5" dirty="0">
                <a:latin typeface="Calibri"/>
                <a:cs typeface="Calibri"/>
              </a:rPr>
              <a:t>be paid </a:t>
            </a:r>
            <a:r>
              <a:rPr sz="2800" spc="-15" dirty="0">
                <a:latin typeface="Calibri"/>
                <a:cs typeface="Calibri"/>
              </a:rPr>
              <a:t>over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lang="en-US" sz="2800" spc="-15" dirty="0">
                <a:latin typeface="Calibri"/>
                <a:cs typeface="Calibri"/>
              </a:rPr>
              <a:t>multi-year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period. The </a:t>
            </a:r>
            <a:r>
              <a:rPr sz="2800" spc="-10" dirty="0">
                <a:latin typeface="Calibri"/>
                <a:cs typeface="Calibri"/>
              </a:rPr>
              <a:t>amount </a:t>
            </a:r>
            <a:r>
              <a:rPr sz="2800" spc="-5" dirty="0">
                <a:latin typeface="Calibri"/>
                <a:cs typeface="Calibri"/>
              </a:rPr>
              <a:t>paid in the</a:t>
            </a:r>
            <a:r>
              <a:rPr lang="en-US" sz="2800" spc="-5" dirty="0">
                <a:latin typeface="Calibri"/>
                <a:cs typeface="Calibri"/>
              </a:rPr>
              <a:t> final </a:t>
            </a:r>
            <a:r>
              <a:rPr sz="2800" spc="-10" dirty="0">
                <a:latin typeface="Calibri"/>
                <a:cs typeface="Calibri"/>
              </a:rPr>
              <a:t>year </a:t>
            </a:r>
            <a:r>
              <a:rPr sz="2800" spc="-5" dirty="0">
                <a:latin typeface="Calibri"/>
                <a:cs typeface="Calibri"/>
              </a:rPr>
              <a:t>is the </a:t>
            </a:r>
            <a:r>
              <a:rPr sz="2800" spc="-10" dirty="0">
                <a:latin typeface="Calibri"/>
                <a:cs typeface="Calibri"/>
              </a:rPr>
              <a:t>amount allowable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20" dirty="0">
                <a:latin typeface="Calibri"/>
                <a:cs typeface="Calibri"/>
              </a:rPr>
              <a:t>exception </a:t>
            </a:r>
            <a:r>
              <a:rPr sz="2800" spc="-5" dirty="0">
                <a:latin typeface="Calibri"/>
                <a:cs typeface="Calibri"/>
              </a:rPr>
              <a:t>34 CFR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300.204(d).</a:t>
            </a:r>
            <a:r>
              <a:rPr lang="en-US" sz="2800" spc="-5" dirty="0">
                <a:latin typeface="Calibri"/>
                <a:cs typeface="Calibri"/>
              </a:rPr>
              <a:t> The expense must be greater than the federal microtransaction threshold of $10,000.00.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6294" y="4031118"/>
            <a:ext cx="2611601" cy="1836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953000" y="3789767"/>
            <a:ext cx="5738876" cy="2566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876800" y="3733800"/>
            <a:ext cx="5562600" cy="2627301"/>
          </a:xfrm>
          <a:custGeom>
            <a:avLst/>
            <a:gdLst/>
            <a:ahLst/>
            <a:cxnLst/>
            <a:rect l="l" t="t" r="r" b="b"/>
            <a:pathLst>
              <a:path w="6021070" h="3009265">
                <a:moveTo>
                  <a:pt x="0" y="0"/>
                </a:moveTo>
                <a:lnTo>
                  <a:pt x="6021000" y="0"/>
                </a:lnTo>
                <a:lnTo>
                  <a:pt x="6021000" y="3009274"/>
                </a:lnTo>
                <a:lnTo>
                  <a:pt x="0" y="300927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77</a:t>
            </a:fld>
            <a:endParaRPr spc="-5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7750" y="819615"/>
            <a:ext cx="267525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A4</a:t>
            </a:r>
            <a:r>
              <a:rPr sz="4400" spc="-90" dirty="0"/>
              <a:t> </a:t>
            </a:r>
            <a:r>
              <a:rPr sz="4400" spc="-15" dirty="0"/>
              <a:t>Example</a:t>
            </a:r>
            <a:endParaRPr sz="44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78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23192" y="1819510"/>
            <a:ext cx="10047605" cy="266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6695">
              <a:lnSpc>
                <a:spcPts val="3000"/>
              </a:lnSpc>
            </a:pPr>
            <a:r>
              <a:rPr sz="2800" spc="-5" dirty="0">
                <a:latin typeface="Calibri"/>
                <a:cs typeface="Calibri"/>
              </a:rPr>
              <a:t>34 CFR 300.204(d) </a:t>
            </a:r>
            <a:r>
              <a:rPr sz="2800" spc="25" dirty="0">
                <a:latin typeface="Calibri"/>
                <a:cs typeface="Calibri"/>
              </a:rPr>
              <a:t>“The </a:t>
            </a:r>
            <a:r>
              <a:rPr sz="2800" spc="-10" dirty="0">
                <a:latin typeface="Calibri"/>
                <a:cs typeface="Calibri"/>
              </a:rPr>
              <a:t>termination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costly </a:t>
            </a:r>
            <a:r>
              <a:rPr sz="2800" spc="-10" dirty="0">
                <a:latin typeface="Calibri"/>
                <a:cs typeface="Calibri"/>
              </a:rPr>
              <a:t>expenditures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long  </a:t>
            </a:r>
            <a:r>
              <a:rPr sz="2800" spc="-10" dirty="0">
                <a:latin typeface="Calibri"/>
                <a:cs typeface="Calibri"/>
              </a:rPr>
              <a:t>term purchases, </a:t>
            </a:r>
            <a:r>
              <a:rPr sz="2800" spc="-5" dirty="0">
                <a:latin typeface="Calibri"/>
                <a:cs typeface="Calibri"/>
              </a:rPr>
              <a:t>such as the acquisition of equipment or the  </a:t>
            </a:r>
            <a:r>
              <a:rPr sz="2800" spc="-10" dirty="0">
                <a:latin typeface="Calibri"/>
                <a:cs typeface="Calibri"/>
              </a:rPr>
              <a:t>construction </a:t>
            </a:r>
            <a:r>
              <a:rPr sz="2800" spc="-5" dirty="0">
                <a:latin typeface="Calibri"/>
                <a:cs typeface="Calibri"/>
              </a:rPr>
              <a:t>of school </a:t>
            </a:r>
            <a:r>
              <a:rPr sz="2800" spc="-25" dirty="0">
                <a:latin typeface="Calibri"/>
                <a:cs typeface="Calibri"/>
              </a:rPr>
              <a:t>facilities.” </a:t>
            </a:r>
            <a:r>
              <a:rPr sz="2800" spc="-75" dirty="0">
                <a:latin typeface="Calibri"/>
                <a:cs typeface="Calibri"/>
              </a:rPr>
              <a:t>You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expending </a:t>
            </a:r>
            <a:r>
              <a:rPr sz="2800" spc="-5" dirty="0">
                <a:latin typeface="Calibri"/>
                <a:cs typeface="Calibri"/>
              </a:rPr>
              <a:t>funds </a:t>
            </a:r>
            <a:r>
              <a:rPr sz="2800" spc="-15" dirty="0">
                <a:latin typeface="Calibri"/>
                <a:cs typeface="Calibri"/>
              </a:rPr>
              <a:t>against </a:t>
            </a:r>
            <a:r>
              <a:rPr sz="2800" dirty="0">
                <a:latin typeface="Calibri"/>
                <a:cs typeface="Calibri"/>
              </a:rPr>
              <a:t>a  </a:t>
            </a:r>
            <a:r>
              <a:rPr sz="2800" spc="-15" dirty="0">
                <a:latin typeface="Calibri"/>
                <a:cs typeface="Calibri"/>
              </a:rPr>
              <a:t>2-year </a:t>
            </a:r>
            <a:r>
              <a:rPr sz="2800" spc="-10" dirty="0">
                <a:latin typeface="Calibri"/>
                <a:cs typeface="Calibri"/>
              </a:rPr>
              <a:t>construction </a:t>
            </a:r>
            <a:r>
              <a:rPr sz="2800" spc="-20" dirty="0">
                <a:latin typeface="Calibri"/>
                <a:cs typeface="Calibri"/>
              </a:rPr>
              <a:t>contract to retro-fit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5" dirty="0">
                <a:latin typeface="Calibri"/>
                <a:cs typeface="Calibri"/>
              </a:rPr>
              <a:t>renovate </a:t>
            </a:r>
            <a:r>
              <a:rPr sz="2800" dirty="0">
                <a:latin typeface="Calibri"/>
                <a:cs typeface="Calibri"/>
              </a:rPr>
              <a:t>a building,  </a:t>
            </a:r>
            <a:r>
              <a:rPr sz="2800" spc="-5" dirty="0">
                <a:latin typeface="Calibri"/>
                <a:cs typeface="Calibri"/>
              </a:rPr>
              <a:t>including </a:t>
            </a:r>
            <a:r>
              <a:rPr sz="2800" spc="-15" dirty="0">
                <a:latin typeface="Calibri"/>
                <a:cs typeface="Calibri"/>
              </a:rPr>
              <a:t>ramps, </a:t>
            </a:r>
            <a:r>
              <a:rPr sz="2800" spc="-5" dirty="0">
                <a:latin typeface="Calibri"/>
                <a:cs typeface="Calibri"/>
              </a:rPr>
              <a:t>chair lift, accessible </a:t>
            </a:r>
            <a:r>
              <a:rPr sz="2800" spc="-10" dirty="0">
                <a:latin typeface="Calibri"/>
                <a:cs typeface="Calibri"/>
              </a:rPr>
              <a:t>bathrooms, </a:t>
            </a:r>
            <a:r>
              <a:rPr sz="2800" spc="-15" dirty="0">
                <a:latin typeface="Calibri"/>
                <a:cs typeface="Calibri"/>
              </a:rPr>
              <a:t>etc.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contract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ts val="3000"/>
              </a:lnSpc>
            </a:pPr>
            <a:r>
              <a:rPr sz="2800" spc="-5" dirty="0">
                <a:latin typeface="Calibri"/>
                <a:cs typeface="Calibri"/>
              </a:rPr>
              <a:t>$90,000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year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each of the </a:t>
            </a:r>
            <a:r>
              <a:rPr sz="2800" spc="-15" dirty="0">
                <a:latin typeface="Calibri"/>
                <a:cs typeface="Calibri"/>
              </a:rPr>
              <a:t>two </a:t>
            </a:r>
            <a:r>
              <a:rPr sz="2800" spc="-20" dirty="0">
                <a:latin typeface="Calibri"/>
                <a:cs typeface="Calibri"/>
              </a:rPr>
              <a:t>years </a:t>
            </a:r>
            <a:r>
              <a:rPr sz="2800" spc="-5" dirty="0">
                <a:latin typeface="Calibri"/>
                <a:cs typeface="Calibri"/>
              </a:rPr>
              <a:t>($180,000). </a:t>
            </a:r>
            <a:r>
              <a:rPr sz="2800" spc="-40" dirty="0">
                <a:latin typeface="Calibri"/>
                <a:cs typeface="Calibri"/>
              </a:rPr>
              <a:t>At </a:t>
            </a:r>
            <a:r>
              <a:rPr sz="2800" spc="-10" dirty="0">
                <a:latin typeface="Calibri"/>
                <a:cs typeface="Calibri"/>
              </a:rPr>
              <a:t>completion </a:t>
            </a:r>
            <a:r>
              <a:rPr sz="2800" spc="-5" dirty="0">
                <a:latin typeface="Calibri"/>
                <a:cs typeface="Calibri"/>
              </a:rPr>
              <a:t>of  the </a:t>
            </a:r>
            <a:r>
              <a:rPr sz="2800" spc="-15" dirty="0">
                <a:latin typeface="Calibri"/>
                <a:cs typeface="Calibri"/>
              </a:rPr>
              <a:t>contract, you </a:t>
            </a:r>
            <a:r>
              <a:rPr sz="2800" spc="-10" dirty="0">
                <a:latin typeface="Calibri"/>
                <a:cs typeface="Calibri"/>
              </a:rPr>
              <a:t>can reduce </a:t>
            </a:r>
            <a:r>
              <a:rPr sz="2800" spc="-15" dirty="0">
                <a:latin typeface="Calibri"/>
                <a:cs typeface="Calibri"/>
              </a:rPr>
              <a:t>your </a:t>
            </a:r>
            <a:r>
              <a:rPr sz="2800" spc="-5" dirty="0">
                <a:latin typeface="Calibri"/>
                <a:cs typeface="Calibri"/>
              </a:rPr>
              <a:t>MOE </a:t>
            </a:r>
            <a:r>
              <a:rPr sz="2800" spc="-10" dirty="0">
                <a:latin typeface="Calibri"/>
                <a:cs typeface="Calibri"/>
              </a:rPr>
              <a:t>by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$90,000.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3192" y="4998788"/>
            <a:ext cx="1869439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0600"/>
              </a:lnSpc>
            </a:pPr>
            <a:r>
              <a:rPr sz="1600" spc="-5" dirty="0">
                <a:latin typeface="Calibri"/>
                <a:cs typeface="Calibri"/>
              </a:rPr>
              <a:t>OSEP </a:t>
            </a:r>
            <a:r>
              <a:rPr sz="1600" spc="-25" dirty="0">
                <a:latin typeface="Calibri"/>
                <a:cs typeface="Calibri"/>
              </a:rPr>
              <a:t>Vetted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Examples  34 CFR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300.204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881" y="651872"/>
            <a:ext cx="532828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202</a:t>
            </a:r>
            <a:r>
              <a:rPr lang="en-US" sz="4400" spc="-5" dirty="0"/>
              <a:t>3</a:t>
            </a:r>
            <a:r>
              <a:rPr sz="4400" spc="-5" dirty="0"/>
              <a:t>-2</a:t>
            </a:r>
            <a:r>
              <a:rPr lang="en-US" sz="4400" spc="-5" dirty="0"/>
              <a:t>4</a:t>
            </a:r>
            <a:r>
              <a:rPr sz="4400" spc="-5" dirty="0"/>
              <a:t> AFR MOE</a:t>
            </a:r>
            <a:r>
              <a:rPr sz="4400" spc="-80" dirty="0"/>
              <a:t> </a:t>
            </a:r>
            <a:r>
              <a:rPr sz="4400" spc="-25" dirty="0"/>
              <a:t>Data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53428" y="1867778"/>
            <a:ext cx="5480685" cy="3492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 indent="-188595">
              <a:lnSpc>
                <a:spcPts val="1440"/>
              </a:lnSpc>
              <a:buFont typeface="Arial"/>
              <a:buChar char="•"/>
              <a:tabLst>
                <a:tab pos="201930" algn="l"/>
              </a:tabLst>
            </a:pPr>
            <a:r>
              <a:rPr sz="2100" spc="-5" dirty="0">
                <a:latin typeface="Calibri"/>
                <a:cs typeface="Calibri"/>
              </a:rPr>
              <a:t>The </a:t>
            </a:r>
            <a:r>
              <a:rPr sz="2100" spc="-15" dirty="0">
                <a:latin typeface="Calibri"/>
                <a:cs typeface="Calibri"/>
              </a:rPr>
              <a:t>data form </a:t>
            </a:r>
            <a:r>
              <a:rPr sz="2100" spc="-10" dirty="0">
                <a:latin typeface="Calibri"/>
                <a:cs typeface="Calibri"/>
              </a:rPr>
              <a:t>continues </a:t>
            </a:r>
            <a:r>
              <a:rPr sz="2100" spc="-15" dirty="0">
                <a:latin typeface="Calibri"/>
                <a:cs typeface="Calibri"/>
              </a:rPr>
              <a:t>to </a:t>
            </a:r>
            <a:r>
              <a:rPr sz="2100" spc="-5" dirty="0">
                <a:latin typeface="Calibri"/>
                <a:cs typeface="Calibri"/>
              </a:rPr>
              <a:t>ask </a:t>
            </a:r>
            <a:r>
              <a:rPr sz="2100" spc="-20" dirty="0">
                <a:latin typeface="Calibri"/>
                <a:cs typeface="Calibri"/>
              </a:rPr>
              <a:t>for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an</a:t>
            </a:r>
            <a:endParaRPr sz="2100" dirty="0">
              <a:latin typeface="Calibri"/>
              <a:cs typeface="Calibri"/>
            </a:endParaRPr>
          </a:p>
          <a:p>
            <a:pPr marL="201295">
              <a:lnSpc>
                <a:spcPts val="1800"/>
              </a:lnSpc>
            </a:pPr>
            <a:r>
              <a:rPr sz="2100" spc="-10" dirty="0">
                <a:latin typeface="Calibri"/>
                <a:cs typeface="Calibri"/>
              </a:rPr>
              <a:t>explanation </a:t>
            </a:r>
            <a:r>
              <a:rPr sz="2100" spc="-5" dirty="0">
                <a:latin typeface="Calibri"/>
                <a:cs typeface="Calibri"/>
              </a:rPr>
              <a:t>of </a:t>
            </a:r>
            <a:r>
              <a:rPr sz="2100" spc="-10" dirty="0">
                <a:latin typeface="Calibri"/>
                <a:cs typeface="Calibri"/>
              </a:rPr>
              <a:t>expenditures </a:t>
            </a:r>
            <a:r>
              <a:rPr sz="2100" spc="-5" dirty="0">
                <a:latin typeface="Calibri"/>
                <a:cs typeface="Calibri"/>
              </a:rPr>
              <a:t>in selected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codes</a:t>
            </a:r>
            <a:endParaRPr sz="2100" dirty="0">
              <a:latin typeface="Calibri"/>
              <a:cs typeface="Calibri"/>
            </a:endParaRPr>
          </a:p>
          <a:p>
            <a:pPr marL="201295" marR="164465">
              <a:lnSpc>
                <a:spcPct val="71400"/>
              </a:lnSpc>
              <a:spcBef>
                <a:spcPts val="360"/>
              </a:spcBef>
            </a:pPr>
            <a:r>
              <a:rPr sz="2100" spc="-5" dirty="0">
                <a:latin typeface="Calibri"/>
                <a:cs typeface="Calibri"/>
              </a:rPr>
              <a:t>used in </a:t>
            </a:r>
            <a:r>
              <a:rPr sz="2100" spc="-10" dirty="0">
                <a:latin typeface="Calibri"/>
                <a:cs typeface="Calibri"/>
              </a:rPr>
              <a:t>State/Local </a:t>
            </a:r>
            <a:r>
              <a:rPr sz="2100" spc="-5" dirty="0">
                <a:latin typeface="Calibri"/>
                <a:cs typeface="Calibri"/>
              </a:rPr>
              <a:t>AFR, </a:t>
            </a:r>
            <a:r>
              <a:rPr lang="en-US" sz="2100" spc="-5" dirty="0">
                <a:latin typeface="Calibri"/>
                <a:cs typeface="Calibri"/>
              </a:rPr>
              <a:t>IDEA Part B </a:t>
            </a:r>
            <a:r>
              <a:rPr sz="2100" spc="-5" dirty="0">
                <a:latin typeface="Calibri"/>
                <a:cs typeface="Calibri"/>
              </a:rPr>
              <a:t>AFR, </a:t>
            </a:r>
            <a:r>
              <a:rPr sz="2100" spc="-15" dirty="0">
                <a:latin typeface="Calibri"/>
                <a:cs typeface="Calibri"/>
              </a:rPr>
              <a:t>Federal,</a:t>
            </a:r>
            <a:r>
              <a:rPr lang="en-US" sz="2100" spc="-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State, </a:t>
            </a:r>
            <a:r>
              <a:rPr sz="2100" spc="-5" dirty="0">
                <a:latin typeface="Calibri"/>
                <a:cs typeface="Calibri"/>
              </a:rPr>
              <a:t>and </a:t>
            </a:r>
            <a:r>
              <a:rPr sz="2100" spc="-20" dirty="0">
                <a:latin typeface="Calibri"/>
                <a:cs typeface="Calibri"/>
              </a:rPr>
              <a:t>State </a:t>
            </a:r>
            <a:r>
              <a:rPr sz="2100" spc="-10" dirty="0">
                <a:latin typeface="Calibri"/>
                <a:cs typeface="Calibri"/>
              </a:rPr>
              <a:t>EIDT </a:t>
            </a:r>
            <a:r>
              <a:rPr sz="2100" spc="-5" dirty="0">
                <a:latin typeface="Calibri"/>
                <a:cs typeface="Calibri"/>
              </a:rPr>
              <a:t>Preschool AFR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reports.</a:t>
            </a:r>
            <a:endParaRPr sz="2100" dirty="0">
              <a:latin typeface="Calibri"/>
              <a:cs typeface="Calibri"/>
            </a:endParaRPr>
          </a:p>
          <a:p>
            <a:pPr marL="201295" marR="278130" indent="-188595">
              <a:lnSpc>
                <a:spcPct val="70400"/>
              </a:lnSpc>
              <a:spcBef>
                <a:spcPts val="1025"/>
              </a:spcBef>
              <a:buFont typeface="Arial"/>
              <a:buChar char="•"/>
              <a:tabLst>
                <a:tab pos="201930" algn="l"/>
              </a:tabLst>
            </a:pPr>
            <a:r>
              <a:rPr sz="2100" spc="-5" dirty="0">
                <a:latin typeface="Calibri"/>
                <a:cs typeface="Calibri"/>
              </a:rPr>
              <a:t>As </a:t>
            </a:r>
            <a:r>
              <a:rPr sz="2100" dirty="0">
                <a:latin typeface="Calibri"/>
                <a:cs typeface="Calibri"/>
              </a:rPr>
              <a:t>a </a:t>
            </a:r>
            <a:r>
              <a:rPr sz="2100" spc="-25" dirty="0">
                <a:latin typeface="Calibri"/>
                <a:cs typeface="Calibri"/>
              </a:rPr>
              <a:t>reminder, </a:t>
            </a:r>
            <a:r>
              <a:rPr sz="2100" spc="-5" dirty="0">
                <a:latin typeface="Calibri"/>
                <a:cs typeface="Calibri"/>
              </a:rPr>
              <a:t>the </a:t>
            </a:r>
            <a:r>
              <a:rPr sz="2100" spc="-15" dirty="0">
                <a:latin typeface="Calibri"/>
                <a:cs typeface="Calibri"/>
              </a:rPr>
              <a:t>form </a:t>
            </a:r>
            <a:r>
              <a:rPr sz="2100" spc="-10" dirty="0">
                <a:latin typeface="Calibri"/>
                <a:cs typeface="Calibri"/>
              </a:rPr>
              <a:t>asks </a:t>
            </a:r>
            <a:r>
              <a:rPr sz="2100" spc="-5" dirty="0">
                <a:latin typeface="Calibri"/>
                <a:cs typeface="Calibri"/>
              </a:rPr>
              <a:t>if </a:t>
            </a:r>
            <a:r>
              <a:rPr sz="2100" spc="-10" dirty="0">
                <a:latin typeface="Calibri"/>
                <a:cs typeface="Calibri"/>
              </a:rPr>
              <a:t>Excess Cost </a:t>
            </a:r>
            <a:r>
              <a:rPr sz="2100" spc="-5" dirty="0">
                <a:latin typeface="Calibri"/>
                <a:cs typeface="Calibri"/>
              </a:rPr>
              <a:t>has  been </a:t>
            </a:r>
            <a:r>
              <a:rPr sz="2100" spc="-10" dirty="0">
                <a:latin typeface="Calibri"/>
                <a:cs typeface="Calibri"/>
              </a:rPr>
              <a:t>completed </a:t>
            </a:r>
            <a:r>
              <a:rPr sz="2100" spc="-5" dirty="0">
                <a:latin typeface="Calibri"/>
                <a:cs typeface="Calibri"/>
              </a:rPr>
              <a:t>(question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E).</a:t>
            </a:r>
            <a:endParaRPr sz="2100" dirty="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201930" algn="l"/>
              </a:tabLst>
            </a:pPr>
            <a:r>
              <a:rPr sz="2100" spc="-20" dirty="0">
                <a:latin typeface="Calibri"/>
                <a:cs typeface="Calibri"/>
              </a:rPr>
              <a:t>Always </a:t>
            </a:r>
            <a:r>
              <a:rPr sz="2100" spc="-5" dirty="0">
                <a:latin typeface="Calibri"/>
                <a:cs typeface="Calibri"/>
              </a:rPr>
              <a:t>click </a:t>
            </a:r>
            <a:r>
              <a:rPr sz="2100" b="1" spc="-40" dirty="0">
                <a:latin typeface="Calibri"/>
                <a:cs typeface="Calibri"/>
              </a:rPr>
              <a:t>SAVE </a:t>
            </a:r>
            <a:r>
              <a:rPr sz="2100" spc="-20" dirty="0">
                <a:latin typeface="Calibri"/>
                <a:cs typeface="Calibri"/>
              </a:rPr>
              <a:t>before </a:t>
            </a:r>
            <a:r>
              <a:rPr sz="2100" spc="-10" dirty="0">
                <a:latin typeface="Calibri"/>
                <a:cs typeface="Calibri"/>
              </a:rPr>
              <a:t>exiting </a:t>
            </a:r>
            <a:r>
              <a:rPr sz="2100" spc="-5" dirty="0">
                <a:latin typeface="Calibri"/>
                <a:cs typeface="Calibri"/>
              </a:rPr>
              <a:t>the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database.</a:t>
            </a:r>
            <a:endParaRPr sz="2100" dirty="0">
              <a:latin typeface="Calibri"/>
              <a:cs typeface="Calibri"/>
            </a:endParaRPr>
          </a:p>
          <a:p>
            <a:pPr marL="201295" indent="-188595">
              <a:lnSpc>
                <a:spcPts val="2145"/>
              </a:lnSpc>
              <a:spcBef>
                <a:spcPts val="254"/>
              </a:spcBef>
              <a:buFont typeface="Arial"/>
              <a:buChar char="•"/>
              <a:tabLst>
                <a:tab pos="201930" algn="l"/>
              </a:tabLst>
            </a:pPr>
            <a:r>
              <a:rPr sz="2100" spc="-5" dirty="0">
                <a:latin typeface="Calibri"/>
                <a:cs typeface="Calibri"/>
              </a:rPr>
              <a:t>Click </a:t>
            </a:r>
            <a:r>
              <a:rPr sz="2100" spc="-30" dirty="0">
                <a:latin typeface="Calibri"/>
                <a:cs typeface="Calibri"/>
              </a:rPr>
              <a:t>SAVE </a:t>
            </a:r>
            <a:r>
              <a:rPr sz="2100" spc="-5" dirty="0">
                <a:latin typeface="Calibri"/>
                <a:cs typeface="Calibri"/>
              </a:rPr>
              <a:t>when </a:t>
            </a:r>
            <a:r>
              <a:rPr sz="2100" spc="-10" dirty="0">
                <a:latin typeface="Calibri"/>
                <a:cs typeface="Calibri"/>
              </a:rPr>
              <a:t>information </a:t>
            </a:r>
            <a:r>
              <a:rPr sz="2100" spc="-5" dirty="0">
                <a:latin typeface="Calibri"/>
                <a:cs typeface="Calibri"/>
              </a:rPr>
              <a:t>is </a:t>
            </a:r>
            <a:r>
              <a:rPr sz="2100" spc="-10" dirty="0">
                <a:latin typeface="Calibri"/>
                <a:cs typeface="Calibri"/>
              </a:rPr>
              <a:t>completed.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Error</a:t>
            </a:r>
            <a:endParaRPr sz="2100" dirty="0">
              <a:latin typeface="Calibri"/>
              <a:cs typeface="Calibri"/>
            </a:endParaRPr>
          </a:p>
          <a:p>
            <a:pPr marL="201295" marR="29845">
              <a:lnSpc>
                <a:spcPct val="71400"/>
              </a:lnSpc>
              <a:spcBef>
                <a:spcPts val="345"/>
              </a:spcBef>
            </a:pPr>
            <a:r>
              <a:rPr sz="2100" spc="-5" dirty="0">
                <a:latin typeface="Calibri"/>
                <a:cs typeface="Calibri"/>
              </a:rPr>
              <a:t>messages only appear on </a:t>
            </a:r>
            <a:r>
              <a:rPr sz="2100" dirty="0">
                <a:latin typeface="Calibri"/>
                <a:cs typeface="Calibri"/>
              </a:rPr>
              <a:t>a </a:t>
            </a:r>
            <a:r>
              <a:rPr sz="2100" b="1" spc="-30" dirty="0">
                <a:latin typeface="Calibri"/>
                <a:cs typeface="Calibri"/>
              </a:rPr>
              <a:t>SAVE</a:t>
            </a:r>
            <a:r>
              <a:rPr sz="2100" spc="-30" dirty="0">
                <a:latin typeface="Calibri"/>
                <a:cs typeface="Calibri"/>
              </a:rPr>
              <a:t>. </a:t>
            </a:r>
            <a:r>
              <a:rPr sz="2100" spc="-5" dirty="0">
                <a:latin typeface="Calibri"/>
                <a:cs typeface="Calibri"/>
              </a:rPr>
              <a:t>Only one </a:t>
            </a:r>
            <a:r>
              <a:rPr sz="2100" spc="-10" dirty="0">
                <a:latin typeface="Calibri"/>
                <a:cs typeface="Calibri"/>
              </a:rPr>
              <a:t>error  </a:t>
            </a:r>
            <a:r>
              <a:rPr sz="2100" spc="-5" dirty="0">
                <a:latin typeface="Calibri"/>
                <a:cs typeface="Calibri"/>
              </a:rPr>
              <a:t>message </a:t>
            </a:r>
            <a:r>
              <a:rPr sz="2100" spc="-15" dirty="0">
                <a:latin typeface="Calibri"/>
                <a:cs typeface="Calibri"/>
              </a:rPr>
              <a:t>at </a:t>
            </a:r>
            <a:r>
              <a:rPr sz="2100" dirty="0">
                <a:latin typeface="Calibri"/>
                <a:cs typeface="Calibri"/>
              </a:rPr>
              <a:t>a </a:t>
            </a:r>
            <a:r>
              <a:rPr sz="2100" spc="-5" dirty="0">
                <a:latin typeface="Calibri"/>
                <a:cs typeface="Calibri"/>
              </a:rPr>
              <a:t>time will appear on each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b="1" spc="-30" dirty="0">
                <a:latin typeface="Calibri"/>
                <a:cs typeface="Calibri"/>
              </a:rPr>
              <a:t>SAVE</a:t>
            </a:r>
            <a:r>
              <a:rPr sz="2100" spc="-30" dirty="0"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  <a:p>
            <a:pPr marL="201295" marR="5080" indent="-188595">
              <a:lnSpc>
                <a:spcPct val="70400"/>
              </a:lnSpc>
              <a:spcBef>
                <a:spcPts val="1019"/>
              </a:spcBef>
              <a:buFont typeface="Arial"/>
              <a:buChar char="•"/>
              <a:tabLst>
                <a:tab pos="201930" algn="l"/>
              </a:tabLst>
            </a:pPr>
            <a:r>
              <a:rPr sz="2100" spc="-5" dirty="0">
                <a:latin typeface="Calibri"/>
                <a:cs typeface="Calibri"/>
              </a:rPr>
              <a:t>Clicking </a:t>
            </a:r>
            <a:r>
              <a:rPr sz="2100" b="1" spc="-10" dirty="0">
                <a:latin typeface="Calibri"/>
                <a:cs typeface="Calibri"/>
              </a:rPr>
              <a:t>YES </a:t>
            </a:r>
            <a:r>
              <a:rPr sz="2100" spc="-5" dirty="0">
                <a:latin typeface="Calibri"/>
                <a:cs typeface="Calibri"/>
              </a:rPr>
              <a:t>on the </a:t>
            </a:r>
            <a:r>
              <a:rPr sz="2100" spc="-10" dirty="0">
                <a:latin typeface="Calibri"/>
                <a:cs typeface="Calibri"/>
              </a:rPr>
              <a:t>last </a:t>
            </a:r>
            <a:r>
              <a:rPr sz="2100" spc="-5" dirty="0">
                <a:latin typeface="Calibri"/>
                <a:cs typeface="Calibri"/>
              </a:rPr>
              <a:t>question will lock the  </a:t>
            </a:r>
            <a:r>
              <a:rPr sz="2100" spc="-10" dirty="0">
                <a:latin typeface="Calibri"/>
                <a:cs typeface="Calibri"/>
              </a:rPr>
              <a:t>form. </a:t>
            </a:r>
            <a:r>
              <a:rPr sz="2100" spc="-95" dirty="0">
                <a:latin typeface="Calibri"/>
                <a:cs typeface="Calibri"/>
              </a:rPr>
              <a:t>To </a:t>
            </a:r>
            <a:r>
              <a:rPr sz="2100" spc="-5" dirty="0">
                <a:latin typeface="Calibri"/>
                <a:cs typeface="Calibri"/>
              </a:rPr>
              <a:t>unlock </a:t>
            </a:r>
            <a:r>
              <a:rPr sz="2100" dirty="0">
                <a:latin typeface="Calibri"/>
                <a:cs typeface="Calibri"/>
              </a:rPr>
              <a:t>a </a:t>
            </a:r>
            <a:r>
              <a:rPr sz="2100" spc="-10" dirty="0">
                <a:latin typeface="Calibri"/>
                <a:cs typeface="Calibri"/>
              </a:rPr>
              <a:t>form, </a:t>
            </a:r>
            <a:r>
              <a:rPr sz="2100" spc="-5" dirty="0">
                <a:latin typeface="Calibri"/>
                <a:cs typeface="Calibri"/>
              </a:rPr>
              <a:t>please </a:t>
            </a:r>
            <a:r>
              <a:rPr sz="2100" spc="-10" dirty="0">
                <a:latin typeface="Calibri"/>
                <a:cs typeface="Calibri"/>
              </a:rPr>
              <a:t>call </a:t>
            </a:r>
            <a:r>
              <a:rPr sz="2100" spc="-5" dirty="0">
                <a:latin typeface="Calibri"/>
                <a:cs typeface="Calibri"/>
              </a:rPr>
              <a:t>SPED</a:t>
            </a:r>
            <a:r>
              <a:rPr sz="2100" spc="1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Finance.</a:t>
            </a:r>
            <a:endParaRPr lang="en-US" sz="2100" spc="-5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3428" y="5141747"/>
            <a:ext cx="118745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-5" dirty="0">
                <a:latin typeface="Arial"/>
                <a:cs typeface="Arial"/>
              </a:rPr>
              <a:t>•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0428" y="5321736"/>
            <a:ext cx="5345572" cy="47404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70400"/>
              </a:lnSpc>
              <a:spcBef>
                <a:spcPts val="55"/>
              </a:spcBef>
            </a:pPr>
            <a:r>
              <a:rPr sz="2100" b="1" spc="-5" dirty="0">
                <a:latin typeface="Calibri"/>
                <a:cs typeface="Calibri"/>
              </a:rPr>
              <a:t>All districts, </a:t>
            </a:r>
            <a:r>
              <a:rPr sz="2100" b="1" spc="-10" dirty="0">
                <a:latin typeface="Calibri"/>
                <a:cs typeface="Calibri"/>
              </a:rPr>
              <a:t>charters </a:t>
            </a:r>
            <a:r>
              <a:rPr sz="2100" b="1" spc="-5" dirty="0">
                <a:latin typeface="Calibri"/>
                <a:cs typeface="Calibri"/>
              </a:rPr>
              <a:t>and </a:t>
            </a:r>
            <a:r>
              <a:rPr sz="2100" b="1" spc="-25" dirty="0">
                <a:latin typeface="Calibri"/>
                <a:cs typeface="Calibri"/>
              </a:rPr>
              <a:t>state </a:t>
            </a:r>
            <a:r>
              <a:rPr sz="2100" b="1" spc="-5" dirty="0">
                <a:latin typeface="Calibri"/>
                <a:cs typeface="Calibri"/>
              </a:rPr>
              <a:t>agencies </a:t>
            </a:r>
            <a:r>
              <a:rPr sz="2100" b="1" spc="-10" dirty="0">
                <a:latin typeface="Calibri"/>
                <a:cs typeface="Calibri"/>
              </a:rPr>
              <a:t>must  </a:t>
            </a:r>
            <a:r>
              <a:rPr sz="2100" b="1" spc="-5" dirty="0">
                <a:latin typeface="Calibri"/>
                <a:cs typeface="Calibri"/>
              </a:rPr>
              <a:t>click </a:t>
            </a:r>
            <a:r>
              <a:rPr sz="2100" b="1" spc="-10" dirty="0">
                <a:latin typeface="Calibri"/>
                <a:cs typeface="Calibri"/>
              </a:rPr>
              <a:t>YES </a:t>
            </a:r>
            <a:r>
              <a:rPr sz="2100" b="1" spc="-5" dirty="0">
                <a:latin typeface="Calibri"/>
                <a:cs typeface="Calibri"/>
              </a:rPr>
              <a:t>on the </a:t>
            </a:r>
            <a:r>
              <a:rPr sz="2100" b="1" spc="-10" dirty="0">
                <a:latin typeface="Calibri"/>
                <a:cs typeface="Calibri"/>
              </a:rPr>
              <a:t>last </a:t>
            </a:r>
            <a:r>
              <a:rPr sz="2100" b="1" spc="-5" dirty="0">
                <a:latin typeface="Calibri"/>
                <a:cs typeface="Calibri"/>
              </a:rPr>
              <a:t>question </a:t>
            </a:r>
            <a:r>
              <a:rPr sz="2100" b="1" spc="-15" dirty="0">
                <a:latin typeface="Calibri"/>
                <a:cs typeface="Calibri"/>
              </a:rPr>
              <a:t>before </a:t>
            </a:r>
            <a:r>
              <a:rPr sz="2100" b="1" spc="-5" dirty="0">
                <a:latin typeface="Calibri"/>
                <a:cs typeface="Calibri"/>
              </a:rPr>
              <a:t>October 1</a:t>
            </a:r>
            <a:r>
              <a:rPr lang="en-US" sz="2100" b="1" spc="-5" dirty="0">
                <a:latin typeface="Calibri"/>
                <a:cs typeface="Calibri"/>
              </a:rPr>
              <a:t>5</a:t>
            </a:r>
            <a:r>
              <a:rPr sz="2100" b="1" spc="-5" dirty="0"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79</a:t>
            </a:fld>
            <a:endParaRPr spc="-5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52285C-4E85-90FF-7CE6-4DF44A3EB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600200"/>
            <a:ext cx="5480685" cy="44648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897681"/>
            <a:ext cx="1015093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5" dirty="0"/>
              <a:t>Was </a:t>
            </a:r>
            <a:r>
              <a:rPr sz="4400" spc="-5" dirty="0"/>
              <a:t>My </a:t>
            </a:r>
            <a:r>
              <a:rPr lang="en-US" sz="4400" spc="-5" dirty="0"/>
              <a:t>IDEA Part B </a:t>
            </a:r>
            <a:r>
              <a:rPr sz="4400" spc="-10" dirty="0"/>
              <a:t>Application</a:t>
            </a:r>
            <a:r>
              <a:rPr sz="4400" spc="10" dirty="0"/>
              <a:t> </a:t>
            </a:r>
            <a:r>
              <a:rPr sz="4400" spc="-20" dirty="0"/>
              <a:t>Approved?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4547" y="1815363"/>
            <a:ext cx="9846945" cy="487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indent="-175260">
              <a:lnSpc>
                <a:spcPct val="100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10" dirty="0">
                <a:latin typeface="Calibri"/>
                <a:cs typeface="Calibri"/>
              </a:rPr>
              <a:t>Remember </a:t>
            </a:r>
            <a:r>
              <a:rPr lang="en-US" sz="2800" spc="-5" dirty="0">
                <a:latin typeface="Calibri"/>
                <a:cs typeface="Calibri"/>
              </a:rPr>
              <a:t>completing</a:t>
            </a:r>
            <a:r>
              <a:rPr sz="2800" spc="-5" dirty="0">
                <a:latin typeface="Calibri"/>
                <a:cs typeface="Calibri"/>
              </a:rPr>
              <a:t> the </a:t>
            </a:r>
            <a:r>
              <a:rPr lang="en-US" sz="2800" spc="-5" dirty="0">
                <a:latin typeface="Calibri"/>
                <a:cs typeface="Calibri"/>
              </a:rPr>
              <a:t>AR App</a:t>
            </a:r>
            <a:r>
              <a:rPr sz="2800" spc="-10" dirty="0">
                <a:latin typeface="Calibri"/>
                <a:cs typeface="Calibri"/>
              </a:rPr>
              <a:t>?</a:t>
            </a:r>
            <a:endParaRPr sz="2800" dirty="0">
              <a:latin typeface="Calibri"/>
              <a:cs typeface="Calibri"/>
            </a:endParaRPr>
          </a:p>
          <a:p>
            <a:pPr marL="187960" marR="1079500" indent="-175260">
              <a:lnSpc>
                <a:spcPts val="3050"/>
              </a:lnSpc>
              <a:spcBef>
                <a:spcPts val="1000"/>
              </a:spcBef>
              <a:buFont typeface="Arial"/>
              <a:buChar char="•"/>
              <a:tabLst>
                <a:tab pos="188595" algn="l"/>
              </a:tabLst>
            </a:pPr>
            <a:r>
              <a:rPr lang="en-US" sz="2800" spc="-5" dirty="0">
                <a:latin typeface="Calibri"/>
                <a:cs typeface="Calibri"/>
              </a:rPr>
              <a:t>FY 23-24 Final Budget Amendments will be used with the AR App for approval.  No new budgets will need to be submitted.</a:t>
            </a:r>
          </a:p>
          <a:p>
            <a:pPr marL="187960" marR="1079500" indent="-175260">
              <a:lnSpc>
                <a:spcPts val="3050"/>
              </a:lnSpc>
              <a:spcBef>
                <a:spcPts val="1000"/>
              </a:spcBef>
              <a:buFont typeface="Arial"/>
              <a:buChar char="•"/>
              <a:tabLst>
                <a:tab pos="188595" algn="l"/>
              </a:tabLst>
            </a:pPr>
            <a:r>
              <a:rPr lang="en-US" sz="2800" spc="-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Districts, </a:t>
            </a:r>
            <a:r>
              <a:rPr sz="2800" spc="-15" dirty="0">
                <a:latin typeface="Calibri"/>
                <a:cs typeface="Calibri"/>
              </a:rPr>
              <a:t>cooperatives, charters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30" dirty="0">
                <a:latin typeface="Calibri"/>
                <a:cs typeface="Calibri"/>
              </a:rPr>
              <a:t>state </a:t>
            </a:r>
            <a:r>
              <a:rPr sz="2800" spc="-5" dirty="0">
                <a:latin typeface="Calibri"/>
                <a:cs typeface="Calibri"/>
              </a:rPr>
              <a:t>agencies </a:t>
            </a:r>
            <a:r>
              <a:rPr sz="2800" spc="-15" dirty="0">
                <a:latin typeface="Calibri"/>
                <a:cs typeface="Calibri"/>
              </a:rPr>
              <a:t>received  </a:t>
            </a:r>
            <a:r>
              <a:rPr sz="2800" spc="-10" dirty="0">
                <a:latin typeface="Calibri"/>
                <a:cs typeface="Calibri"/>
              </a:rPr>
              <a:t>corrections by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email.</a:t>
            </a:r>
            <a:endParaRPr sz="2800" dirty="0">
              <a:latin typeface="Calibri"/>
              <a:cs typeface="Calibri"/>
            </a:endParaRPr>
          </a:p>
          <a:p>
            <a:pPr marL="187960" marR="5080" indent="-175260">
              <a:lnSpc>
                <a:spcPct val="90000"/>
              </a:lnSpc>
              <a:spcBef>
                <a:spcPts val="925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When all </a:t>
            </a:r>
            <a:r>
              <a:rPr sz="2800" spc="-10" dirty="0">
                <a:latin typeface="Calibri"/>
                <a:cs typeface="Calibri"/>
              </a:rPr>
              <a:t>corrections </a:t>
            </a:r>
            <a:r>
              <a:rPr sz="2800" spc="-15" dirty="0">
                <a:latin typeface="Calibri"/>
                <a:cs typeface="Calibri"/>
              </a:rPr>
              <a:t>are approved, </a:t>
            </a:r>
            <a:r>
              <a:rPr sz="2800" spc="-5" dirty="0">
                <a:latin typeface="Calibri"/>
                <a:cs typeface="Calibri"/>
              </a:rPr>
              <a:t>SPED Finance uploads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scan </a:t>
            </a:r>
            <a:r>
              <a:rPr sz="2800" spc="-5" dirty="0">
                <a:latin typeface="Calibri"/>
                <a:cs typeface="Calibri"/>
              </a:rPr>
              <a:t>of  </a:t>
            </a:r>
            <a:r>
              <a:rPr sz="2800" spc="-15" dirty="0">
                <a:latin typeface="Calibri"/>
                <a:cs typeface="Calibri"/>
              </a:rPr>
              <a:t>approved </a:t>
            </a:r>
            <a:r>
              <a:rPr sz="2800" spc="-5" dirty="0">
                <a:latin typeface="Calibri"/>
                <a:cs typeface="Calibri"/>
              </a:rPr>
              <a:t>documents </a:t>
            </a:r>
            <a:r>
              <a:rPr sz="2800" spc="-20" dirty="0">
                <a:latin typeface="Calibri"/>
                <a:cs typeface="Calibri"/>
              </a:rPr>
              <a:t>into </a:t>
            </a:r>
            <a:r>
              <a:rPr sz="2800" spc="-15" dirty="0">
                <a:latin typeface="Calibri"/>
                <a:cs typeface="Calibri"/>
              </a:rPr>
              <a:t>Indistar </a:t>
            </a: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dirty="0">
                <a:latin typeface="Calibri"/>
                <a:cs typeface="Calibri"/>
              </a:rPr>
              <a:t>“</a:t>
            </a:r>
            <a:r>
              <a:rPr sz="2800" b="1" dirty="0">
                <a:latin typeface="Calibri"/>
                <a:cs typeface="Calibri"/>
              </a:rPr>
              <a:t>Uploads </a:t>
            </a:r>
            <a:r>
              <a:rPr sz="2800" b="1" spc="-15" dirty="0">
                <a:latin typeface="Calibri"/>
                <a:cs typeface="Calibri"/>
              </a:rPr>
              <a:t>from SEA </a:t>
            </a:r>
            <a:r>
              <a:rPr sz="2800" b="1" spc="-20" dirty="0">
                <a:latin typeface="Calibri"/>
                <a:cs typeface="Calibri"/>
              </a:rPr>
              <a:t>to  </a:t>
            </a:r>
            <a:r>
              <a:rPr sz="2800" b="1" spc="-10" dirty="0">
                <a:latin typeface="Calibri"/>
                <a:cs typeface="Calibri"/>
              </a:rPr>
              <a:t>District </a:t>
            </a:r>
            <a:r>
              <a:rPr sz="2800" b="1" dirty="0">
                <a:latin typeface="Calibri"/>
                <a:cs typeface="Calibri"/>
              </a:rPr>
              <a:t>(SPED)</a:t>
            </a:r>
            <a:r>
              <a:rPr sz="2800" dirty="0">
                <a:latin typeface="Calibri"/>
                <a:cs typeface="Calibri"/>
              </a:rPr>
              <a:t>”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folder.</a:t>
            </a:r>
            <a:endParaRPr sz="2800" dirty="0">
              <a:latin typeface="Calibri"/>
              <a:cs typeface="Calibri"/>
            </a:endParaRPr>
          </a:p>
          <a:p>
            <a:pPr marL="187960" marR="1264920" indent="-175260">
              <a:lnSpc>
                <a:spcPts val="3050"/>
              </a:lnSpc>
              <a:spcBef>
                <a:spcPts val="1000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Please </a:t>
            </a:r>
            <a:r>
              <a:rPr sz="2800" spc="-10" dirty="0">
                <a:latin typeface="Calibri"/>
                <a:cs typeface="Calibri"/>
              </a:rPr>
              <a:t>continue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check </a:t>
            </a:r>
            <a:r>
              <a:rPr sz="2800" spc="-15" dirty="0">
                <a:latin typeface="Calibri"/>
                <a:cs typeface="Calibri"/>
              </a:rPr>
              <a:t>Indistar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approved </a:t>
            </a:r>
            <a:r>
              <a:rPr sz="2800" spc="-10" dirty="0">
                <a:latin typeface="Calibri"/>
                <a:cs typeface="Calibri"/>
              </a:rPr>
              <a:t>Application  </a:t>
            </a:r>
            <a:r>
              <a:rPr sz="2800" spc="-5" dirty="0">
                <a:latin typeface="Calibri"/>
                <a:cs typeface="Calibri"/>
              </a:rPr>
              <a:t>documents.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2838" y="880540"/>
            <a:ext cx="600456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65" dirty="0"/>
              <a:t>EOY </a:t>
            </a:r>
            <a:r>
              <a:rPr sz="4400" spc="-10" dirty="0"/>
              <a:t>Maintenance </a:t>
            </a:r>
            <a:r>
              <a:rPr sz="4400" spc="-5" dirty="0"/>
              <a:t>of</a:t>
            </a:r>
            <a:r>
              <a:rPr sz="4400" spc="-10" dirty="0"/>
              <a:t> </a:t>
            </a:r>
            <a:r>
              <a:rPr sz="4400" spc="-50" dirty="0"/>
              <a:t>Effort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60539" y="1874626"/>
            <a:ext cx="10156825" cy="237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 indent="-179070">
              <a:lnSpc>
                <a:spcPts val="1700"/>
              </a:lnSpc>
              <a:buFont typeface="Arial"/>
              <a:buChar char="•"/>
              <a:tabLst>
                <a:tab pos="192405" algn="l"/>
              </a:tabLst>
            </a:pPr>
            <a:r>
              <a:rPr sz="2550" spc="-40" dirty="0">
                <a:latin typeface="Calibri"/>
                <a:cs typeface="Calibri"/>
              </a:rPr>
              <a:t>At </a:t>
            </a:r>
            <a:r>
              <a:rPr sz="2550" spc="-10" dirty="0">
                <a:latin typeface="Calibri"/>
                <a:cs typeface="Calibri"/>
              </a:rPr>
              <a:t>the beginning </a:t>
            </a:r>
            <a:r>
              <a:rPr sz="2550" spc="-5" dirty="0">
                <a:latin typeface="Calibri"/>
                <a:cs typeface="Calibri"/>
              </a:rPr>
              <a:t>of </a:t>
            </a:r>
            <a:r>
              <a:rPr sz="2550" spc="-10" dirty="0">
                <a:latin typeface="Calibri"/>
                <a:cs typeface="Calibri"/>
              </a:rPr>
              <a:t>the 202</a:t>
            </a:r>
            <a:r>
              <a:rPr lang="en-US" sz="2550" spc="-10" dirty="0">
                <a:latin typeface="Calibri"/>
                <a:cs typeface="Calibri"/>
              </a:rPr>
              <a:t>4</a:t>
            </a:r>
            <a:r>
              <a:rPr sz="2550" spc="-10" dirty="0">
                <a:latin typeface="Calibri"/>
                <a:cs typeface="Calibri"/>
              </a:rPr>
              <a:t>-2</a:t>
            </a:r>
            <a:r>
              <a:rPr lang="en-US" sz="2550" spc="-10" dirty="0">
                <a:latin typeface="Calibri"/>
                <a:cs typeface="Calibri"/>
              </a:rPr>
              <a:t>5</a:t>
            </a:r>
            <a:r>
              <a:rPr sz="2550" spc="-10" dirty="0">
                <a:latin typeface="Calibri"/>
                <a:cs typeface="Calibri"/>
              </a:rPr>
              <a:t> fiscal </a:t>
            </a:r>
            <a:r>
              <a:rPr sz="2550" spc="-60" dirty="0">
                <a:latin typeface="Calibri"/>
                <a:cs typeface="Calibri"/>
              </a:rPr>
              <a:t>year, </a:t>
            </a:r>
            <a:r>
              <a:rPr sz="2550" spc="-10" dirty="0">
                <a:latin typeface="Calibri"/>
                <a:cs typeface="Calibri"/>
              </a:rPr>
              <a:t>the </a:t>
            </a:r>
            <a:r>
              <a:rPr sz="2550" spc="-15" dirty="0">
                <a:latin typeface="Calibri"/>
                <a:cs typeface="Calibri"/>
              </a:rPr>
              <a:t>Maintenance </a:t>
            </a:r>
            <a:r>
              <a:rPr sz="2550" spc="-5" dirty="0">
                <a:latin typeface="Calibri"/>
                <a:cs typeface="Calibri"/>
              </a:rPr>
              <a:t>of </a:t>
            </a:r>
            <a:r>
              <a:rPr sz="2550" spc="-35" dirty="0">
                <a:latin typeface="Calibri"/>
                <a:cs typeface="Calibri"/>
              </a:rPr>
              <a:t>Effort</a:t>
            </a:r>
            <a:r>
              <a:rPr sz="2550" spc="330" dirty="0">
                <a:latin typeface="Calibri"/>
                <a:cs typeface="Calibri"/>
              </a:rPr>
              <a:t> </a:t>
            </a:r>
            <a:r>
              <a:rPr sz="2550" spc="-5" dirty="0">
                <a:latin typeface="Calibri"/>
                <a:cs typeface="Calibri"/>
              </a:rPr>
              <a:t>is</a:t>
            </a:r>
            <a:endParaRPr sz="2550" dirty="0">
              <a:latin typeface="Calibri"/>
              <a:cs typeface="Calibri"/>
            </a:endParaRPr>
          </a:p>
          <a:p>
            <a:pPr marL="191770">
              <a:lnSpc>
                <a:spcPts val="2175"/>
              </a:lnSpc>
            </a:pPr>
            <a:r>
              <a:rPr sz="2550" spc="-10" dirty="0">
                <a:latin typeface="Calibri"/>
                <a:cs typeface="Calibri"/>
              </a:rPr>
              <a:t>based on the </a:t>
            </a:r>
            <a:r>
              <a:rPr sz="2550" spc="-15" dirty="0">
                <a:latin typeface="Calibri"/>
                <a:cs typeface="Calibri"/>
              </a:rPr>
              <a:t>COGNOS </a:t>
            </a:r>
            <a:r>
              <a:rPr sz="2550" spc="-20" dirty="0">
                <a:latin typeface="Calibri"/>
                <a:cs typeface="Calibri"/>
              </a:rPr>
              <a:t>State/Local </a:t>
            </a:r>
            <a:r>
              <a:rPr sz="2550" spc="-15" dirty="0">
                <a:latin typeface="Calibri"/>
                <a:cs typeface="Calibri"/>
              </a:rPr>
              <a:t>Budget report. </a:t>
            </a:r>
            <a:r>
              <a:rPr sz="2550" spc="-45" dirty="0">
                <a:latin typeface="Calibri"/>
                <a:cs typeface="Calibri"/>
              </a:rPr>
              <a:t>However, </a:t>
            </a:r>
            <a:r>
              <a:rPr sz="2550" spc="-5" dirty="0">
                <a:latin typeface="Calibri"/>
                <a:cs typeface="Calibri"/>
              </a:rPr>
              <a:t>in </a:t>
            </a:r>
            <a:r>
              <a:rPr sz="2550" spc="-10" dirty="0">
                <a:latin typeface="Calibri"/>
                <a:cs typeface="Calibri"/>
              </a:rPr>
              <a:t>the</a:t>
            </a:r>
            <a:r>
              <a:rPr sz="2550" spc="295" dirty="0">
                <a:latin typeface="Calibri"/>
                <a:cs typeface="Calibri"/>
              </a:rPr>
              <a:t> </a:t>
            </a:r>
            <a:r>
              <a:rPr sz="2550" spc="-5" dirty="0">
                <a:latin typeface="Calibri"/>
                <a:cs typeface="Calibri"/>
              </a:rPr>
              <a:t>Spring,</a:t>
            </a:r>
            <a:endParaRPr sz="2550" dirty="0">
              <a:latin typeface="Calibri"/>
              <a:cs typeface="Calibri"/>
            </a:endParaRPr>
          </a:p>
          <a:p>
            <a:pPr marL="191770">
              <a:lnSpc>
                <a:spcPts val="2175"/>
              </a:lnSpc>
            </a:pPr>
            <a:r>
              <a:rPr sz="2550" spc="-10" dirty="0">
                <a:latin typeface="Calibri"/>
                <a:cs typeface="Calibri"/>
              </a:rPr>
              <a:t>districts should </a:t>
            </a:r>
            <a:r>
              <a:rPr sz="2550" spc="-15" dirty="0">
                <a:latin typeface="Calibri"/>
                <a:cs typeface="Calibri"/>
              </a:rPr>
              <a:t>approach </a:t>
            </a:r>
            <a:r>
              <a:rPr sz="2550" spc="-10" dirty="0">
                <a:latin typeface="Calibri"/>
                <a:cs typeface="Calibri"/>
              </a:rPr>
              <a:t>the MOE </a:t>
            </a:r>
            <a:r>
              <a:rPr sz="2550" spc="-15" dirty="0">
                <a:latin typeface="Calibri"/>
                <a:cs typeface="Calibri"/>
              </a:rPr>
              <a:t>by </a:t>
            </a:r>
            <a:r>
              <a:rPr sz="2550" spc="-10" dirty="0">
                <a:latin typeface="Calibri"/>
                <a:cs typeface="Calibri"/>
              </a:rPr>
              <a:t>looking </a:t>
            </a:r>
            <a:r>
              <a:rPr sz="2550" spc="-20" dirty="0">
                <a:latin typeface="Calibri"/>
                <a:cs typeface="Calibri"/>
              </a:rPr>
              <a:t>at </a:t>
            </a:r>
            <a:r>
              <a:rPr sz="2550" spc="-10" dirty="0">
                <a:latin typeface="Calibri"/>
                <a:cs typeface="Calibri"/>
              </a:rPr>
              <a:t>the </a:t>
            </a:r>
            <a:r>
              <a:rPr sz="2550" spc="-15" dirty="0">
                <a:latin typeface="Calibri"/>
                <a:cs typeface="Calibri"/>
              </a:rPr>
              <a:t>COGNOS</a:t>
            </a:r>
            <a:r>
              <a:rPr sz="2550" spc="270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State/Local</a:t>
            </a:r>
            <a:endParaRPr sz="2550" dirty="0">
              <a:latin typeface="Calibri"/>
              <a:cs typeface="Calibri"/>
            </a:endParaRPr>
          </a:p>
          <a:p>
            <a:pPr marL="191770">
              <a:lnSpc>
                <a:spcPts val="2320"/>
              </a:lnSpc>
            </a:pPr>
            <a:r>
              <a:rPr sz="2550" spc="-10" dirty="0">
                <a:latin typeface="Calibri"/>
                <a:cs typeface="Calibri"/>
              </a:rPr>
              <a:t>AFR </a:t>
            </a:r>
            <a:r>
              <a:rPr sz="2550" spc="-15" dirty="0">
                <a:latin typeface="Calibri"/>
                <a:cs typeface="Calibri"/>
              </a:rPr>
              <a:t>(expenditure)</a:t>
            </a:r>
            <a:r>
              <a:rPr sz="2550" spc="10" dirty="0">
                <a:latin typeface="Calibri"/>
                <a:cs typeface="Calibri"/>
              </a:rPr>
              <a:t> </a:t>
            </a:r>
            <a:r>
              <a:rPr sz="2550" spc="-15" dirty="0">
                <a:latin typeface="Calibri"/>
                <a:cs typeface="Calibri"/>
              </a:rPr>
              <a:t>report.</a:t>
            </a:r>
            <a:endParaRPr sz="2550" dirty="0">
              <a:latin typeface="Calibri"/>
              <a:cs typeface="Calibri"/>
            </a:endParaRPr>
          </a:p>
          <a:p>
            <a:pPr marL="191770">
              <a:lnSpc>
                <a:spcPts val="1775"/>
              </a:lnSpc>
            </a:pPr>
            <a:r>
              <a:rPr sz="175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https://dese.ade.arkansas.gov/Offices/special-education/funding-and-finance/finance-training-material</a:t>
            </a:r>
            <a:endParaRPr sz="1750" dirty="0">
              <a:latin typeface="Calibri"/>
              <a:cs typeface="Calibri"/>
            </a:endParaRPr>
          </a:p>
          <a:p>
            <a:pPr marL="191770" marR="1115695" indent="-179070">
              <a:lnSpc>
                <a:spcPct val="68900"/>
              </a:lnSpc>
              <a:spcBef>
                <a:spcPts val="1080"/>
              </a:spcBef>
              <a:buFont typeface="Arial"/>
              <a:buChar char="•"/>
              <a:tabLst>
                <a:tab pos="192405" algn="l"/>
              </a:tabLst>
            </a:pPr>
            <a:r>
              <a:rPr sz="2550" spc="-15" dirty="0">
                <a:latin typeface="Calibri"/>
                <a:cs typeface="Calibri"/>
              </a:rPr>
              <a:t>Maintenance </a:t>
            </a:r>
            <a:r>
              <a:rPr sz="2550" spc="-5" dirty="0">
                <a:latin typeface="Calibri"/>
                <a:cs typeface="Calibri"/>
              </a:rPr>
              <a:t>of </a:t>
            </a:r>
            <a:r>
              <a:rPr sz="2550" spc="-35" dirty="0">
                <a:latin typeface="Calibri"/>
                <a:cs typeface="Calibri"/>
              </a:rPr>
              <a:t>Effort </a:t>
            </a:r>
            <a:r>
              <a:rPr sz="2550" spc="-5" dirty="0">
                <a:latin typeface="Calibri"/>
                <a:cs typeface="Calibri"/>
              </a:rPr>
              <a:t>is </a:t>
            </a:r>
            <a:r>
              <a:rPr sz="2550" spc="-15" dirty="0">
                <a:latin typeface="Calibri"/>
                <a:cs typeface="Calibri"/>
              </a:rPr>
              <a:t>met </a:t>
            </a:r>
            <a:r>
              <a:rPr sz="2550" spc="-10" dirty="0">
                <a:latin typeface="Calibri"/>
                <a:cs typeface="Calibri"/>
              </a:rPr>
              <a:t>with </a:t>
            </a:r>
            <a:r>
              <a:rPr sz="2550" spc="-20" dirty="0">
                <a:latin typeface="Calibri"/>
                <a:cs typeface="Calibri"/>
              </a:rPr>
              <a:t>State/Local </a:t>
            </a:r>
            <a:r>
              <a:rPr sz="2550" spc="-15" dirty="0">
                <a:latin typeface="Calibri"/>
                <a:cs typeface="Calibri"/>
              </a:rPr>
              <a:t>expenditures and/or  </a:t>
            </a:r>
            <a:r>
              <a:rPr sz="2550" spc="-10" dirty="0">
                <a:latin typeface="Calibri"/>
                <a:cs typeface="Calibri"/>
              </a:rPr>
              <a:t>allowable</a:t>
            </a:r>
            <a:r>
              <a:rPr sz="2550" spc="-50" dirty="0">
                <a:latin typeface="Calibri"/>
                <a:cs typeface="Calibri"/>
              </a:rPr>
              <a:t> </a:t>
            </a:r>
            <a:r>
              <a:rPr sz="2550" spc="-20" dirty="0">
                <a:latin typeface="Calibri"/>
                <a:cs typeface="Calibri"/>
              </a:rPr>
              <a:t>exceptions.</a:t>
            </a:r>
            <a:endParaRPr sz="2550" dirty="0">
              <a:latin typeface="Calibri"/>
              <a:cs typeface="Calibri"/>
            </a:endParaRPr>
          </a:p>
          <a:p>
            <a:pPr marL="191770" indent="-179070">
              <a:lnSpc>
                <a:spcPct val="100000"/>
              </a:lnSpc>
              <a:spcBef>
                <a:spcPts val="55"/>
              </a:spcBef>
              <a:buFont typeface="Arial"/>
              <a:buChar char="•"/>
              <a:tabLst>
                <a:tab pos="192405" algn="l"/>
              </a:tabLst>
            </a:pPr>
            <a:r>
              <a:rPr sz="2550" spc="-5" dirty="0">
                <a:latin typeface="Calibri"/>
                <a:cs typeface="Calibri"/>
              </a:rPr>
              <a:t>If a </a:t>
            </a:r>
            <a:r>
              <a:rPr sz="2550" spc="-20" dirty="0">
                <a:latin typeface="Calibri"/>
                <a:cs typeface="Calibri"/>
              </a:rPr>
              <a:t>district’s State/Local </a:t>
            </a:r>
            <a:r>
              <a:rPr sz="2550" spc="-15" dirty="0">
                <a:latin typeface="Calibri"/>
                <a:cs typeface="Calibri"/>
              </a:rPr>
              <a:t>expenditures </a:t>
            </a:r>
            <a:r>
              <a:rPr sz="2550" spc="-20" dirty="0">
                <a:latin typeface="Calibri"/>
                <a:cs typeface="Calibri"/>
              </a:rPr>
              <a:t>(for </a:t>
            </a:r>
            <a:r>
              <a:rPr sz="2550" spc="-10" dirty="0">
                <a:latin typeface="Calibri"/>
                <a:cs typeface="Calibri"/>
              </a:rPr>
              <a:t>SPED) </a:t>
            </a:r>
            <a:r>
              <a:rPr sz="2550" spc="-20" dirty="0">
                <a:latin typeface="Calibri"/>
                <a:cs typeface="Calibri"/>
              </a:rPr>
              <a:t>are </a:t>
            </a:r>
            <a:r>
              <a:rPr sz="2550" spc="-10" dirty="0">
                <a:latin typeface="Calibri"/>
                <a:cs typeface="Calibri"/>
              </a:rPr>
              <a:t>not meeting MOE,</a:t>
            </a:r>
            <a:r>
              <a:rPr sz="2550" spc="305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the</a:t>
            </a:r>
            <a:endParaRPr sz="25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9824" y="4126291"/>
            <a:ext cx="10366375" cy="39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spc="-10" dirty="0">
                <a:latin typeface="Calibri"/>
                <a:cs typeface="Calibri"/>
              </a:rPr>
              <a:t>district should </a:t>
            </a:r>
            <a:r>
              <a:rPr sz="2550" spc="-20" dirty="0">
                <a:latin typeface="Calibri"/>
                <a:cs typeface="Calibri"/>
              </a:rPr>
              <a:t>move </a:t>
            </a:r>
            <a:r>
              <a:rPr sz="2550" spc="-10" dirty="0">
                <a:latin typeface="Calibri"/>
                <a:cs typeface="Calibri"/>
              </a:rPr>
              <a:t>SPED </a:t>
            </a:r>
            <a:r>
              <a:rPr sz="2550" spc="-15" dirty="0">
                <a:latin typeface="Calibri"/>
                <a:cs typeface="Calibri"/>
              </a:rPr>
              <a:t>expenditures </a:t>
            </a:r>
            <a:r>
              <a:rPr sz="2550" spc="-20" dirty="0">
                <a:latin typeface="Calibri"/>
                <a:cs typeface="Calibri"/>
              </a:rPr>
              <a:t>(program </a:t>
            </a:r>
            <a:r>
              <a:rPr sz="2550" spc="-15" dirty="0">
                <a:latin typeface="Calibri"/>
                <a:cs typeface="Calibri"/>
              </a:rPr>
              <a:t>code </a:t>
            </a:r>
            <a:r>
              <a:rPr sz="2550" spc="-10" dirty="0">
                <a:latin typeface="Calibri"/>
                <a:cs typeface="Calibri"/>
              </a:rPr>
              <a:t>200) </a:t>
            </a:r>
            <a:r>
              <a:rPr sz="2550" spc="-20" dirty="0">
                <a:latin typeface="Calibri"/>
                <a:cs typeface="Calibri"/>
              </a:rPr>
              <a:t>from </a:t>
            </a:r>
            <a:r>
              <a:rPr lang="en-US" sz="2550" spc="-5" dirty="0">
                <a:latin typeface="Calibri"/>
                <a:cs typeface="Calibri"/>
              </a:rPr>
              <a:t>IDEA Part B</a:t>
            </a:r>
            <a:r>
              <a:rPr lang="en-US" sz="2550" spc="-15" dirty="0">
                <a:latin typeface="Calibri"/>
                <a:cs typeface="Calibri"/>
              </a:rPr>
              <a:t>,</a:t>
            </a:r>
            <a:endParaRPr sz="25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9825" y="4402516"/>
            <a:ext cx="8345805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spc="-20" dirty="0">
                <a:latin typeface="Calibri"/>
                <a:cs typeface="Calibri"/>
              </a:rPr>
              <a:t>into </a:t>
            </a:r>
            <a:r>
              <a:rPr sz="2550" spc="-5" dirty="0">
                <a:latin typeface="Calibri"/>
                <a:cs typeface="Calibri"/>
              </a:rPr>
              <a:t>a </a:t>
            </a:r>
            <a:r>
              <a:rPr sz="2550" spc="-20" dirty="0">
                <a:latin typeface="Calibri"/>
                <a:cs typeface="Calibri"/>
              </a:rPr>
              <a:t>State/Local </a:t>
            </a:r>
            <a:r>
              <a:rPr sz="2550" spc="-15" dirty="0">
                <a:latin typeface="Calibri"/>
                <a:cs typeface="Calibri"/>
              </a:rPr>
              <a:t>account </a:t>
            </a:r>
            <a:r>
              <a:rPr sz="2550" b="1" spc="-15" dirty="0">
                <a:solidFill>
                  <a:srgbClr val="FF0000"/>
                </a:solidFill>
                <a:latin typeface="Calibri"/>
                <a:cs typeface="Calibri"/>
              </a:rPr>
              <a:t>BEFORE CLOSING </a:t>
            </a:r>
            <a:r>
              <a:rPr sz="2550" b="1" spc="-10" dirty="0">
                <a:solidFill>
                  <a:srgbClr val="FF0000"/>
                </a:solidFill>
                <a:latin typeface="Calibri"/>
                <a:cs typeface="Calibri"/>
              </a:rPr>
              <a:t>THE FISCAL</a:t>
            </a:r>
            <a:r>
              <a:rPr sz="2550" b="1" spc="2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50" b="1" spc="-10" dirty="0">
                <a:solidFill>
                  <a:srgbClr val="FF0000"/>
                </a:solidFill>
                <a:latin typeface="Calibri"/>
                <a:cs typeface="Calibri"/>
              </a:rPr>
              <a:t>YEAR</a:t>
            </a:r>
            <a:r>
              <a:rPr sz="2550" spc="-10" dirty="0">
                <a:latin typeface="Calibri"/>
                <a:cs typeface="Calibri"/>
              </a:rPr>
              <a:t>.</a:t>
            </a:r>
            <a:endParaRPr sz="255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93548" y="4787900"/>
            <a:ext cx="1754505" cy="343535"/>
          </a:xfrm>
          <a:custGeom>
            <a:avLst/>
            <a:gdLst/>
            <a:ahLst/>
            <a:cxnLst/>
            <a:rect l="l" t="t" r="r" b="b"/>
            <a:pathLst>
              <a:path w="1754504" h="343535">
                <a:moveTo>
                  <a:pt x="0" y="0"/>
                </a:moveTo>
                <a:lnTo>
                  <a:pt x="1754079" y="0"/>
                </a:lnTo>
                <a:lnTo>
                  <a:pt x="1754079" y="343403"/>
                </a:lnTo>
                <a:lnTo>
                  <a:pt x="0" y="343403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960539" y="4738772"/>
            <a:ext cx="2668905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 indent="-179070">
              <a:lnSpc>
                <a:spcPct val="100000"/>
              </a:lnSpc>
              <a:buFont typeface="Arial"/>
              <a:buChar char="•"/>
              <a:tabLst>
                <a:tab pos="192405" algn="l"/>
              </a:tabLst>
            </a:pPr>
            <a:r>
              <a:rPr sz="2550" spc="5" dirty="0">
                <a:latin typeface="Calibri"/>
                <a:cs typeface="Calibri"/>
              </a:rPr>
              <a:t>If </a:t>
            </a:r>
            <a:r>
              <a:rPr sz="2550" spc="15" dirty="0">
                <a:latin typeface="Calibri"/>
                <a:cs typeface="Calibri"/>
              </a:rPr>
              <a:t>the </a:t>
            </a:r>
            <a:r>
              <a:rPr sz="2550" spc="5" dirty="0">
                <a:latin typeface="Calibri"/>
                <a:cs typeface="Calibri"/>
              </a:rPr>
              <a:t>district </a:t>
            </a:r>
            <a:r>
              <a:rPr sz="2550" spc="15" dirty="0">
                <a:latin typeface="Calibri"/>
                <a:cs typeface="Calibri"/>
              </a:rPr>
              <a:t>has</a:t>
            </a:r>
            <a:r>
              <a:rPr sz="2550" spc="-50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a</a:t>
            </a:r>
            <a:endParaRPr sz="255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3548" y="4738772"/>
            <a:ext cx="6806565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50" b="1" spc="5" dirty="0">
                <a:latin typeface="Calibri"/>
                <a:cs typeface="Calibri"/>
              </a:rPr>
              <a:t>preapproved </a:t>
            </a:r>
            <a:r>
              <a:rPr sz="2550" spc="10" dirty="0">
                <a:latin typeface="Calibri"/>
                <a:cs typeface="Calibri"/>
              </a:rPr>
              <a:t>allowable </a:t>
            </a:r>
            <a:r>
              <a:rPr sz="2550" dirty="0">
                <a:latin typeface="Calibri"/>
                <a:cs typeface="Calibri"/>
              </a:rPr>
              <a:t>exception listed </a:t>
            </a:r>
            <a:r>
              <a:rPr sz="2550" spc="10" dirty="0">
                <a:latin typeface="Calibri"/>
                <a:cs typeface="Calibri"/>
              </a:rPr>
              <a:t>in</a:t>
            </a:r>
            <a:r>
              <a:rPr sz="2550" spc="55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MYSPED</a:t>
            </a:r>
            <a:endParaRPr sz="255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93548" y="5084002"/>
            <a:ext cx="1754505" cy="29845"/>
          </a:xfrm>
          <a:custGeom>
            <a:avLst/>
            <a:gdLst/>
            <a:ahLst/>
            <a:cxnLst/>
            <a:rect l="l" t="t" r="r" b="b"/>
            <a:pathLst>
              <a:path w="1754504" h="29845">
                <a:moveTo>
                  <a:pt x="0" y="29603"/>
                </a:moveTo>
                <a:lnTo>
                  <a:pt x="1754079" y="29603"/>
                </a:lnTo>
                <a:lnTo>
                  <a:pt x="1754079" y="0"/>
                </a:lnTo>
                <a:lnTo>
                  <a:pt x="0" y="0"/>
                </a:lnTo>
                <a:lnTo>
                  <a:pt x="0" y="296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139825" y="5131202"/>
            <a:ext cx="10069195" cy="71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700"/>
              </a:lnSpc>
            </a:pPr>
            <a:r>
              <a:rPr sz="2550" spc="-5" dirty="0">
                <a:latin typeface="Calibri"/>
                <a:cs typeface="Calibri"/>
              </a:rPr>
              <a:t>(</a:t>
            </a:r>
            <a:r>
              <a:rPr sz="2550" i="1" spc="-5" dirty="0">
                <a:latin typeface="Calibri"/>
                <a:cs typeface="Calibri"/>
              </a:rPr>
              <a:t>School </a:t>
            </a:r>
            <a:r>
              <a:rPr sz="2550" i="1" spc="-10" dirty="0">
                <a:latin typeface="Calibri"/>
                <a:cs typeface="Calibri"/>
              </a:rPr>
              <a:t>Age AFR MOE </a:t>
            </a:r>
            <a:r>
              <a:rPr sz="2550" i="1" spc="-15" dirty="0">
                <a:latin typeface="Calibri"/>
                <a:cs typeface="Calibri"/>
              </a:rPr>
              <a:t>Data </a:t>
            </a:r>
            <a:r>
              <a:rPr sz="2550" i="1" spc="-10" dirty="0">
                <a:latin typeface="Calibri"/>
                <a:cs typeface="Calibri"/>
              </a:rPr>
              <a:t>form</a:t>
            </a:r>
            <a:r>
              <a:rPr sz="2550" spc="-10" dirty="0">
                <a:latin typeface="Calibri"/>
                <a:cs typeface="Calibri"/>
              </a:rPr>
              <a:t>), the </a:t>
            </a:r>
            <a:r>
              <a:rPr sz="2550" spc="-15" dirty="0">
                <a:latin typeface="Calibri"/>
                <a:cs typeface="Calibri"/>
              </a:rPr>
              <a:t>amount </a:t>
            </a:r>
            <a:r>
              <a:rPr sz="2550" spc="-5" dirty="0">
                <a:latin typeface="Calibri"/>
                <a:cs typeface="Calibri"/>
              </a:rPr>
              <a:t>of </a:t>
            </a:r>
            <a:r>
              <a:rPr sz="2550" spc="-10" dirty="0">
                <a:latin typeface="Calibri"/>
                <a:cs typeface="Calibri"/>
              </a:rPr>
              <a:t>the </a:t>
            </a:r>
            <a:r>
              <a:rPr sz="2550" spc="-20" dirty="0">
                <a:latin typeface="Calibri"/>
                <a:cs typeface="Calibri"/>
              </a:rPr>
              <a:t>exception </a:t>
            </a:r>
            <a:r>
              <a:rPr sz="2550" spc="-15" dirty="0">
                <a:latin typeface="Calibri"/>
                <a:cs typeface="Calibri"/>
              </a:rPr>
              <a:t>can </a:t>
            </a:r>
            <a:r>
              <a:rPr sz="2550" spc="-10" dirty="0">
                <a:latin typeface="Calibri"/>
                <a:cs typeface="Calibri"/>
              </a:rPr>
              <a:t>be used  </a:t>
            </a:r>
            <a:r>
              <a:rPr sz="2550" spc="-20" dirty="0">
                <a:latin typeface="Calibri"/>
                <a:cs typeface="Calibri"/>
              </a:rPr>
              <a:t>to </a:t>
            </a:r>
            <a:r>
              <a:rPr sz="2550" spc="-15" dirty="0">
                <a:latin typeface="Calibri"/>
                <a:cs typeface="Calibri"/>
              </a:rPr>
              <a:t>reduce </a:t>
            </a:r>
            <a:r>
              <a:rPr sz="2550" spc="-10" dirty="0">
                <a:latin typeface="Calibri"/>
                <a:cs typeface="Calibri"/>
              </a:rPr>
              <a:t>the </a:t>
            </a:r>
            <a:r>
              <a:rPr sz="2550" spc="-15" dirty="0">
                <a:latin typeface="Calibri"/>
                <a:cs typeface="Calibri"/>
              </a:rPr>
              <a:t>Maintenance </a:t>
            </a:r>
            <a:r>
              <a:rPr sz="2550" spc="-5" dirty="0">
                <a:latin typeface="Calibri"/>
                <a:cs typeface="Calibri"/>
              </a:rPr>
              <a:t>of</a:t>
            </a:r>
            <a:r>
              <a:rPr sz="2550" spc="70" dirty="0">
                <a:latin typeface="Calibri"/>
                <a:cs typeface="Calibri"/>
              </a:rPr>
              <a:t> </a:t>
            </a:r>
            <a:r>
              <a:rPr sz="2550" spc="-30" dirty="0">
                <a:latin typeface="Calibri"/>
                <a:cs typeface="Calibri"/>
              </a:rPr>
              <a:t>Effort.</a:t>
            </a:r>
            <a:endParaRPr sz="255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80</a:t>
            </a:fld>
            <a:endParaRPr spc="-5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7533" y="734935"/>
            <a:ext cx="5855970" cy="1233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58165">
              <a:lnSpc>
                <a:spcPts val="4730"/>
              </a:lnSpc>
            </a:pPr>
            <a:r>
              <a:rPr sz="4400" spc="-40" dirty="0"/>
              <a:t>Effective </a:t>
            </a:r>
            <a:r>
              <a:rPr sz="4400" spc="-5" dirty="0"/>
              <a:t>July 1, 2015  </a:t>
            </a:r>
            <a:r>
              <a:rPr sz="4400" spc="-15" dirty="0"/>
              <a:t>Non-Regulatory</a:t>
            </a:r>
            <a:r>
              <a:rPr sz="4400" spc="-45" dirty="0"/>
              <a:t> </a:t>
            </a:r>
            <a:r>
              <a:rPr sz="4400" spc="-5" dirty="0"/>
              <a:t>Guidance</a:t>
            </a:r>
            <a:endParaRPr sz="44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81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12813" y="2244435"/>
            <a:ext cx="4996815" cy="391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Eligibility </a:t>
            </a:r>
            <a:r>
              <a:rPr sz="2400" b="1" spc="-10" dirty="0">
                <a:latin typeface="Calibri"/>
                <a:cs typeface="Calibri"/>
              </a:rPr>
              <a:t>Standard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(Budget)</a:t>
            </a:r>
            <a:endParaRPr sz="2400" dirty="0">
              <a:latin typeface="Calibri"/>
              <a:cs typeface="Calibri"/>
            </a:endParaRPr>
          </a:p>
          <a:p>
            <a:pPr marL="241300" marR="5080" indent="-183515">
              <a:lnSpc>
                <a:spcPct val="798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350" spc="10" dirty="0">
                <a:latin typeface="Calibri"/>
                <a:cs typeface="Calibri"/>
              </a:rPr>
              <a:t>The </a:t>
            </a:r>
            <a:r>
              <a:rPr sz="2350" spc="5" dirty="0">
                <a:latin typeface="Calibri"/>
                <a:cs typeface="Calibri"/>
              </a:rPr>
              <a:t>eligibility </a:t>
            </a:r>
            <a:r>
              <a:rPr sz="2350" dirty="0">
                <a:latin typeface="Calibri"/>
                <a:cs typeface="Calibri"/>
              </a:rPr>
              <a:t>standard </a:t>
            </a:r>
            <a:r>
              <a:rPr sz="2350" spc="10" dirty="0">
                <a:latin typeface="Calibri"/>
                <a:cs typeface="Calibri"/>
              </a:rPr>
              <a:t>in 300.203(a)  </a:t>
            </a:r>
            <a:r>
              <a:rPr sz="2350" dirty="0">
                <a:latin typeface="Calibri"/>
                <a:cs typeface="Calibri"/>
              </a:rPr>
              <a:t>requires </a:t>
            </a:r>
            <a:r>
              <a:rPr sz="2350" spc="5" dirty="0">
                <a:latin typeface="Calibri"/>
                <a:cs typeface="Calibri"/>
              </a:rPr>
              <a:t>that, </a:t>
            </a:r>
            <a:r>
              <a:rPr sz="2350" spc="10" dirty="0">
                <a:latin typeface="Calibri"/>
                <a:cs typeface="Calibri"/>
              </a:rPr>
              <a:t>in </a:t>
            </a:r>
            <a:r>
              <a:rPr sz="2350" spc="5" dirty="0">
                <a:latin typeface="Calibri"/>
                <a:cs typeface="Calibri"/>
              </a:rPr>
              <a:t>order </a:t>
            </a:r>
            <a:r>
              <a:rPr sz="2350" spc="-5" dirty="0">
                <a:latin typeface="Calibri"/>
                <a:cs typeface="Calibri"/>
              </a:rPr>
              <a:t>to </a:t>
            </a:r>
            <a:r>
              <a:rPr sz="2350" spc="10" dirty="0">
                <a:latin typeface="Calibri"/>
                <a:cs typeface="Calibri"/>
              </a:rPr>
              <a:t>find an </a:t>
            </a:r>
            <a:r>
              <a:rPr sz="2350" spc="5" dirty="0">
                <a:latin typeface="Calibri"/>
                <a:cs typeface="Calibri"/>
              </a:rPr>
              <a:t>LEA  eligible </a:t>
            </a:r>
            <a:r>
              <a:rPr sz="2350" spc="-10" dirty="0">
                <a:latin typeface="Calibri"/>
                <a:cs typeface="Calibri"/>
              </a:rPr>
              <a:t>for </a:t>
            </a:r>
            <a:r>
              <a:rPr sz="2350" spc="10" dirty="0">
                <a:latin typeface="Calibri"/>
                <a:cs typeface="Calibri"/>
              </a:rPr>
              <a:t>an </a:t>
            </a:r>
            <a:r>
              <a:rPr sz="2350" spc="5" dirty="0">
                <a:latin typeface="Calibri"/>
                <a:cs typeface="Calibri"/>
              </a:rPr>
              <a:t>IDEA </a:t>
            </a:r>
            <a:r>
              <a:rPr sz="2350" spc="-5" dirty="0">
                <a:latin typeface="Calibri"/>
                <a:cs typeface="Calibri"/>
              </a:rPr>
              <a:t>Part </a:t>
            </a:r>
            <a:r>
              <a:rPr sz="2350" spc="10" dirty="0">
                <a:latin typeface="Calibri"/>
                <a:cs typeface="Calibri"/>
              </a:rPr>
              <a:t>B </a:t>
            </a:r>
            <a:r>
              <a:rPr sz="2350" dirty="0">
                <a:latin typeface="Calibri"/>
                <a:cs typeface="Calibri"/>
              </a:rPr>
              <a:t>subgrant </a:t>
            </a:r>
            <a:r>
              <a:rPr sz="2350" spc="-10" dirty="0">
                <a:latin typeface="Calibri"/>
                <a:cs typeface="Calibri"/>
              </a:rPr>
              <a:t>for  </a:t>
            </a:r>
            <a:r>
              <a:rPr sz="2350" spc="10" dirty="0">
                <a:latin typeface="Calibri"/>
                <a:cs typeface="Calibri"/>
              </a:rPr>
              <a:t>the upcoming </a:t>
            </a:r>
            <a:r>
              <a:rPr sz="2350" spc="5" dirty="0">
                <a:latin typeface="Calibri"/>
                <a:cs typeface="Calibri"/>
              </a:rPr>
              <a:t>fiscal </a:t>
            </a:r>
            <a:r>
              <a:rPr sz="2350" spc="-40" dirty="0">
                <a:latin typeface="Calibri"/>
                <a:cs typeface="Calibri"/>
              </a:rPr>
              <a:t>year, </a:t>
            </a:r>
            <a:r>
              <a:rPr sz="2350" spc="10" dirty="0">
                <a:latin typeface="Calibri"/>
                <a:cs typeface="Calibri"/>
              </a:rPr>
              <a:t>the </a:t>
            </a:r>
            <a:r>
              <a:rPr sz="2350" spc="-5" dirty="0">
                <a:latin typeface="Calibri"/>
                <a:cs typeface="Calibri"/>
              </a:rPr>
              <a:t>State  </a:t>
            </a:r>
            <a:r>
              <a:rPr sz="2350" spc="5" dirty="0">
                <a:latin typeface="Calibri"/>
                <a:cs typeface="Calibri"/>
              </a:rPr>
              <a:t>must determine that </a:t>
            </a:r>
            <a:r>
              <a:rPr sz="2350" spc="10" dirty="0">
                <a:latin typeface="Calibri"/>
                <a:cs typeface="Calibri"/>
              </a:rPr>
              <a:t>the </a:t>
            </a:r>
            <a:r>
              <a:rPr sz="2350" spc="5" dirty="0">
                <a:latin typeface="Calibri"/>
                <a:cs typeface="Calibri"/>
              </a:rPr>
              <a:t>LEA </a:t>
            </a:r>
            <a:r>
              <a:rPr sz="2350" spc="10" dirty="0">
                <a:latin typeface="Calibri"/>
                <a:cs typeface="Calibri"/>
              </a:rPr>
              <a:t>has  </a:t>
            </a:r>
            <a:r>
              <a:rPr sz="2350" spc="5" dirty="0">
                <a:latin typeface="Calibri"/>
                <a:cs typeface="Calibri"/>
              </a:rPr>
              <a:t>budgeted </a:t>
            </a:r>
            <a:r>
              <a:rPr sz="2350" spc="-10" dirty="0">
                <a:latin typeface="Calibri"/>
                <a:cs typeface="Calibri"/>
              </a:rPr>
              <a:t>for </a:t>
            </a:r>
            <a:r>
              <a:rPr sz="2350" spc="10" dirty="0">
                <a:latin typeface="Calibri"/>
                <a:cs typeface="Calibri"/>
              </a:rPr>
              <a:t>the </a:t>
            </a:r>
            <a:r>
              <a:rPr sz="2350" spc="5" dirty="0">
                <a:latin typeface="Calibri"/>
                <a:cs typeface="Calibri"/>
              </a:rPr>
              <a:t>education </a:t>
            </a:r>
            <a:r>
              <a:rPr sz="2350" spc="10" dirty="0">
                <a:latin typeface="Calibri"/>
                <a:cs typeface="Calibri"/>
              </a:rPr>
              <a:t>of </a:t>
            </a:r>
            <a:r>
              <a:rPr sz="2350" spc="5" dirty="0">
                <a:latin typeface="Calibri"/>
                <a:cs typeface="Calibri"/>
              </a:rPr>
              <a:t>children  </a:t>
            </a:r>
            <a:r>
              <a:rPr sz="2350" spc="10" dirty="0">
                <a:latin typeface="Calibri"/>
                <a:cs typeface="Calibri"/>
              </a:rPr>
              <a:t>with </a:t>
            </a:r>
            <a:r>
              <a:rPr sz="2350" spc="5" dirty="0">
                <a:latin typeface="Calibri"/>
                <a:cs typeface="Calibri"/>
              </a:rPr>
              <a:t>disabilities </a:t>
            </a:r>
            <a:r>
              <a:rPr sz="2350" spc="-5" dirty="0">
                <a:latin typeface="Calibri"/>
                <a:cs typeface="Calibri"/>
              </a:rPr>
              <a:t>at </a:t>
            </a:r>
            <a:r>
              <a:rPr sz="2350" dirty="0">
                <a:latin typeface="Calibri"/>
                <a:cs typeface="Calibri"/>
              </a:rPr>
              <a:t>least </a:t>
            </a:r>
            <a:r>
              <a:rPr sz="2350" spc="10" dirty="0">
                <a:latin typeface="Calibri"/>
                <a:cs typeface="Calibri"/>
              </a:rPr>
              <a:t>the </a:t>
            </a:r>
            <a:r>
              <a:rPr sz="2350" spc="15" dirty="0">
                <a:latin typeface="Calibri"/>
                <a:cs typeface="Calibri"/>
              </a:rPr>
              <a:t>same  </a:t>
            </a:r>
            <a:r>
              <a:rPr sz="2350" spc="10" dirty="0">
                <a:latin typeface="Calibri"/>
                <a:cs typeface="Calibri"/>
              </a:rPr>
              <a:t>amount of </a:t>
            </a:r>
            <a:r>
              <a:rPr sz="2350" spc="5" dirty="0">
                <a:latin typeface="Calibri"/>
                <a:cs typeface="Calibri"/>
              </a:rPr>
              <a:t>local </a:t>
            </a:r>
            <a:r>
              <a:rPr sz="2350" spc="10" dirty="0">
                <a:latin typeface="Calibri"/>
                <a:cs typeface="Calibri"/>
              </a:rPr>
              <a:t>or </a:t>
            </a:r>
            <a:r>
              <a:rPr sz="2350" spc="-5" dirty="0">
                <a:latin typeface="Calibri"/>
                <a:cs typeface="Calibri"/>
              </a:rPr>
              <a:t>State </a:t>
            </a:r>
            <a:r>
              <a:rPr sz="2350" spc="10" dirty="0">
                <a:latin typeface="Calibri"/>
                <a:cs typeface="Calibri"/>
              </a:rPr>
              <a:t>and </a:t>
            </a:r>
            <a:r>
              <a:rPr sz="2350" spc="5" dirty="0">
                <a:latin typeface="Calibri"/>
                <a:cs typeface="Calibri"/>
              </a:rPr>
              <a:t>local  </a:t>
            </a:r>
            <a:r>
              <a:rPr sz="2350" spc="10" dirty="0">
                <a:latin typeface="Calibri"/>
                <a:cs typeface="Calibri"/>
              </a:rPr>
              <a:t>funds, as </a:t>
            </a:r>
            <a:r>
              <a:rPr sz="2350" spc="5" dirty="0">
                <a:latin typeface="Calibri"/>
                <a:cs typeface="Calibri"/>
              </a:rPr>
              <a:t>it </a:t>
            </a:r>
            <a:r>
              <a:rPr sz="2350" spc="10" dirty="0">
                <a:latin typeface="Calibri"/>
                <a:cs typeface="Calibri"/>
              </a:rPr>
              <a:t>actually </a:t>
            </a:r>
            <a:r>
              <a:rPr sz="2350" spc="5" dirty="0">
                <a:latin typeface="Calibri"/>
                <a:cs typeface="Calibri"/>
              </a:rPr>
              <a:t>spent </a:t>
            </a:r>
            <a:r>
              <a:rPr sz="2350" spc="-10" dirty="0">
                <a:latin typeface="Calibri"/>
                <a:cs typeface="Calibri"/>
              </a:rPr>
              <a:t>for </a:t>
            </a:r>
            <a:r>
              <a:rPr sz="2350" spc="10" dirty="0">
                <a:latin typeface="Calibri"/>
                <a:cs typeface="Calibri"/>
              </a:rPr>
              <a:t>the  </a:t>
            </a:r>
            <a:r>
              <a:rPr sz="2350" spc="5" dirty="0">
                <a:latin typeface="Calibri"/>
                <a:cs typeface="Calibri"/>
              </a:rPr>
              <a:t>education </a:t>
            </a:r>
            <a:r>
              <a:rPr sz="2350" spc="10" dirty="0">
                <a:latin typeface="Calibri"/>
                <a:cs typeface="Calibri"/>
              </a:rPr>
              <a:t>of </a:t>
            </a:r>
            <a:r>
              <a:rPr sz="2350" spc="5" dirty="0">
                <a:latin typeface="Calibri"/>
                <a:cs typeface="Calibri"/>
              </a:rPr>
              <a:t>children </a:t>
            </a:r>
            <a:r>
              <a:rPr sz="2350" spc="10" dirty="0">
                <a:latin typeface="Calibri"/>
                <a:cs typeface="Calibri"/>
              </a:rPr>
              <a:t>with </a:t>
            </a:r>
            <a:r>
              <a:rPr sz="2350" spc="5" dirty="0">
                <a:latin typeface="Calibri"/>
                <a:cs typeface="Calibri"/>
              </a:rPr>
              <a:t>disabilities  </a:t>
            </a:r>
            <a:r>
              <a:rPr sz="2350" spc="10" dirty="0">
                <a:latin typeface="Calibri"/>
                <a:cs typeface="Calibri"/>
              </a:rPr>
              <a:t>during the </a:t>
            </a:r>
            <a:r>
              <a:rPr sz="2350" spc="5" dirty="0">
                <a:latin typeface="Calibri"/>
                <a:cs typeface="Calibri"/>
              </a:rPr>
              <a:t>most </a:t>
            </a:r>
            <a:r>
              <a:rPr sz="2350" dirty="0">
                <a:latin typeface="Calibri"/>
                <a:cs typeface="Calibri"/>
              </a:rPr>
              <a:t>recent </a:t>
            </a:r>
            <a:r>
              <a:rPr sz="2350" spc="5" dirty="0">
                <a:latin typeface="Calibri"/>
                <a:cs typeface="Calibri"/>
              </a:rPr>
              <a:t>fiscal </a:t>
            </a:r>
            <a:r>
              <a:rPr sz="2350" dirty="0">
                <a:latin typeface="Calibri"/>
                <a:cs typeface="Calibri"/>
              </a:rPr>
              <a:t>year </a:t>
            </a:r>
            <a:r>
              <a:rPr sz="2350" spc="-10" dirty="0">
                <a:latin typeface="Calibri"/>
                <a:cs typeface="Calibri"/>
              </a:rPr>
              <a:t>for  </a:t>
            </a:r>
            <a:r>
              <a:rPr sz="2350" spc="10" dirty="0">
                <a:latin typeface="Calibri"/>
                <a:cs typeface="Calibri"/>
              </a:rPr>
              <a:t>which </a:t>
            </a:r>
            <a:r>
              <a:rPr sz="2350" dirty="0">
                <a:latin typeface="Calibri"/>
                <a:cs typeface="Calibri"/>
              </a:rPr>
              <a:t>information </a:t>
            </a:r>
            <a:r>
              <a:rPr sz="2350" spc="5" dirty="0">
                <a:latin typeface="Calibri"/>
                <a:cs typeface="Calibri"/>
              </a:rPr>
              <a:t>is</a:t>
            </a:r>
            <a:r>
              <a:rPr sz="2350" dirty="0">
                <a:latin typeface="Calibri"/>
                <a:cs typeface="Calibri"/>
              </a:rPr>
              <a:t> available.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5225" y="2244435"/>
            <a:ext cx="5031740" cy="408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40"/>
              </a:lnSpc>
            </a:pPr>
            <a:r>
              <a:rPr sz="2400" b="1" spc="-5" dirty="0">
                <a:latin typeface="Calibri"/>
                <a:cs typeface="Calibri"/>
              </a:rPr>
              <a:t>Compliance </a:t>
            </a:r>
            <a:r>
              <a:rPr sz="2400" b="1" spc="-10" dirty="0">
                <a:latin typeface="Calibri"/>
                <a:cs typeface="Calibri"/>
              </a:rPr>
              <a:t>Standard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(AFR)</a:t>
            </a:r>
            <a:endParaRPr sz="2400" dirty="0">
              <a:latin typeface="Calibri"/>
              <a:cs typeface="Calibri"/>
            </a:endParaRPr>
          </a:p>
          <a:p>
            <a:pPr marL="241300" marR="5080" indent="-183515">
              <a:lnSpc>
                <a:spcPct val="718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350" spc="10" dirty="0">
                <a:latin typeface="Calibri"/>
                <a:cs typeface="Calibri"/>
              </a:rPr>
              <a:t>The compliance </a:t>
            </a:r>
            <a:r>
              <a:rPr sz="2350" dirty="0">
                <a:latin typeface="Calibri"/>
                <a:cs typeface="Calibri"/>
              </a:rPr>
              <a:t>standard </a:t>
            </a:r>
            <a:r>
              <a:rPr sz="2350" spc="10" dirty="0">
                <a:latin typeface="Calibri"/>
                <a:cs typeface="Calibri"/>
              </a:rPr>
              <a:t>in</a:t>
            </a:r>
            <a:r>
              <a:rPr sz="2350" spc="-45" dirty="0">
                <a:latin typeface="Calibri"/>
                <a:cs typeface="Calibri"/>
              </a:rPr>
              <a:t> </a:t>
            </a:r>
            <a:r>
              <a:rPr sz="2350" spc="10" dirty="0">
                <a:latin typeface="Calibri"/>
                <a:cs typeface="Calibri"/>
              </a:rPr>
              <a:t>300.203(b)  </a:t>
            </a:r>
            <a:r>
              <a:rPr sz="2350" spc="5" dirty="0">
                <a:latin typeface="Calibri"/>
                <a:cs typeface="Calibri"/>
              </a:rPr>
              <a:t>prohibits </a:t>
            </a:r>
            <a:r>
              <a:rPr sz="2350" spc="10" dirty="0">
                <a:latin typeface="Calibri"/>
                <a:cs typeface="Calibri"/>
              </a:rPr>
              <a:t>an </a:t>
            </a:r>
            <a:r>
              <a:rPr sz="2350" spc="5" dirty="0">
                <a:latin typeface="Calibri"/>
                <a:cs typeface="Calibri"/>
              </a:rPr>
              <a:t>LEA </a:t>
            </a:r>
            <a:r>
              <a:rPr sz="2350" dirty="0">
                <a:latin typeface="Calibri"/>
                <a:cs typeface="Calibri"/>
              </a:rPr>
              <a:t>from </a:t>
            </a:r>
            <a:r>
              <a:rPr sz="2350" spc="5" dirty="0">
                <a:latin typeface="Calibri"/>
                <a:cs typeface="Calibri"/>
              </a:rPr>
              <a:t>reducing </a:t>
            </a:r>
            <a:r>
              <a:rPr sz="2350" spc="10" dirty="0">
                <a:latin typeface="Calibri"/>
                <a:cs typeface="Calibri"/>
              </a:rPr>
              <a:t>the  </a:t>
            </a:r>
            <a:r>
              <a:rPr sz="2350" dirty="0">
                <a:latin typeface="Calibri"/>
                <a:cs typeface="Calibri"/>
              </a:rPr>
              <a:t>level </a:t>
            </a:r>
            <a:r>
              <a:rPr sz="2350" spc="10" dirty="0">
                <a:latin typeface="Calibri"/>
                <a:cs typeface="Calibri"/>
              </a:rPr>
              <a:t>of </a:t>
            </a:r>
            <a:r>
              <a:rPr sz="2350" spc="5" dirty="0">
                <a:latin typeface="Calibri"/>
                <a:cs typeface="Calibri"/>
              </a:rPr>
              <a:t>expenditures </a:t>
            </a:r>
            <a:r>
              <a:rPr sz="2350" spc="-10" dirty="0">
                <a:latin typeface="Calibri"/>
                <a:cs typeface="Calibri"/>
              </a:rPr>
              <a:t>for </a:t>
            </a:r>
            <a:r>
              <a:rPr sz="2350" spc="10" dirty="0">
                <a:latin typeface="Calibri"/>
                <a:cs typeface="Calibri"/>
              </a:rPr>
              <a:t>the </a:t>
            </a:r>
            <a:r>
              <a:rPr sz="2350" spc="5" dirty="0">
                <a:latin typeface="Calibri"/>
                <a:cs typeface="Calibri"/>
              </a:rPr>
              <a:t>education  </a:t>
            </a:r>
            <a:r>
              <a:rPr sz="2350" spc="10" dirty="0">
                <a:latin typeface="Calibri"/>
                <a:cs typeface="Calibri"/>
              </a:rPr>
              <a:t>of </a:t>
            </a:r>
            <a:r>
              <a:rPr sz="2350" spc="5" dirty="0">
                <a:latin typeface="Calibri"/>
                <a:cs typeface="Calibri"/>
              </a:rPr>
              <a:t>children </a:t>
            </a:r>
            <a:r>
              <a:rPr sz="2350" spc="10" dirty="0">
                <a:latin typeface="Calibri"/>
                <a:cs typeface="Calibri"/>
              </a:rPr>
              <a:t>with </a:t>
            </a:r>
            <a:r>
              <a:rPr sz="2350" spc="5" dirty="0">
                <a:latin typeface="Calibri"/>
                <a:cs typeface="Calibri"/>
              </a:rPr>
              <a:t>disabilities </a:t>
            </a:r>
            <a:r>
              <a:rPr sz="2350" spc="15" dirty="0">
                <a:latin typeface="Calibri"/>
                <a:cs typeface="Calibri"/>
              </a:rPr>
              <a:t>made </a:t>
            </a:r>
            <a:r>
              <a:rPr sz="2350" spc="5" dirty="0">
                <a:latin typeface="Calibri"/>
                <a:cs typeface="Calibri"/>
              </a:rPr>
              <a:t>by  </a:t>
            </a:r>
            <a:r>
              <a:rPr sz="2350" spc="10" dirty="0">
                <a:latin typeface="Calibri"/>
                <a:cs typeface="Calibri"/>
              </a:rPr>
              <a:t>the </a:t>
            </a:r>
            <a:r>
              <a:rPr sz="2350" spc="5" dirty="0">
                <a:latin typeface="Calibri"/>
                <a:cs typeface="Calibri"/>
              </a:rPr>
              <a:t>LEA </a:t>
            </a:r>
            <a:r>
              <a:rPr sz="2350" dirty="0">
                <a:latin typeface="Calibri"/>
                <a:cs typeface="Calibri"/>
              </a:rPr>
              <a:t>from </a:t>
            </a:r>
            <a:r>
              <a:rPr sz="2350" spc="5" dirty="0">
                <a:latin typeface="Calibri"/>
                <a:cs typeface="Calibri"/>
              </a:rPr>
              <a:t>local, </a:t>
            </a:r>
            <a:r>
              <a:rPr sz="2350" spc="10" dirty="0">
                <a:latin typeface="Calibri"/>
                <a:cs typeface="Calibri"/>
              </a:rPr>
              <a:t>or </a:t>
            </a:r>
            <a:r>
              <a:rPr sz="2350" spc="-5" dirty="0">
                <a:latin typeface="Calibri"/>
                <a:cs typeface="Calibri"/>
              </a:rPr>
              <a:t>State </a:t>
            </a:r>
            <a:r>
              <a:rPr sz="2350" spc="10" dirty="0">
                <a:latin typeface="Calibri"/>
                <a:cs typeface="Calibri"/>
              </a:rPr>
              <a:t>and </a:t>
            </a:r>
            <a:r>
              <a:rPr sz="2350" spc="5" dirty="0">
                <a:latin typeface="Calibri"/>
                <a:cs typeface="Calibri"/>
              </a:rPr>
              <a:t>local,  </a:t>
            </a:r>
            <a:r>
              <a:rPr sz="2350" spc="10" dirty="0">
                <a:latin typeface="Calibri"/>
                <a:cs typeface="Calibri"/>
              </a:rPr>
              <a:t>funds below the </a:t>
            </a:r>
            <a:r>
              <a:rPr sz="2350" dirty="0">
                <a:latin typeface="Calibri"/>
                <a:cs typeface="Calibri"/>
              </a:rPr>
              <a:t>level </a:t>
            </a:r>
            <a:r>
              <a:rPr sz="2350" spc="10" dirty="0">
                <a:latin typeface="Calibri"/>
                <a:cs typeface="Calibri"/>
              </a:rPr>
              <a:t>of those  </a:t>
            </a:r>
            <a:r>
              <a:rPr sz="2350" spc="5" dirty="0">
                <a:latin typeface="Calibri"/>
                <a:cs typeface="Calibri"/>
              </a:rPr>
              <a:t>expenditures </a:t>
            </a:r>
            <a:r>
              <a:rPr sz="2350" dirty="0">
                <a:latin typeface="Calibri"/>
                <a:cs typeface="Calibri"/>
              </a:rPr>
              <a:t>from </a:t>
            </a:r>
            <a:r>
              <a:rPr sz="2350" spc="10" dirty="0">
                <a:latin typeface="Calibri"/>
                <a:cs typeface="Calibri"/>
              </a:rPr>
              <a:t>the </a:t>
            </a:r>
            <a:r>
              <a:rPr sz="2350" spc="15" dirty="0">
                <a:latin typeface="Calibri"/>
                <a:cs typeface="Calibri"/>
              </a:rPr>
              <a:t>same </a:t>
            </a:r>
            <a:r>
              <a:rPr sz="2350" spc="5" dirty="0">
                <a:latin typeface="Calibri"/>
                <a:cs typeface="Calibri"/>
              </a:rPr>
              <a:t>source </a:t>
            </a:r>
            <a:r>
              <a:rPr sz="2350" spc="-10" dirty="0">
                <a:latin typeface="Calibri"/>
                <a:cs typeface="Calibri"/>
              </a:rPr>
              <a:t>for  </a:t>
            </a:r>
            <a:r>
              <a:rPr sz="2350" spc="10" dirty="0">
                <a:latin typeface="Calibri"/>
                <a:cs typeface="Calibri"/>
              </a:rPr>
              <a:t>the </a:t>
            </a:r>
            <a:r>
              <a:rPr sz="2350" spc="5" dirty="0">
                <a:latin typeface="Calibri"/>
                <a:cs typeface="Calibri"/>
              </a:rPr>
              <a:t>preceding fiscal </a:t>
            </a:r>
            <a:r>
              <a:rPr sz="2350" spc="-45" dirty="0">
                <a:latin typeface="Calibri"/>
                <a:cs typeface="Calibri"/>
              </a:rPr>
              <a:t>year. </a:t>
            </a:r>
            <a:r>
              <a:rPr sz="2350" spc="10" dirty="0">
                <a:latin typeface="Calibri"/>
                <a:cs typeface="Calibri"/>
              </a:rPr>
              <a:t>In other  </a:t>
            </a:r>
            <a:r>
              <a:rPr sz="2350" dirty="0">
                <a:latin typeface="Calibri"/>
                <a:cs typeface="Calibri"/>
              </a:rPr>
              <a:t>words, </a:t>
            </a:r>
            <a:r>
              <a:rPr sz="2350" spc="10" dirty="0">
                <a:latin typeface="Calibri"/>
                <a:cs typeface="Calibri"/>
              </a:rPr>
              <a:t>an </a:t>
            </a:r>
            <a:r>
              <a:rPr sz="2350" spc="5" dirty="0">
                <a:latin typeface="Calibri"/>
                <a:cs typeface="Calibri"/>
              </a:rPr>
              <a:t>LEA must maintain </a:t>
            </a:r>
            <a:r>
              <a:rPr sz="2350" spc="10" dirty="0">
                <a:latin typeface="Calibri"/>
                <a:cs typeface="Calibri"/>
              </a:rPr>
              <a:t>(or  </a:t>
            </a:r>
            <a:r>
              <a:rPr sz="2350" spc="5" dirty="0">
                <a:latin typeface="Calibri"/>
                <a:cs typeface="Calibri"/>
              </a:rPr>
              <a:t>increase) </a:t>
            </a:r>
            <a:r>
              <a:rPr sz="2350" spc="10" dirty="0">
                <a:latin typeface="Calibri"/>
                <a:cs typeface="Calibri"/>
              </a:rPr>
              <a:t>the amount of </a:t>
            </a:r>
            <a:r>
              <a:rPr sz="2350" spc="5" dirty="0">
                <a:latin typeface="Calibri"/>
                <a:cs typeface="Calibri"/>
              </a:rPr>
              <a:t>local, </a:t>
            </a:r>
            <a:r>
              <a:rPr sz="2350" spc="10" dirty="0">
                <a:latin typeface="Calibri"/>
                <a:cs typeface="Calibri"/>
              </a:rPr>
              <a:t>or </a:t>
            </a:r>
            <a:r>
              <a:rPr sz="2350" spc="-5" dirty="0">
                <a:latin typeface="Calibri"/>
                <a:cs typeface="Calibri"/>
              </a:rPr>
              <a:t>State  </a:t>
            </a:r>
            <a:r>
              <a:rPr sz="2350" spc="10" dirty="0">
                <a:latin typeface="Calibri"/>
                <a:cs typeface="Calibri"/>
              </a:rPr>
              <a:t>and </a:t>
            </a:r>
            <a:r>
              <a:rPr sz="2350" spc="5" dirty="0">
                <a:latin typeface="Calibri"/>
                <a:cs typeface="Calibri"/>
              </a:rPr>
              <a:t>local, </a:t>
            </a:r>
            <a:r>
              <a:rPr sz="2350" spc="10" dirty="0">
                <a:latin typeface="Calibri"/>
                <a:cs typeface="Calibri"/>
              </a:rPr>
              <a:t>funds </a:t>
            </a:r>
            <a:r>
              <a:rPr sz="2350" spc="5" dirty="0">
                <a:latin typeface="Calibri"/>
                <a:cs typeface="Calibri"/>
              </a:rPr>
              <a:t>it </a:t>
            </a:r>
            <a:r>
              <a:rPr sz="2350" spc="10" dirty="0">
                <a:latin typeface="Calibri"/>
                <a:cs typeface="Calibri"/>
              </a:rPr>
              <a:t>spends </a:t>
            </a:r>
            <a:r>
              <a:rPr sz="2350" spc="-10" dirty="0">
                <a:latin typeface="Calibri"/>
                <a:cs typeface="Calibri"/>
              </a:rPr>
              <a:t>for </a:t>
            </a:r>
            <a:r>
              <a:rPr sz="2350" spc="10" dirty="0">
                <a:latin typeface="Calibri"/>
                <a:cs typeface="Calibri"/>
              </a:rPr>
              <a:t>the  </a:t>
            </a:r>
            <a:r>
              <a:rPr sz="2350" spc="5" dirty="0">
                <a:latin typeface="Calibri"/>
                <a:cs typeface="Calibri"/>
              </a:rPr>
              <a:t>education </a:t>
            </a:r>
            <a:r>
              <a:rPr sz="2350" spc="10" dirty="0">
                <a:latin typeface="Calibri"/>
                <a:cs typeface="Calibri"/>
              </a:rPr>
              <a:t>of </a:t>
            </a:r>
            <a:r>
              <a:rPr sz="2350" spc="5" dirty="0">
                <a:latin typeface="Calibri"/>
                <a:cs typeface="Calibri"/>
              </a:rPr>
              <a:t>children </a:t>
            </a:r>
            <a:r>
              <a:rPr sz="2350" spc="10" dirty="0">
                <a:latin typeface="Calibri"/>
                <a:cs typeface="Calibri"/>
              </a:rPr>
              <a:t>with </a:t>
            </a:r>
            <a:r>
              <a:rPr sz="2350" spc="5" dirty="0">
                <a:latin typeface="Calibri"/>
                <a:cs typeface="Calibri"/>
              </a:rPr>
              <a:t>disabilities  </a:t>
            </a:r>
            <a:r>
              <a:rPr sz="2350" spc="15" dirty="0">
                <a:latin typeface="Calibri"/>
                <a:cs typeface="Calibri"/>
              </a:rPr>
              <a:t>when </a:t>
            </a:r>
            <a:r>
              <a:rPr sz="2350" spc="5" dirty="0">
                <a:latin typeface="Calibri"/>
                <a:cs typeface="Calibri"/>
              </a:rPr>
              <a:t>compared </a:t>
            </a:r>
            <a:r>
              <a:rPr sz="2350" spc="-5" dirty="0">
                <a:latin typeface="Calibri"/>
                <a:cs typeface="Calibri"/>
              </a:rPr>
              <a:t>to </a:t>
            </a:r>
            <a:r>
              <a:rPr sz="2350" spc="10" dirty="0">
                <a:latin typeface="Calibri"/>
                <a:cs typeface="Calibri"/>
              </a:rPr>
              <a:t>the </a:t>
            </a:r>
            <a:r>
              <a:rPr sz="2350" spc="5" dirty="0">
                <a:latin typeface="Calibri"/>
                <a:cs typeface="Calibri"/>
              </a:rPr>
              <a:t>preceding fiscal  </a:t>
            </a:r>
            <a:r>
              <a:rPr sz="2350" spc="-45" dirty="0">
                <a:latin typeface="Calibri"/>
                <a:cs typeface="Calibri"/>
              </a:rPr>
              <a:t>year.</a:t>
            </a:r>
            <a:endParaRPr sz="23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3202" y="880540"/>
            <a:ext cx="498665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" dirty="0"/>
              <a:t>Maintenance </a:t>
            </a:r>
            <a:r>
              <a:rPr sz="4400" spc="-5" dirty="0"/>
              <a:t>of</a:t>
            </a:r>
            <a:r>
              <a:rPr sz="4400" spc="-75" dirty="0"/>
              <a:t> </a:t>
            </a:r>
            <a:r>
              <a:rPr sz="4400" spc="-50" dirty="0"/>
              <a:t>Effort</a:t>
            </a:r>
            <a:endParaRPr sz="44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82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66135" y="1863435"/>
            <a:ext cx="4853305" cy="404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8095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Eligibility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Standard</a:t>
            </a:r>
            <a:endParaRPr sz="2400" dirty="0">
              <a:latin typeface="Calibri"/>
              <a:cs typeface="Calibri"/>
            </a:endParaRPr>
          </a:p>
          <a:p>
            <a:pPr marL="187960" marR="371475" indent="-175260">
              <a:lnSpc>
                <a:spcPts val="3000"/>
              </a:lnSpc>
              <a:spcBef>
                <a:spcPts val="690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40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the beginning of each </a:t>
            </a:r>
            <a:r>
              <a:rPr sz="2800" spc="-60" dirty="0">
                <a:latin typeface="Calibri"/>
                <a:cs typeface="Calibri"/>
              </a:rPr>
              <a:t>year,  </a:t>
            </a:r>
            <a:r>
              <a:rPr sz="2800" spc="-5" dirty="0">
                <a:latin typeface="Calibri"/>
                <a:cs typeface="Calibri"/>
              </a:rPr>
              <a:t>MOE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current </a:t>
            </a:r>
            <a:r>
              <a:rPr sz="2800" spc="-10" dirty="0">
                <a:latin typeface="Calibri"/>
                <a:cs typeface="Calibri"/>
              </a:rPr>
              <a:t>year </a:t>
            </a:r>
            <a:r>
              <a:rPr sz="2800" spc="-5" dirty="0">
                <a:latin typeface="Calibri"/>
                <a:cs typeface="Calibri"/>
              </a:rPr>
              <a:t>is  based on the </a:t>
            </a:r>
            <a:r>
              <a:rPr sz="2800" spc="-15" dirty="0">
                <a:latin typeface="Calibri"/>
                <a:cs typeface="Calibri"/>
              </a:rPr>
              <a:t>State/Local  </a:t>
            </a:r>
            <a:r>
              <a:rPr sz="2800" spc="-10" dirty="0">
                <a:latin typeface="Calibri"/>
                <a:cs typeface="Calibri"/>
              </a:rPr>
              <a:t>budget.</a:t>
            </a:r>
            <a:endParaRPr sz="2800" dirty="0">
              <a:latin typeface="Calibri"/>
              <a:cs typeface="Calibri"/>
            </a:endParaRPr>
          </a:p>
          <a:p>
            <a:pPr marL="187960" marR="5080" indent="-175260">
              <a:lnSpc>
                <a:spcPct val="89700"/>
              </a:lnSpc>
              <a:spcBef>
                <a:spcPts val="945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October </a:t>
            </a:r>
            <a:r>
              <a:rPr sz="2800" spc="-5" dirty="0">
                <a:latin typeface="Calibri"/>
                <a:cs typeface="Calibri"/>
              </a:rPr>
              <a:t>1 </a:t>
            </a:r>
            <a:r>
              <a:rPr sz="2800" spc="-15" dirty="0">
                <a:latin typeface="Calibri"/>
                <a:cs typeface="Calibri"/>
              </a:rPr>
              <a:t>State/Local  </a:t>
            </a:r>
            <a:r>
              <a:rPr sz="2800" spc="-10" dirty="0">
                <a:latin typeface="Calibri"/>
                <a:cs typeface="Calibri"/>
              </a:rPr>
              <a:t>COGNOS budget </a:t>
            </a:r>
            <a:r>
              <a:rPr sz="2800" spc="-15" dirty="0">
                <a:latin typeface="Calibri"/>
                <a:cs typeface="Calibri"/>
              </a:rPr>
              <a:t>must </a:t>
            </a:r>
            <a:r>
              <a:rPr sz="2800" spc="-10" dirty="0">
                <a:latin typeface="Calibri"/>
                <a:cs typeface="Calibri"/>
              </a:rPr>
              <a:t>budget </a:t>
            </a:r>
            <a:r>
              <a:rPr sz="2800" spc="-20" dirty="0">
                <a:latin typeface="Calibri"/>
                <a:cs typeface="Calibri"/>
              </a:rPr>
              <a:t>at  </a:t>
            </a:r>
            <a:r>
              <a:rPr sz="2800" spc="-10" dirty="0">
                <a:latin typeface="Calibri"/>
                <a:cs typeface="Calibri"/>
              </a:rPr>
              <a:t>least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amount that </a:t>
            </a:r>
            <a:r>
              <a:rPr sz="2800" spc="-15" dirty="0">
                <a:latin typeface="Calibri"/>
                <a:cs typeface="Calibri"/>
              </a:rPr>
              <a:t>was </a:t>
            </a:r>
            <a:r>
              <a:rPr sz="2800" spc="-10" dirty="0">
                <a:latin typeface="Calibri"/>
                <a:cs typeface="Calibri"/>
              </a:rPr>
              <a:t>spent  last year </a:t>
            </a:r>
            <a:r>
              <a:rPr sz="2800" spc="-5" dirty="0">
                <a:latin typeface="Calibri"/>
                <a:cs typeface="Calibri"/>
              </a:rPr>
              <a:t>(unless </a:t>
            </a:r>
            <a:r>
              <a:rPr sz="2800" spc="-10" dirty="0">
                <a:latin typeface="Calibri"/>
                <a:cs typeface="Calibri"/>
              </a:rPr>
              <a:t>allowable  </a:t>
            </a:r>
            <a:r>
              <a:rPr sz="2800" spc="-15" dirty="0">
                <a:latin typeface="Calibri"/>
                <a:cs typeface="Calibri"/>
              </a:rPr>
              <a:t>exceptions).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4757" y="1863435"/>
            <a:ext cx="4871720" cy="413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2045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Compliance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Standard</a:t>
            </a:r>
            <a:endParaRPr sz="2400" dirty="0">
              <a:latin typeface="Calibri"/>
              <a:cs typeface="Calibri"/>
            </a:endParaRPr>
          </a:p>
          <a:p>
            <a:pPr marL="191770" marR="180340" indent="-179070">
              <a:lnSpc>
                <a:spcPts val="2780"/>
              </a:lnSpc>
              <a:spcBef>
                <a:spcPts val="695"/>
              </a:spcBef>
              <a:buFont typeface="Arial"/>
              <a:buChar char="•"/>
              <a:tabLst>
                <a:tab pos="191770" algn="l"/>
              </a:tabLst>
            </a:pPr>
            <a:r>
              <a:rPr sz="2600" spc="-10" dirty="0">
                <a:latin typeface="Calibri"/>
                <a:cs typeface="Calibri"/>
              </a:rPr>
              <a:t>Maintenance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spc="-30" dirty="0">
                <a:latin typeface="Calibri"/>
                <a:cs typeface="Calibri"/>
              </a:rPr>
              <a:t>Effort </a:t>
            </a:r>
            <a:r>
              <a:rPr sz="2600" spc="-5" dirty="0">
                <a:latin typeface="Calibri"/>
                <a:cs typeface="Calibri"/>
              </a:rPr>
              <a:t>is </a:t>
            </a:r>
            <a:r>
              <a:rPr sz="2600" spc="-10" dirty="0">
                <a:latin typeface="Calibri"/>
                <a:cs typeface="Calibri"/>
              </a:rPr>
              <a:t>met </a:t>
            </a:r>
            <a:r>
              <a:rPr sz="2600" spc="-5" dirty="0">
                <a:latin typeface="Calibri"/>
                <a:cs typeface="Calibri"/>
              </a:rPr>
              <a:t>with  </a:t>
            </a:r>
            <a:r>
              <a:rPr sz="2600" b="1" i="1" spc="-10" dirty="0">
                <a:latin typeface="Calibri"/>
                <a:cs typeface="Calibri"/>
              </a:rPr>
              <a:t>expenditures </a:t>
            </a:r>
            <a:r>
              <a:rPr sz="2600" spc="-15" dirty="0">
                <a:latin typeface="Calibri"/>
                <a:cs typeface="Calibri"/>
              </a:rPr>
              <a:t>(for </a:t>
            </a:r>
            <a:r>
              <a:rPr sz="2600" spc="-5" dirty="0">
                <a:latin typeface="Calibri"/>
                <a:cs typeface="Calibri"/>
              </a:rPr>
              <a:t>SPED) in  </a:t>
            </a:r>
            <a:r>
              <a:rPr sz="2600" spc="-15" dirty="0">
                <a:latin typeface="Calibri"/>
                <a:cs typeface="Calibri"/>
              </a:rPr>
              <a:t>State/Local </a:t>
            </a:r>
            <a:r>
              <a:rPr sz="2600" spc="-10" dirty="0">
                <a:latin typeface="Calibri"/>
                <a:cs typeface="Calibri"/>
              </a:rPr>
              <a:t>accounts (designated  </a:t>
            </a:r>
            <a:r>
              <a:rPr sz="2600" spc="-5" dirty="0">
                <a:latin typeface="Calibri"/>
                <a:cs typeface="Calibri"/>
              </a:rPr>
              <a:t>with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20" dirty="0">
                <a:latin typeface="Calibri"/>
                <a:cs typeface="Calibri"/>
              </a:rPr>
              <a:t>program </a:t>
            </a:r>
            <a:r>
              <a:rPr sz="2600" spc="-10" dirty="0">
                <a:latin typeface="Calibri"/>
                <a:cs typeface="Calibri"/>
              </a:rPr>
              <a:t>code </a:t>
            </a:r>
            <a:r>
              <a:rPr sz="2600" spc="-5" dirty="0">
                <a:latin typeface="Calibri"/>
                <a:cs typeface="Calibri"/>
              </a:rPr>
              <a:t>200) </a:t>
            </a:r>
            <a:r>
              <a:rPr sz="2600" spc="-15" dirty="0">
                <a:latin typeface="Calibri"/>
                <a:cs typeface="Calibri"/>
              </a:rPr>
              <a:t>at </a:t>
            </a:r>
            <a:r>
              <a:rPr sz="2600" spc="-5" dirty="0">
                <a:latin typeface="Calibri"/>
                <a:cs typeface="Calibri"/>
              </a:rPr>
              <a:t>the  end of 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65" dirty="0">
                <a:latin typeface="Calibri"/>
                <a:cs typeface="Calibri"/>
              </a:rPr>
              <a:t>year.</a:t>
            </a:r>
            <a:endParaRPr sz="2600" dirty="0">
              <a:latin typeface="Calibri"/>
              <a:cs typeface="Calibri"/>
            </a:endParaRPr>
          </a:p>
          <a:p>
            <a:pPr marL="191770" marR="5080" indent="-179070">
              <a:lnSpc>
                <a:spcPct val="89300"/>
              </a:lnSpc>
              <a:spcBef>
                <a:spcPts val="950"/>
              </a:spcBef>
              <a:buFont typeface="Arial"/>
              <a:buChar char="•"/>
              <a:tabLst>
                <a:tab pos="191770" algn="l"/>
              </a:tabLst>
            </a:pPr>
            <a:r>
              <a:rPr sz="2600" spc="-5" dirty="0">
                <a:latin typeface="Calibri"/>
                <a:cs typeface="Calibri"/>
              </a:rPr>
              <a:t>Districts </a:t>
            </a:r>
            <a:r>
              <a:rPr sz="2600" spc="-10" dirty="0">
                <a:latin typeface="Calibri"/>
                <a:cs typeface="Calibri"/>
              </a:rPr>
              <a:t>must </a:t>
            </a:r>
            <a:r>
              <a:rPr sz="2600" spc="-5" dirty="0">
                <a:latin typeface="Calibri"/>
                <a:cs typeface="Calibri"/>
              </a:rPr>
              <a:t>spend </a:t>
            </a:r>
            <a:r>
              <a:rPr sz="2600" spc="-15" dirty="0">
                <a:latin typeface="Calibri"/>
                <a:cs typeface="Calibri"/>
              </a:rPr>
              <a:t>at </a:t>
            </a:r>
            <a:r>
              <a:rPr sz="2600" spc="-10" dirty="0">
                <a:latin typeface="Calibri"/>
                <a:cs typeface="Calibri"/>
              </a:rPr>
              <a:t>least what  </a:t>
            </a:r>
            <a:r>
              <a:rPr sz="2600" spc="-15" dirty="0">
                <a:latin typeface="Calibri"/>
                <a:cs typeface="Calibri"/>
              </a:rPr>
              <a:t>was </a:t>
            </a:r>
            <a:r>
              <a:rPr sz="2600" spc="-10" dirty="0">
                <a:latin typeface="Calibri"/>
                <a:cs typeface="Calibri"/>
              </a:rPr>
              <a:t>spent </a:t>
            </a:r>
            <a:r>
              <a:rPr sz="2600" spc="-5" dirty="0">
                <a:latin typeface="Calibri"/>
                <a:cs typeface="Calibri"/>
              </a:rPr>
              <a:t>the prior </a:t>
            </a:r>
            <a:r>
              <a:rPr sz="2600" spc="-10" dirty="0">
                <a:latin typeface="Calibri"/>
                <a:cs typeface="Calibri"/>
              </a:rPr>
              <a:t>year </a:t>
            </a:r>
            <a:r>
              <a:rPr sz="2600" spc="-15" dirty="0">
                <a:latin typeface="Calibri"/>
                <a:cs typeface="Calibri"/>
              </a:rPr>
              <a:t>(for </a:t>
            </a:r>
            <a:r>
              <a:rPr sz="2600" spc="-5" dirty="0">
                <a:latin typeface="Calibri"/>
                <a:cs typeface="Calibri"/>
              </a:rPr>
              <a:t>SPED)  in </a:t>
            </a:r>
            <a:r>
              <a:rPr sz="2600" spc="-15" dirty="0">
                <a:latin typeface="Calibri"/>
                <a:cs typeface="Calibri"/>
              </a:rPr>
              <a:t>State/Local </a:t>
            </a:r>
            <a:r>
              <a:rPr sz="2600" spc="-10" dirty="0">
                <a:latin typeface="Calibri"/>
                <a:cs typeface="Calibri"/>
              </a:rPr>
              <a:t>accounts </a:t>
            </a:r>
            <a:r>
              <a:rPr sz="2600" spc="-5" dirty="0">
                <a:latin typeface="Calibri"/>
                <a:cs typeface="Calibri"/>
              </a:rPr>
              <a:t>or </a:t>
            </a:r>
            <a:r>
              <a:rPr sz="2600" spc="-20" dirty="0">
                <a:latin typeface="Calibri"/>
                <a:cs typeface="Calibri"/>
              </a:rPr>
              <a:t>have  </a:t>
            </a:r>
            <a:r>
              <a:rPr sz="2600" spc="-15" dirty="0">
                <a:latin typeface="Calibri"/>
                <a:cs typeface="Calibri"/>
              </a:rPr>
              <a:t>federally </a:t>
            </a:r>
            <a:r>
              <a:rPr sz="2600" spc="-10" dirty="0">
                <a:latin typeface="Calibri"/>
                <a:cs typeface="Calibri"/>
              </a:rPr>
              <a:t>allowable </a:t>
            </a:r>
            <a:r>
              <a:rPr sz="2600" spc="-15" dirty="0">
                <a:latin typeface="Calibri"/>
                <a:cs typeface="Calibri"/>
              </a:rPr>
              <a:t>exceptions </a:t>
            </a:r>
            <a:r>
              <a:rPr sz="2600" spc="-10" dirty="0">
                <a:latin typeface="Calibri"/>
                <a:cs typeface="Calibri"/>
              </a:rPr>
              <a:t>that  reduce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MOE.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1926" y="651872"/>
            <a:ext cx="468566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" dirty="0"/>
              <a:t>October </a:t>
            </a:r>
            <a:r>
              <a:rPr sz="4400" spc="-5" dirty="0"/>
              <a:t>-</a:t>
            </a:r>
            <a:r>
              <a:rPr sz="4400" spc="-85" dirty="0"/>
              <a:t> </a:t>
            </a:r>
            <a:r>
              <a:rPr sz="4400" spc="-10" dirty="0"/>
              <a:t>November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2401503" y="2083935"/>
            <a:ext cx="7388991" cy="383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83</a:t>
            </a:fld>
            <a:endParaRPr spc="-5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7444" y="880540"/>
            <a:ext cx="259588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20" dirty="0"/>
              <a:t>Excess</a:t>
            </a:r>
            <a:r>
              <a:rPr sz="4400" spc="-95" dirty="0"/>
              <a:t> </a:t>
            </a:r>
            <a:r>
              <a:rPr sz="4400" spc="-15" dirty="0"/>
              <a:t>Cost</a:t>
            </a:r>
            <a:endParaRPr sz="4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sz="1200" b="0" i="0" u="none" strike="noStrike" kern="1200" cap="none" spc="-5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4547" y="1866163"/>
            <a:ext cx="10044430" cy="1923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95885" lvl="0" indent="-17526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8595" algn="l"/>
              </a:tabLst>
              <a:defRPr/>
            </a:pP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Beginning in 2023-2024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Excess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Cost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calculated 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 DESE-OSE and documentation of meeting the requirement is kept internally.</a:t>
            </a:r>
          </a:p>
          <a:p>
            <a:pPr marL="187960" marR="95885" lvl="0" indent="-17526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8595" algn="l"/>
              </a:tabLst>
              <a:defRPr/>
            </a:pP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 the LEA does not meet Excess Cost initially DESE-OSE will notify the SEA and work with the LEA to capture any additional expenditures to assist in meeting the Excess Cost requirement.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7555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531" y="728140"/>
            <a:ext cx="524129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" dirty="0"/>
              <a:t>Fiscal Monitoring</a:t>
            </a:r>
            <a:r>
              <a:rPr sz="4400" spc="-50" dirty="0"/>
              <a:t> </a:t>
            </a:r>
            <a:r>
              <a:rPr sz="4400" spc="-15" dirty="0"/>
              <a:t>Cycle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56915" y="1872381"/>
            <a:ext cx="4963160" cy="410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ts val="1595"/>
              </a:lnSpc>
              <a:buFont typeface="Arial"/>
              <a:buChar char="•"/>
              <a:tabLst>
                <a:tab pos="196215" algn="l"/>
              </a:tabLst>
            </a:pPr>
            <a:r>
              <a:rPr sz="2400" spc="-5" dirty="0">
                <a:latin typeface="Calibri"/>
                <a:cs typeface="Calibri"/>
              </a:rPr>
              <a:t>A </a:t>
            </a:r>
            <a:r>
              <a:rPr sz="2400" spc="-25" dirty="0">
                <a:latin typeface="Calibri"/>
                <a:cs typeface="Calibri"/>
              </a:rPr>
              <a:t>four-year </a:t>
            </a:r>
            <a:r>
              <a:rPr sz="2400" spc="-5" dirty="0">
                <a:latin typeface="Calibri"/>
                <a:cs typeface="Calibri"/>
              </a:rPr>
              <a:t>monitoring </a:t>
            </a:r>
            <a:r>
              <a:rPr sz="2400" spc="-10" dirty="0">
                <a:latin typeface="Calibri"/>
                <a:cs typeface="Calibri"/>
              </a:rPr>
              <a:t>cycle that</a:t>
            </a:r>
            <a:endParaRPr sz="2400" dirty="0">
              <a:latin typeface="Calibri"/>
              <a:cs typeface="Calibri"/>
            </a:endParaRPr>
          </a:p>
          <a:p>
            <a:pPr marL="195580">
              <a:lnSpc>
                <a:spcPts val="2025"/>
              </a:lnSpc>
            </a:pPr>
            <a:r>
              <a:rPr sz="2400" spc="-5" dirty="0">
                <a:latin typeface="Calibri"/>
                <a:cs typeface="Calibri"/>
              </a:rPr>
              <a:t>aligns with the Special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Education</a:t>
            </a:r>
            <a:endParaRPr sz="2400" dirty="0">
              <a:latin typeface="Calibri"/>
              <a:cs typeface="Calibri"/>
            </a:endParaRPr>
          </a:p>
          <a:p>
            <a:pPr marL="195580" marR="396240">
              <a:lnSpc>
                <a:spcPct val="70300"/>
              </a:lnSpc>
              <a:spcBef>
                <a:spcPts val="425"/>
              </a:spcBef>
            </a:pPr>
            <a:r>
              <a:rPr sz="2400" spc="-15" dirty="0">
                <a:latin typeface="Calibri"/>
                <a:cs typeface="Calibri"/>
              </a:rPr>
              <a:t>program </a:t>
            </a:r>
            <a:r>
              <a:rPr sz="2400" spc="-5" dirty="0">
                <a:latin typeface="Calibri"/>
                <a:cs typeface="Calibri"/>
              </a:rPr>
              <a:t>monitoring </a:t>
            </a:r>
            <a:r>
              <a:rPr sz="2400" spc="-10" dirty="0">
                <a:latin typeface="Calibri"/>
                <a:cs typeface="Calibri"/>
              </a:rPr>
              <a:t>cycle </a:t>
            </a:r>
            <a:r>
              <a:rPr sz="2400" spc="-5" dirty="0">
                <a:latin typeface="Calibri"/>
                <a:cs typeface="Calibri"/>
              </a:rPr>
              <a:t>has been  </a:t>
            </a:r>
            <a:r>
              <a:rPr sz="2400" spc="-10" dirty="0">
                <a:latin typeface="Calibri"/>
                <a:cs typeface="Calibri"/>
              </a:rPr>
              <a:t>implemented.</a:t>
            </a:r>
            <a:endParaRPr sz="2400" dirty="0">
              <a:latin typeface="Calibri"/>
              <a:cs typeface="Calibri"/>
            </a:endParaRPr>
          </a:p>
          <a:p>
            <a:pPr marL="195580" indent="-182880">
              <a:lnSpc>
                <a:spcPts val="2440"/>
              </a:lnSpc>
              <a:spcBef>
                <a:spcPts val="140"/>
              </a:spcBef>
              <a:buFont typeface="Arial"/>
              <a:buChar char="•"/>
              <a:tabLst>
                <a:tab pos="196215" algn="l"/>
              </a:tabLst>
            </a:pPr>
            <a:r>
              <a:rPr sz="2400" spc="-5" dirty="0">
                <a:latin typeface="Calibri"/>
                <a:cs typeface="Calibri"/>
              </a:rPr>
              <a:t>The Fiscal Monitoring </a:t>
            </a:r>
            <a:r>
              <a:rPr sz="2400" spc="-15" dirty="0">
                <a:latin typeface="Calibri"/>
                <a:cs typeface="Calibri"/>
              </a:rPr>
              <a:t>Protocol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endParaRPr sz="2400" dirty="0">
              <a:latin typeface="Calibri"/>
              <a:cs typeface="Calibri"/>
            </a:endParaRPr>
          </a:p>
          <a:p>
            <a:pPr marL="195580">
              <a:lnSpc>
                <a:spcPts val="2014"/>
              </a:lnSpc>
            </a:pPr>
            <a:r>
              <a:rPr sz="2400" spc="-10" dirty="0">
                <a:latin typeface="Calibri"/>
                <a:cs typeface="Calibri"/>
              </a:rPr>
              <a:t>available </a:t>
            </a:r>
            <a:r>
              <a:rPr sz="2400" spc="-5" dirty="0">
                <a:latin typeface="Calibri"/>
                <a:cs typeface="Calibri"/>
              </a:rPr>
              <a:t>on 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web:</a:t>
            </a:r>
            <a:endParaRPr sz="2400" dirty="0">
              <a:latin typeface="Calibri"/>
              <a:cs typeface="Calibri"/>
            </a:endParaRPr>
          </a:p>
          <a:p>
            <a:pPr marL="195580">
              <a:lnSpc>
                <a:spcPts val="2025"/>
              </a:lnSpc>
            </a:pP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https://dese.ade.arkansas.gov/Offices</a:t>
            </a:r>
            <a:endParaRPr sz="2400" dirty="0">
              <a:latin typeface="Calibri"/>
              <a:cs typeface="Calibri"/>
            </a:endParaRPr>
          </a:p>
          <a:p>
            <a:pPr marL="195580" marR="5080">
              <a:lnSpc>
                <a:spcPct val="70300"/>
              </a:lnSpc>
              <a:spcBef>
                <a:spcPts val="425"/>
              </a:spcBef>
            </a:pPr>
            <a:r>
              <a:rPr sz="2400" u="heavy" spc="-5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/</a:t>
            </a: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special-edu</a:t>
            </a:r>
            <a:r>
              <a:rPr sz="2400" u="heavy" spc="-2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ca</a:t>
            </a: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tion/funding-and</a:t>
            </a:r>
            <a:r>
              <a:rPr sz="2400" u="heavy" spc="-2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-</a:t>
            </a: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financ </a:t>
            </a:r>
            <a:r>
              <a:rPr sz="2400" spc="-5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e/fiscal-monitoring</a:t>
            </a:r>
            <a:endParaRPr sz="2400" dirty="0">
              <a:latin typeface="Calibri"/>
              <a:cs typeface="Calibri"/>
            </a:endParaRPr>
          </a:p>
          <a:p>
            <a:pPr marL="195580" indent="-182880">
              <a:lnSpc>
                <a:spcPts val="2440"/>
              </a:lnSpc>
              <a:spcBef>
                <a:spcPts val="145"/>
              </a:spcBef>
              <a:buFont typeface="Arial"/>
              <a:buChar char="•"/>
              <a:tabLst>
                <a:tab pos="196215" algn="l"/>
              </a:tabLst>
            </a:pPr>
            <a:r>
              <a:rPr sz="2400" spc="-5" dirty="0">
                <a:latin typeface="Calibri"/>
                <a:cs typeface="Calibri"/>
              </a:rPr>
              <a:t>The Monitoring </a:t>
            </a:r>
            <a:r>
              <a:rPr sz="2400" spc="-10" dirty="0">
                <a:latin typeface="Calibri"/>
                <a:cs typeface="Calibri"/>
              </a:rPr>
              <a:t>Cycle </a:t>
            </a:r>
            <a:r>
              <a:rPr sz="2400" spc="-5" dirty="0">
                <a:latin typeface="Calibri"/>
                <a:cs typeface="Calibri"/>
              </a:rPr>
              <a:t>calendar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endParaRPr sz="2400" dirty="0">
              <a:latin typeface="Calibri"/>
              <a:cs typeface="Calibri"/>
            </a:endParaRPr>
          </a:p>
          <a:p>
            <a:pPr marL="195580">
              <a:lnSpc>
                <a:spcPts val="2014"/>
              </a:lnSpc>
            </a:pPr>
            <a:r>
              <a:rPr sz="2400" spc="-10" dirty="0">
                <a:latin typeface="Calibri"/>
                <a:cs typeface="Calibri"/>
              </a:rPr>
              <a:t>available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following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link:</a:t>
            </a:r>
            <a:endParaRPr sz="2400" dirty="0">
              <a:latin typeface="Calibri"/>
              <a:cs typeface="Calibri"/>
            </a:endParaRPr>
          </a:p>
          <a:p>
            <a:pPr marL="195580">
              <a:lnSpc>
                <a:spcPts val="2025"/>
              </a:lnSpc>
            </a:pP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https://dese.ade.arkansas.gov/Offices</a:t>
            </a:r>
            <a:endParaRPr sz="2400" dirty="0">
              <a:latin typeface="Calibri"/>
              <a:cs typeface="Calibri"/>
            </a:endParaRPr>
          </a:p>
          <a:p>
            <a:pPr marL="195580">
              <a:lnSpc>
                <a:spcPts val="2025"/>
              </a:lnSpc>
            </a:pP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/special-education/monitoring-and-pr</a:t>
            </a:r>
            <a:endParaRPr sz="2400" dirty="0">
              <a:latin typeface="Calibri"/>
              <a:cs typeface="Calibri"/>
            </a:endParaRPr>
          </a:p>
          <a:p>
            <a:pPr marL="195580" marR="126364">
              <a:lnSpc>
                <a:spcPct val="70300"/>
              </a:lnSpc>
              <a:spcBef>
                <a:spcPts val="425"/>
              </a:spcBef>
            </a:pP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og</a:t>
            </a:r>
            <a:r>
              <a:rPr sz="2400" u="heavy" spc="-5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am-</a:t>
            </a:r>
            <a:r>
              <a:rPr sz="2400" u="heavy" spc="-2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400" u="heavy" spc="-30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f</a:t>
            </a:r>
            <a:r>
              <a:rPr sz="2400" u="heavy" spc="-6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f</a:t>
            </a: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ecti</a:t>
            </a:r>
            <a:r>
              <a:rPr sz="2400" u="heavy" spc="-30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v</a:t>
            </a: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eness/moni</a:t>
            </a:r>
            <a:r>
              <a:rPr sz="2400" u="heavy" spc="-30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oring-p</a:t>
            </a:r>
            <a:r>
              <a:rPr sz="2400" u="heavy" spc="-4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oc </a:t>
            </a:r>
            <a:r>
              <a:rPr sz="2400" spc="-5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2400" u="heavy" spc="-10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edures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1542325"/>
            <a:ext cx="6032325" cy="3773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682642" y="4380700"/>
            <a:ext cx="978535" cy="484505"/>
          </a:xfrm>
          <a:custGeom>
            <a:avLst/>
            <a:gdLst/>
            <a:ahLst/>
            <a:cxnLst/>
            <a:rect l="l" t="t" r="r" b="b"/>
            <a:pathLst>
              <a:path w="978534" h="484504">
                <a:moveTo>
                  <a:pt x="978299" y="363374"/>
                </a:moveTo>
                <a:lnTo>
                  <a:pt x="242249" y="363374"/>
                </a:lnTo>
                <a:lnTo>
                  <a:pt x="242249" y="484499"/>
                </a:lnTo>
                <a:lnTo>
                  <a:pt x="0" y="242249"/>
                </a:lnTo>
                <a:lnTo>
                  <a:pt x="242249" y="0"/>
                </a:lnTo>
                <a:lnTo>
                  <a:pt x="242249" y="121124"/>
                </a:lnTo>
                <a:lnTo>
                  <a:pt x="978299" y="121124"/>
                </a:lnTo>
                <a:lnTo>
                  <a:pt x="978299" y="363374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85</a:t>
            </a:fld>
            <a:endParaRPr spc="-5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531" y="728140"/>
            <a:ext cx="524129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" dirty="0"/>
              <a:t>Fiscal Monitoring</a:t>
            </a:r>
            <a:r>
              <a:rPr sz="4400" spc="-50" dirty="0"/>
              <a:t> </a:t>
            </a:r>
            <a:r>
              <a:rPr sz="4400" spc="-15" dirty="0"/>
              <a:t>Cycle</a:t>
            </a:r>
            <a:endParaRPr sz="4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86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61063" y="1789963"/>
            <a:ext cx="10177780" cy="395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3725" marR="121285" indent="-3121660">
              <a:lnSpc>
                <a:spcPts val="3000"/>
              </a:lnSpc>
            </a:pPr>
            <a:r>
              <a:rPr sz="2800" b="1" spc="-5" dirty="0">
                <a:latin typeface="Calibri"/>
                <a:cs typeface="Calibri"/>
              </a:rPr>
              <a:t>Time certification </a:t>
            </a:r>
            <a:r>
              <a:rPr sz="2800" b="1" spc="-15" dirty="0">
                <a:latin typeface="Calibri"/>
                <a:cs typeface="Calibri"/>
              </a:rPr>
              <a:t>forms </a:t>
            </a:r>
            <a:r>
              <a:rPr sz="2800" b="1" spc="-5" dirty="0">
                <a:latin typeface="Calibri"/>
                <a:cs typeface="Calibri"/>
              </a:rPr>
              <a:t>or </a:t>
            </a:r>
            <a:r>
              <a:rPr sz="2800" b="1" spc="15" dirty="0">
                <a:latin typeface="Calibri"/>
                <a:cs typeface="Calibri"/>
              </a:rPr>
              <a:t>“Time </a:t>
            </a:r>
            <a:r>
              <a:rPr sz="2800" b="1" spc="-5" dirty="0">
                <a:latin typeface="Calibri"/>
                <a:cs typeface="Calibri"/>
              </a:rPr>
              <a:t>Distribution </a:t>
            </a:r>
            <a:r>
              <a:rPr sz="2800" b="1" spc="-15" dirty="0">
                <a:latin typeface="Calibri"/>
                <a:cs typeface="Calibri"/>
              </a:rPr>
              <a:t>Records” are required  </a:t>
            </a:r>
            <a:r>
              <a:rPr sz="2800" b="1" spc="-20" dirty="0">
                <a:latin typeface="Calibri"/>
                <a:cs typeface="Calibri"/>
              </a:rPr>
              <a:t>for </a:t>
            </a:r>
            <a:r>
              <a:rPr sz="2800" b="1" spc="-5" dirty="0">
                <a:latin typeface="Calibri"/>
                <a:cs typeface="Calibri"/>
              </a:rPr>
              <a:t>all </a:t>
            </a:r>
            <a:r>
              <a:rPr sz="2800" b="1" spc="-20" dirty="0">
                <a:latin typeface="Calibri"/>
                <a:cs typeface="Calibri"/>
              </a:rPr>
              <a:t>Federal</a:t>
            </a:r>
            <a:r>
              <a:rPr sz="2800" b="1" spc="-10" dirty="0">
                <a:latin typeface="Calibri"/>
                <a:cs typeface="Calibri"/>
              </a:rPr>
              <a:t> employees: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605790" marR="176530" indent="-285750">
              <a:lnSpc>
                <a:spcPts val="2580"/>
              </a:lnSpc>
              <a:buChar char="•"/>
              <a:tabLst>
                <a:tab pos="605155" algn="l"/>
                <a:tab pos="606425" algn="l"/>
              </a:tabLst>
            </a:pPr>
            <a:r>
              <a:rPr sz="2400" spc="-5" dirty="0">
                <a:latin typeface="Calibri"/>
                <a:cs typeface="Calibri"/>
              </a:rPr>
              <a:t>Full-time </a:t>
            </a:r>
            <a:r>
              <a:rPr sz="2400" spc="-20" dirty="0">
                <a:latin typeface="Calibri"/>
                <a:cs typeface="Calibri"/>
              </a:rPr>
              <a:t>federal </a:t>
            </a:r>
            <a:r>
              <a:rPr sz="2400" spc="-10" dirty="0">
                <a:latin typeface="Calibri"/>
                <a:cs typeface="Calibri"/>
              </a:rPr>
              <a:t>employees </a:t>
            </a:r>
            <a:r>
              <a:rPr sz="2400" spc="-15" dirty="0">
                <a:latin typeface="Calibri"/>
                <a:cs typeface="Calibri"/>
              </a:rPr>
              <a:t>require </a:t>
            </a:r>
            <a:r>
              <a:rPr sz="2400" spc="-5" dirty="0">
                <a:latin typeface="Calibri"/>
                <a:cs typeface="Calibri"/>
              </a:rPr>
              <a:t>certification </a:t>
            </a:r>
            <a:r>
              <a:rPr sz="2400" spc="-15" dirty="0">
                <a:latin typeface="Calibri"/>
                <a:cs typeface="Calibri"/>
              </a:rPr>
              <a:t>forms to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completed two  </a:t>
            </a:r>
            <a:r>
              <a:rPr sz="2400" spc="-5" dirty="0">
                <a:latin typeface="Calibri"/>
                <a:cs typeface="Calibri"/>
              </a:rPr>
              <a:t>times per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year.</a:t>
            </a:r>
            <a:endParaRPr sz="2400" dirty="0">
              <a:latin typeface="Calibri"/>
              <a:cs typeface="Calibri"/>
            </a:endParaRPr>
          </a:p>
          <a:p>
            <a:pPr marL="548640" marR="172085" indent="-228600">
              <a:lnSpc>
                <a:spcPct val="90600"/>
              </a:lnSpc>
              <a:spcBef>
                <a:spcPts val="475"/>
              </a:spcBef>
              <a:buChar char="•"/>
              <a:tabLst>
                <a:tab pos="549275" algn="l"/>
              </a:tabLst>
            </a:pPr>
            <a:r>
              <a:rPr sz="2400" spc="-10" dirty="0">
                <a:latin typeface="Calibri"/>
                <a:cs typeface="Calibri"/>
              </a:rPr>
              <a:t>Employees </a:t>
            </a:r>
            <a:r>
              <a:rPr sz="2400" spc="-5" dirty="0">
                <a:latin typeface="Calibri"/>
                <a:cs typeface="Calibri"/>
              </a:rPr>
              <a:t>who </a:t>
            </a:r>
            <a:r>
              <a:rPr sz="2400" spc="-10" dirty="0">
                <a:latin typeface="Calibri"/>
                <a:cs typeface="Calibri"/>
              </a:rPr>
              <a:t>work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spc="-15" dirty="0">
                <a:latin typeface="Calibri"/>
                <a:cs typeface="Calibri"/>
              </a:rPr>
              <a:t>more </a:t>
            </a:r>
            <a:r>
              <a:rPr sz="2400" spc="-5" dirty="0">
                <a:latin typeface="Calibri"/>
                <a:cs typeface="Calibri"/>
              </a:rPr>
              <a:t>than one </a:t>
            </a:r>
            <a:r>
              <a:rPr sz="2400" spc="-20" dirty="0">
                <a:latin typeface="Calibri"/>
                <a:cs typeface="Calibri"/>
              </a:rPr>
              <a:t>federal </a:t>
            </a:r>
            <a:r>
              <a:rPr sz="2400" spc="-15" dirty="0">
                <a:latin typeface="Calibri"/>
                <a:cs typeface="Calibri"/>
              </a:rPr>
              <a:t>program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work part-time </a:t>
            </a:r>
            <a:r>
              <a:rPr sz="2400" spc="-5" dirty="0">
                <a:latin typeface="Calibri"/>
                <a:cs typeface="Calibri"/>
              </a:rPr>
              <a:t>in 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federal </a:t>
            </a:r>
            <a:r>
              <a:rPr sz="2400" spc="-15" dirty="0">
                <a:latin typeface="Calibri"/>
                <a:cs typeface="Calibri"/>
              </a:rPr>
              <a:t>program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part-time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state, </a:t>
            </a:r>
            <a:r>
              <a:rPr sz="2400" spc="-5" dirty="0">
                <a:latin typeface="Calibri"/>
                <a:cs typeface="Calibri"/>
              </a:rPr>
              <a:t>local or other </a:t>
            </a:r>
            <a:r>
              <a:rPr sz="2400" spc="-15" dirty="0">
                <a:latin typeface="Calibri"/>
                <a:cs typeface="Calibri"/>
              </a:rPr>
              <a:t>program, require  </a:t>
            </a:r>
            <a:r>
              <a:rPr sz="2400" spc="-5" dirty="0">
                <a:latin typeface="Calibri"/>
                <a:cs typeface="Calibri"/>
              </a:rPr>
              <a:t>time sheets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split positions. These </a:t>
            </a:r>
            <a:r>
              <a:rPr sz="2400" spc="-15" dirty="0">
                <a:latin typeface="Calibri"/>
                <a:cs typeface="Calibri"/>
              </a:rPr>
              <a:t>forms are to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completed </a:t>
            </a:r>
            <a:r>
              <a:rPr sz="2400" spc="-5" dirty="0">
                <a:latin typeface="Calibri"/>
                <a:cs typeface="Calibri"/>
              </a:rPr>
              <a:t>each </a:t>
            </a:r>
            <a:r>
              <a:rPr sz="2400" spc="-10" dirty="0">
                <a:latin typeface="Calibri"/>
                <a:cs typeface="Calibri"/>
              </a:rPr>
              <a:t>month 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employee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works.</a:t>
            </a:r>
            <a:endParaRPr sz="2400" dirty="0">
              <a:latin typeface="Calibri"/>
              <a:cs typeface="Calibri"/>
            </a:endParaRPr>
          </a:p>
          <a:p>
            <a:pPr marL="548640">
              <a:lnSpc>
                <a:spcPts val="2500"/>
              </a:lnSpc>
            </a:pP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https://dese.ade.arkansas.gov/Offices/special-education/funding-and-finance</a:t>
            </a:r>
            <a:endParaRPr sz="2400" dirty="0">
              <a:latin typeface="Calibri"/>
              <a:cs typeface="Calibri"/>
            </a:endParaRPr>
          </a:p>
          <a:p>
            <a:pPr marL="548640">
              <a:lnSpc>
                <a:spcPts val="2750"/>
              </a:lnSpc>
            </a:pPr>
            <a:r>
              <a:rPr sz="2400" u="heavy" spc="-1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/finance-forms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9758" y="804340"/>
            <a:ext cx="3929379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" dirty="0"/>
              <a:t>Fiscal</a:t>
            </a:r>
            <a:r>
              <a:rPr sz="4400" spc="-65" dirty="0"/>
              <a:t> </a:t>
            </a:r>
            <a:r>
              <a:rPr sz="4400" spc="-10" dirty="0"/>
              <a:t>Monitoring</a:t>
            </a:r>
            <a:endParaRPr sz="44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87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11225" y="1775871"/>
            <a:ext cx="121602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b="1" u="heavy" spc="5" dirty="0">
                <a:latin typeface="Calibri"/>
                <a:cs typeface="Calibri"/>
              </a:rPr>
              <a:t>FINDINGS:</a:t>
            </a:r>
            <a:endParaRPr sz="21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2574" y="2224199"/>
            <a:ext cx="4327525" cy="3526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390" marR="5080" indent="-186690">
              <a:lnSpc>
                <a:spcPct val="71700"/>
              </a:lnSpc>
              <a:buFont typeface="Arial"/>
              <a:buChar char="•"/>
              <a:tabLst>
                <a:tab pos="200025" algn="l"/>
              </a:tabLst>
            </a:pPr>
            <a:r>
              <a:rPr sz="2150" spc="5" dirty="0">
                <a:latin typeface="Calibri"/>
                <a:cs typeface="Calibri"/>
              </a:rPr>
              <a:t>PURCHASING EQUIPMENT</a:t>
            </a:r>
            <a:r>
              <a:rPr sz="2150" spc="-6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WITHOUT  </a:t>
            </a:r>
            <a:r>
              <a:rPr sz="2150" spc="5" dirty="0">
                <a:latin typeface="Calibri"/>
                <a:cs typeface="Calibri"/>
              </a:rPr>
              <a:t>PRIOR</a:t>
            </a:r>
            <a:r>
              <a:rPr sz="2150" spc="-7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APPROVAL</a:t>
            </a:r>
            <a:endParaRPr sz="2150" dirty="0">
              <a:latin typeface="Calibri"/>
              <a:cs typeface="Calibri"/>
            </a:endParaRPr>
          </a:p>
          <a:p>
            <a:pPr marL="199390" indent="-18669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200025" algn="l"/>
              </a:tabLst>
            </a:pPr>
            <a:r>
              <a:rPr sz="2150" spc="5" dirty="0">
                <a:latin typeface="Calibri"/>
                <a:cs typeface="Calibri"/>
              </a:rPr>
              <a:t>TIME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CERTIFICATION</a:t>
            </a:r>
            <a:endParaRPr sz="2150" dirty="0">
              <a:latin typeface="Calibri"/>
              <a:cs typeface="Calibri"/>
            </a:endParaRPr>
          </a:p>
          <a:p>
            <a:pPr marL="199390" indent="-18669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200025" algn="l"/>
              </a:tabLst>
            </a:pPr>
            <a:r>
              <a:rPr sz="2150" spc="5" dirty="0">
                <a:latin typeface="Calibri"/>
                <a:cs typeface="Calibri"/>
              </a:rPr>
              <a:t>GIFTS, GIFT</a:t>
            </a:r>
            <a:r>
              <a:rPr sz="2150" spc="-7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CARDS</a:t>
            </a:r>
            <a:endParaRPr sz="2150" dirty="0">
              <a:latin typeface="Calibri"/>
              <a:cs typeface="Calibri"/>
            </a:endParaRPr>
          </a:p>
          <a:p>
            <a:pPr marL="199390" indent="-18669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200025" algn="l"/>
              </a:tabLst>
            </a:pPr>
            <a:r>
              <a:rPr sz="2150" spc="-15" dirty="0">
                <a:latin typeface="Calibri"/>
                <a:cs typeface="Calibri"/>
              </a:rPr>
              <a:t>GRADUATION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ITEMS</a:t>
            </a:r>
            <a:endParaRPr sz="2150" dirty="0">
              <a:latin typeface="Calibri"/>
              <a:cs typeface="Calibri"/>
            </a:endParaRPr>
          </a:p>
          <a:p>
            <a:pPr marL="199390" indent="-18669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200025" algn="l"/>
              </a:tabLst>
            </a:pPr>
            <a:r>
              <a:rPr sz="2150" spc="-10" dirty="0">
                <a:latin typeface="Calibri"/>
                <a:cs typeface="Calibri"/>
              </a:rPr>
              <a:t>DECORATIONS</a:t>
            </a:r>
            <a:endParaRPr sz="2150" dirty="0">
              <a:latin typeface="Calibri"/>
              <a:cs typeface="Calibri"/>
            </a:endParaRPr>
          </a:p>
          <a:p>
            <a:pPr marL="199390" indent="-18669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200025" algn="l"/>
              </a:tabLst>
            </a:pPr>
            <a:r>
              <a:rPr sz="2150" spc="5" dirty="0">
                <a:latin typeface="Calibri"/>
                <a:cs typeface="Calibri"/>
              </a:rPr>
              <a:t>ENTIRE </a:t>
            </a:r>
            <a:r>
              <a:rPr sz="2150" dirty="0">
                <a:latin typeface="Calibri"/>
                <a:cs typeface="Calibri"/>
              </a:rPr>
              <a:t>COST </a:t>
            </a:r>
            <a:r>
              <a:rPr sz="2150" spc="10" dirty="0">
                <a:latin typeface="Calibri"/>
                <a:cs typeface="Calibri"/>
              </a:rPr>
              <a:t>OF </a:t>
            </a:r>
            <a:r>
              <a:rPr sz="2150" spc="5" dirty="0">
                <a:latin typeface="Calibri"/>
                <a:cs typeface="Calibri"/>
              </a:rPr>
              <a:t>FIELD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TRIPS</a:t>
            </a:r>
            <a:endParaRPr sz="2150" dirty="0">
              <a:latin typeface="Calibri"/>
              <a:cs typeface="Calibri"/>
            </a:endParaRPr>
          </a:p>
          <a:p>
            <a:pPr marL="199390" indent="-18669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200025" algn="l"/>
              </a:tabLst>
            </a:pPr>
            <a:r>
              <a:rPr sz="2150" spc="5" dirty="0">
                <a:latin typeface="Calibri"/>
                <a:cs typeface="Calibri"/>
              </a:rPr>
              <a:t>REFRESHMENTS/SNACKS</a:t>
            </a:r>
            <a:endParaRPr sz="2150" dirty="0">
              <a:latin typeface="Calibri"/>
              <a:cs typeface="Calibri"/>
            </a:endParaRPr>
          </a:p>
          <a:p>
            <a:pPr marL="199390" marR="93345" indent="-186690">
              <a:lnSpc>
                <a:spcPct val="70700"/>
              </a:lnSpc>
              <a:spcBef>
                <a:spcPts val="1025"/>
              </a:spcBef>
              <a:buFont typeface="Arial"/>
              <a:buChar char="•"/>
              <a:tabLst>
                <a:tab pos="200025" algn="l"/>
              </a:tabLst>
            </a:pPr>
            <a:r>
              <a:rPr sz="2150" spc="-15" dirty="0">
                <a:latin typeface="Calibri"/>
                <a:cs typeface="Calibri"/>
              </a:rPr>
              <a:t>MONTHLY </a:t>
            </a:r>
            <a:r>
              <a:rPr sz="2150" dirty="0">
                <a:latin typeface="Calibri"/>
                <a:cs typeface="Calibri"/>
              </a:rPr>
              <a:t>SERVICES </a:t>
            </a:r>
            <a:r>
              <a:rPr sz="2150" spc="10" dirty="0">
                <a:latin typeface="Calibri"/>
                <a:cs typeface="Calibri"/>
              </a:rPr>
              <a:t>SUCH </a:t>
            </a:r>
            <a:r>
              <a:rPr sz="2150" spc="5" dirty="0">
                <a:latin typeface="Calibri"/>
                <a:cs typeface="Calibri"/>
              </a:rPr>
              <a:t>AS </a:t>
            </a:r>
            <a:r>
              <a:rPr sz="2150" dirty="0">
                <a:latin typeface="Calibri"/>
                <a:cs typeface="Calibri"/>
              </a:rPr>
              <a:t>PEST  </a:t>
            </a:r>
            <a:r>
              <a:rPr sz="2150" spc="5" dirty="0">
                <a:latin typeface="Calibri"/>
                <a:cs typeface="Calibri"/>
              </a:rPr>
              <a:t>CONTROL, </a:t>
            </a:r>
            <a:r>
              <a:rPr sz="2150" spc="-45" dirty="0">
                <a:latin typeface="Calibri"/>
                <a:cs typeface="Calibri"/>
              </a:rPr>
              <a:t>WATER </a:t>
            </a:r>
            <a:r>
              <a:rPr sz="2150" spc="5" dirty="0">
                <a:latin typeface="Calibri"/>
                <a:cs typeface="Calibri"/>
              </a:rPr>
              <a:t>COOLER, COFFEE,  FRAGRANCE,</a:t>
            </a:r>
            <a:r>
              <a:rPr sz="2150" spc="-7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ETC.</a:t>
            </a:r>
            <a:endParaRPr sz="21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5225" y="1775871"/>
            <a:ext cx="1214755" cy="32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b="1" u="heavy" spc="5" dirty="0">
                <a:latin typeface="Calibri"/>
                <a:cs typeface="Calibri"/>
              </a:rPr>
              <a:t>FINDINGS</a:t>
            </a:r>
            <a:r>
              <a:rPr sz="2150" spc="5" dirty="0">
                <a:latin typeface="Calibri"/>
                <a:cs typeface="Calibri"/>
              </a:rPr>
              <a:t>:</a:t>
            </a:r>
            <a:endParaRPr sz="21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390" indent="-186690">
              <a:lnSpc>
                <a:spcPct val="100000"/>
              </a:lnSpc>
              <a:buFont typeface="Arial"/>
              <a:buChar char="•"/>
              <a:tabLst>
                <a:tab pos="200025" algn="l"/>
              </a:tabLst>
            </a:pPr>
            <a:r>
              <a:rPr dirty="0"/>
              <a:t>MEALS/SNACKS FOR</a:t>
            </a:r>
            <a:r>
              <a:rPr spc="-35" dirty="0"/>
              <a:t> </a:t>
            </a:r>
            <a:r>
              <a:rPr spc="-30" dirty="0"/>
              <a:t>STAFF</a:t>
            </a:r>
          </a:p>
          <a:p>
            <a:pPr marL="199390" indent="-18669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200025" algn="l"/>
              </a:tabLst>
            </a:pPr>
            <a:r>
              <a:rPr spc="-5" dirty="0"/>
              <a:t>FLORIST</a:t>
            </a:r>
            <a:r>
              <a:rPr spc="-55" dirty="0"/>
              <a:t> </a:t>
            </a:r>
            <a:r>
              <a:rPr spc="5" dirty="0"/>
              <a:t>ITEMS</a:t>
            </a:r>
          </a:p>
          <a:p>
            <a:pPr marL="199390" marR="419100" indent="-186690">
              <a:lnSpc>
                <a:spcPct val="71700"/>
              </a:lnSpc>
              <a:spcBef>
                <a:spcPts val="1000"/>
              </a:spcBef>
              <a:buFont typeface="Arial"/>
              <a:buChar char="•"/>
              <a:tabLst>
                <a:tab pos="200025" algn="l"/>
              </a:tabLst>
            </a:pPr>
            <a:r>
              <a:rPr dirty="0"/>
              <a:t>FOOD/GROCERY </a:t>
            </a:r>
            <a:r>
              <a:rPr spc="5" dirty="0"/>
              <a:t>ITEMS </a:t>
            </a:r>
            <a:r>
              <a:rPr spc="-35" dirty="0"/>
              <a:t>THAT </a:t>
            </a:r>
            <a:r>
              <a:rPr spc="10" dirty="0"/>
              <a:t>DO </a:t>
            </a:r>
            <a:r>
              <a:rPr spc="-10" dirty="0"/>
              <a:t>NOT  </a:t>
            </a:r>
            <a:r>
              <a:rPr spc="10" dirty="0"/>
              <a:t>MEET </a:t>
            </a:r>
            <a:r>
              <a:rPr spc="-10" dirty="0"/>
              <a:t>ALLOWABLE</a:t>
            </a:r>
            <a:r>
              <a:rPr spc="-80" dirty="0"/>
              <a:t> </a:t>
            </a:r>
            <a:r>
              <a:rPr spc="5" dirty="0"/>
              <a:t>CRITERIA</a:t>
            </a:r>
          </a:p>
          <a:p>
            <a:pPr marL="199390" indent="-18669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200025" algn="l"/>
              </a:tabLst>
            </a:pPr>
            <a:r>
              <a:rPr spc="-10" dirty="0"/>
              <a:t>CLOTHES: </a:t>
            </a:r>
            <a:r>
              <a:rPr spc="5" dirty="0"/>
              <a:t>GROUP </a:t>
            </a:r>
            <a:r>
              <a:rPr spc="-15" dirty="0"/>
              <a:t>T-SHIRTS,</a:t>
            </a:r>
            <a:r>
              <a:rPr spc="-55" dirty="0"/>
              <a:t> </a:t>
            </a:r>
            <a:r>
              <a:rPr spc="-5" dirty="0"/>
              <a:t>ETC.</a:t>
            </a:r>
          </a:p>
          <a:p>
            <a:pPr marL="199390" indent="-18669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200025" algn="l"/>
              </a:tabLst>
            </a:pPr>
            <a:r>
              <a:rPr spc="-30" dirty="0"/>
              <a:t>TOYS</a:t>
            </a:r>
          </a:p>
          <a:p>
            <a:pPr marL="199390" marR="1517015" indent="-186690">
              <a:lnSpc>
                <a:spcPct val="71700"/>
              </a:lnSpc>
              <a:spcBef>
                <a:spcPts val="1000"/>
              </a:spcBef>
              <a:buFont typeface="Arial"/>
              <a:buChar char="•"/>
              <a:tabLst>
                <a:tab pos="200025" algn="l"/>
              </a:tabLst>
            </a:pPr>
            <a:r>
              <a:rPr spc="5" dirty="0"/>
              <a:t>SUPPLANTING </a:t>
            </a:r>
            <a:r>
              <a:rPr dirty="0"/>
              <a:t>ISSUES</a:t>
            </a:r>
            <a:r>
              <a:rPr spc="-30" dirty="0"/>
              <a:t> </a:t>
            </a:r>
            <a:r>
              <a:rPr spc="10" dirty="0"/>
              <a:t>WITH  </a:t>
            </a:r>
            <a:r>
              <a:rPr spc="5" dirty="0"/>
              <a:t>CONSTRUCTION</a:t>
            </a:r>
            <a:r>
              <a:rPr spc="-40" dirty="0"/>
              <a:t> </a:t>
            </a:r>
            <a:r>
              <a:rPr spc="-5" dirty="0"/>
              <a:t>PROJECTS</a:t>
            </a:r>
          </a:p>
          <a:p>
            <a:pPr marL="199390" marR="5080" indent="-186690">
              <a:lnSpc>
                <a:spcPct val="70400"/>
              </a:lnSpc>
              <a:spcBef>
                <a:spcPts val="980"/>
              </a:spcBef>
              <a:buFont typeface="Arial"/>
              <a:buChar char="•"/>
              <a:tabLst>
                <a:tab pos="200025" algn="l"/>
              </a:tabLst>
            </a:pPr>
            <a:r>
              <a:rPr dirty="0"/>
              <a:t>CANNOT </a:t>
            </a:r>
            <a:r>
              <a:rPr spc="10" dirty="0"/>
              <a:t>RUN A </a:t>
            </a:r>
            <a:r>
              <a:rPr spc="5" dirty="0"/>
              <a:t>BUSINESS </a:t>
            </a:r>
            <a:r>
              <a:rPr spc="10" dirty="0"/>
              <a:t>OUT OF THE  </a:t>
            </a:r>
            <a:r>
              <a:rPr spc="-15" dirty="0"/>
              <a:t>GRANT: </a:t>
            </a:r>
            <a:r>
              <a:rPr spc="5" dirty="0"/>
              <a:t>PURCHASING ITEMS </a:t>
            </a:r>
            <a:r>
              <a:rPr spc="-25" dirty="0"/>
              <a:t>TO </a:t>
            </a:r>
            <a:r>
              <a:rPr spc="5" dirty="0"/>
              <a:t>SELL </a:t>
            </a:r>
            <a:r>
              <a:rPr dirty="0"/>
              <a:t>FOR  </a:t>
            </a:r>
            <a:r>
              <a:rPr spc="10" dirty="0"/>
              <a:t>A </a:t>
            </a:r>
            <a:r>
              <a:rPr spc="5" dirty="0"/>
              <a:t>FUNDRAISER </a:t>
            </a:r>
            <a:r>
              <a:rPr spc="10" dirty="0"/>
              <a:t>OR </a:t>
            </a:r>
            <a:r>
              <a:rPr dirty="0"/>
              <a:t>FOR </a:t>
            </a:r>
            <a:r>
              <a:rPr spc="5" dirty="0"/>
              <a:t>PROFIT </a:t>
            </a:r>
            <a:r>
              <a:rPr dirty="0"/>
              <a:t>(BAKE  SALES, </a:t>
            </a:r>
            <a:r>
              <a:rPr spc="5" dirty="0"/>
              <a:t>COFFEE </a:t>
            </a:r>
            <a:r>
              <a:rPr dirty="0"/>
              <a:t>CARTS,</a:t>
            </a:r>
            <a:r>
              <a:rPr spc="-55" dirty="0"/>
              <a:t> </a:t>
            </a:r>
            <a:r>
              <a:rPr spc="-5" dirty="0"/>
              <a:t>ETC.)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1214" y="804340"/>
            <a:ext cx="556514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20" dirty="0"/>
              <a:t>Contracts </a:t>
            </a:r>
            <a:r>
              <a:rPr sz="4400" spc="-5" dirty="0"/>
              <a:t>with</a:t>
            </a:r>
            <a:r>
              <a:rPr sz="4400" spc="-20" dirty="0"/>
              <a:t> </a:t>
            </a:r>
            <a:r>
              <a:rPr sz="4400" spc="-25" dirty="0"/>
              <a:t>Providers</a:t>
            </a:r>
            <a:endParaRPr sz="44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88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pc="-10" dirty="0"/>
              <a:t>Monthly </a:t>
            </a:r>
            <a:r>
              <a:rPr spc="-15" dirty="0"/>
              <a:t>progress </a:t>
            </a:r>
            <a:r>
              <a:rPr spc="-10" dirty="0"/>
              <a:t>notes </a:t>
            </a:r>
            <a:r>
              <a:rPr spc="-5" dirty="0"/>
              <a:t>and  </a:t>
            </a:r>
            <a:r>
              <a:rPr spc="-15" dirty="0"/>
              <a:t>attendance </a:t>
            </a:r>
            <a:r>
              <a:rPr spc="-20" dirty="0"/>
              <a:t>records </a:t>
            </a:r>
            <a:r>
              <a:rPr spc="-5" dirty="0"/>
              <a:t>should be  </a:t>
            </a:r>
            <a:r>
              <a:rPr spc="-10" dirty="0"/>
              <a:t>compared </a:t>
            </a:r>
            <a:r>
              <a:rPr spc="-20" dirty="0"/>
              <a:t>to </a:t>
            </a:r>
            <a:r>
              <a:rPr spc="-5" dirty="0"/>
              <a:t>the </a:t>
            </a:r>
            <a:r>
              <a:rPr spc="-15" dirty="0"/>
              <a:t>invoice </a:t>
            </a:r>
            <a:r>
              <a:rPr spc="-25" dirty="0"/>
              <a:t>before  </a:t>
            </a:r>
            <a:r>
              <a:rPr spc="-15" dirty="0"/>
              <a:t>payment </a:t>
            </a:r>
            <a:r>
              <a:rPr spc="-5" dirty="0"/>
              <a:t>is</a:t>
            </a:r>
            <a:r>
              <a:rPr spc="-60" dirty="0"/>
              <a:t> </a:t>
            </a:r>
            <a:r>
              <a:rPr spc="-5" dirty="0"/>
              <a:t>made.</a:t>
            </a:r>
          </a:p>
          <a:p>
            <a:pPr marL="187960" indent="-17526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8595" algn="l"/>
              </a:tabLst>
            </a:pPr>
            <a:r>
              <a:rPr spc="-25" dirty="0"/>
              <a:t>Turnaround for</a:t>
            </a:r>
            <a:r>
              <a:rPr spc="-35" dirty="0"/>
              <a:t> </a:t>
            </a:r>
            <a:r>
              <a:rPr spc="-10" dirty="0"/>
              <a:t>reports</a:t>
            </a:r>
          </a:p>
          <a:p>
            <a:pPr marL="187960" indent="-17526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188595" algn="l"/>
              </a:tabLst>
            </a:pPr>
            <a:r>
              <a:rPr spc="-15" dirty="0"/>
              <a:t>Renewed</a:t>
            </a:r>
            <a:r>
              <a:rPr spc="-70" dirty="0"/>
              <a:t> </a:t>
            </a:r>
            <a:r>
              <a:rPr spc="-5" dirty="0"/>
              <a:t>annually</a:t>
            </a:r>
          </a:p>
          <a:p>
            <a:pPr marL="187960" indent="-17526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188595" algn="l"/>
              </a:tabLst>
            </a:pPr>
            <a:r>
              <a:rPr spc="-30" dirty="0"/>
              <a:t>Termination</a:t>
            </a:r>
            <a:r>
              <a:rPr spc="-50" dirty="0"/>
              <a:t> </a:t>
            </a:r>
            <a:r>
              <a:rPr spc="-5" dirty="0"/>
              <a:t>clause</a:t>
            </a:r>
          </a:p>
          <a:p>
            <a:pPr marL="187960" indent="-17526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188595" algn="l"/>
              </a:tabLst>
            </a:pPr>
            <a:r>
              <a:rPr spc="-15" dirty="0"/>
              <a:t>Current</a:t>
            </a:r>
            <a:r>
              <a:rPr spc="-45" dirty="0"/>
              <a:t> </a:t>
            </a:r>
            <a:r>
              <a:rPr spc="-10" dirty="0"/>
              <a:t>Licensure</a:t>
            </a:r>
          </a:p>
          <a:p>
            <a:pPr marL="187960" indent="-17526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188595" algn="l"/>
              </a:tabLst>
            </a:pPr>
            <a:r>
              <a:rPr spc="-5" dirty="0"/>
              <a:t>Liability</a:t>
            </a:r>
            <a:r>
              <a:rPr spc="-55" dirty="0"/>
              <a:t> </a:t>
            </a:r>
            <a:r>
              <a:rPr spc="-10" dirty="0"/>
              <a:t>Insurance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98547" y="1815363"/>
            <a:ext cx="4547870" cy="3452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indent="-175260">
              <a:lnSpc>
                <a:spcPct val="100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105" dirty="0">
                <a:latin typeface="Calibri"/>
                <a:cs typeface="Calibri"/>
              </a:rPr>
              <a:t>ESY, </a:t>
            </a:r>
            <a:r>
              <a:rPr sz="2800" spc="-5" dirty="0">
                <a:latin typeface="Calibri"/>
                <a:cs typeface="Calibri"/>
              </a:rPr>
              <a:t>if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applicable</a:t>
            </a:r>
            <a:endParaRPr sz="2800" dirty="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Suspended,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de-barred</a:t>
            </a:r>
            <a:endParaRPr sz="2800" dirty="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20" dirty="0">
                <a:latin typeface="Calibri"/>
                <a:cs typeface="Calibri"/>
              </a:rPr>
              <a:t>Date </a:t>
            </a:r>
            <a:r>
              <a:rPr sz="2800" spc="-5" dirty="0">
                <a:latin typeface="Calibri"/>
                <a:cs typeface="Calibri"/>
              </a:rPr>
              <a:t>of school </a:t>
            </a:r>
            <a:r>
              <a:rPr sz="2800" spc="-10" dirty="0">
                <a:latin typeface="Calibri"/>
                <a:cs typeface="Calibri"/>
              </a:rPr>
              <a:t>year/fiscal year</a:t>
            </a:r>
            <a:endParaRPr sz="2800" dirty="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Confidentiality</a:t>
            </a:r>
            <a:endParaRPr sz="2800" dirty="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45" dirty="0">
                <a:latin typeface="Calibri"/>
                <a:cs typeface="Calibri"/>
              </a:rPr>
              <a:t>HIPPA-FERPA</a:t>
            </a:r>
            <a:endParaRPr lang="en-US" sz="2800" spc="-45" dirty="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188595" algn="l"/>
              </a:tabLst>
            </a:pPr>
            <a:r>
              <a:rPr lang="en-US" sz="2800" spc="-45" dirty="0">
                <a:latin typeface="Calibri"/>
                <a:cs typeface="Calibri"/>
              </a:rPr>
              <a:t>Can include provision around inclusive practices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9018" y="728140"/>
            <a:ext cx="237236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December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2401503" y="2083935"/>
            <a:ext cx="7388991" cy="383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89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7049" y="682593"/>
            <a:ext cx="447484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Approved</a:t>
            </a:r>
            <a:r>
              <a:rPr spc="-75" dirty="0"/>
              <a:t> </a:t>
            </a:r>
            <a:r>
              <a:rPr spc="-10" dirty="0"/>
              <a:t>Application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4547" y="1866163"/>
            <a:ext cx="4963160" cy="3587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When an </a:t>
            </a:r>
            <a:r>
              <a:rPr sz="2800" spc="-10" dirty="0">
                <a:latin typeface="Calibri"/>
                <a:cs typeface="Calibri"/>
              </a:rPr>
              <a:t>application  </a:t>
            </a:r>
            <a:r>
              <a:rPr sz="2800" spc="-5" dirty="0">
                <a:latin typeface="Calibri"/>
                <a:cs typeface="Calibri"/>
              </a:rPr>
              <a:t>amendment is </a:t>
            </a:r>
            <a:r>
              <a:rPr sz="2800" spc="-15" dirty="0">
                <a:latin typeface="Calibri"/>
                <a:cs typeface="Calibri"/>
              </a:rPr>
              <a:t>approved </a:t>
            </a:r>
            <a:r>
              <a:rPr sz="2800" spc="-10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SPED  Finance, the </a:t>
            </a:r>
            <a:r>
              <a:rPr sz="2800" spc="-15" dirty="0">
                <a:latin typeface="Calibri"/>
                <a:cs typeface="Calibri"/>
              </a:rPr>
              <a:t>approved forms are  </a:t>
            </a:r>
            <a:r>
              <a:rPr sz="2800" spc="-5" dirty="0">
                <a:latin typeface="Calibri"/>
                <a:cs typeface="Calibri"/>
              </a:rPr>
              <a:t>uploaded </a:t>
            </a:r>
            <a:r>
              <a:rPr sz="2800" spc="-20" dirty="0">
                <a:latin typeface="Calibri"/>
                <a:cs typeface="Calibri"/>
              </a:rPr>
              <a:t>into </a:t>
            </a:r>
            <a:r>
              <a:rPr sz="2800" spc="-15" dirty="0">
                <a:latin typeface="Calibri"/>
                <a:cs typeface="Calibri"/>
              </a:rPr>
              <a:t>Indistar </a:t>
            </a:r>
            <a:r>
              <a:rPr sz="2800" spc="-5" dirty="0">
                <a:latin typeface="Calibri"/>
                <a:cs typeface="Calibri"/>
              </a:rPr>
              <a:t>in the  “</a:t>
            </a:r>
            <a:r>
              <a:rPr sz="2800" b="1" spc="-5" dirty="0">
                <a:latin typeface="Calibri"/>
                <a:cs typeface="Calibri"/>
              </a:rPr>
              <a:t>Uploads </a:t>
            </a:r>
            <a:r>
              <a:rPr sz="2800" b="1" spc="-15" dirty="0">
                <a:latin typeface="Calibri"/>
                <a:cs typeface="Calibri"/>
              </a:rPr>
              <a:t>from SEA </a:t>
            </a:r>
            <a:r>
              <a:rPr sz="2800" b="1" spc="-20" dirty="0">
                <a:latin typeface="Calibri"/>
                <a:cs typeface="Calibri"/>
              </a:rPr>
              <a:t>to </a:t>
            </a:r>
            <a:r>
              <a:rPr sz="2800" b="1" spc="-10" dirty="0">
                <a:latin typeface="Calibri"/>
                <a:cs typeface="Calibri"/>
              </a:rPr>
              <a:t>Districts  </a:t>
            </a:r>
            <a:r>
              <a:rPr sz="2800" b="1" spc="-5" dirty="0">
                <a:latin typeface="Calibri"/>
                <a:cs typeface="Calibri"/>
              </a:rPr>
              <a:t>(SPED)”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folder.</a:t>
            </a:r>
            <a:endParaRPr sz="2800" dirty="0">
              <a:latin typeface="Calibri"/>
              <a:cs typeface="Calibri"/>
            </a:endParaRPr>
          </a:p>
          <a:p>
            <a:pPr marL="187960" marR="292100" indent="-175260">
              <a:lnSpc>
                <a:spcPct val="90000"/>
              </a:lnSpc>
              <a:spcBef>
                <a:spcPts val="935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spc="-15" dirty="0">
                <a:latin typeface="Calibri"/>
                <a:cs typeface="Calibri"/>
              </a:rPr>
              <a:t>folder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25" dirty="0">
                <a:latin typeface="Calibri"/>
                <a:cs typeface="Calibri"/>
              </a:rPr>
              <a:t>for State </a:t>
            </a:r>
            <a:r>
              <a:rPr sz="2800" spc="-5" dirty="0">
                <a:latin typeface="Calibri"/>
                <a:cs typeface="Calibri"/>
              </a:rPr>
              <a:t>use </a:t>
            </a:r>
            <a:r>
              <a:rPr sz="2800" spc="-40" dirty="0">
                <a:latin typeface="Calibri"/>
                <a:cs typeface="Calibri"/>
              </a:rPr>
              <a:t>only.  </a:t>
            </a:r>
            <a:r>
              <a:rPr sz="2800" spc="-5" dirty="0">
                <a:latin typeface="Calibri"/>
                <a:cs typeface="Calibri"/>
              </a:rPr>
              <a:t>Please do not </a:t>
            </a:r>
            <a:r>
              <a:rPr sz="2800" spc="-10" dirty="0">
                <a:latin typeface="Calibri"/>
                <a:cs typeface="Calibri"/>
              </a:rPr>
              <a:t>delete </a:t>
            </a:r>
            <a:r>
              <a:rPr sz="2800" spc="-5" dirty="0">
                <a:latin typeface="Calibri"/>
                <a:cs typeface="Calibri"/>
              </a:rPr>
              <a:t>or add  </a:t>
            </a:r>
            <a:r>
              <a:rPr sz="2800" spc="-10" dirty="0">
                <a:latin typeface="Calibri"/>
                <a:cs typeface="Calibri"/>
              </a:rPr>
              <a:t>anything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folder.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13239" y="1541260"/>
            <a:ext cx="3590875" cy="4486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05468" y="5400197"/>
            <a:ext cx="978535" cy="484505"/>
          </a:xfrm>
          <a:custGeom>
            <a:avLst/>
            <a:gdLst/>
            <a:ahLst/>
            <a:cxnLst/>
            <a:rect l="l" t="t" r="r" b="b"/>
            <a:pathLst>
              <a:path w="978534" h="484504">
                <a:moveTo>
                  <a:pt x="0" y="242249"/>
                </a:moveTo>
                <a:lnTo>
                  <a:pt x="242249" y="0"/>
                </a:lnTo>
                <a:lnTo>
                  <a:pt x="242249" y="121124"/>
                </a:lnTo>
                <a:lnTo>
                  <a:pt x="978299" y="121124"/>
                </a:lnTo>
                <a:lnTo>
                  <a:pt x="978299" y="363374"/>
                </a:lnTo>
                <a:lnTo>
                  <a:pt x="242249" y="363374"/>
                </a:lnTo>
                <a:lnTo>
                  <a:pt x="242249" y="484499"/>
                </a:lnTo>
                <a:lnTo>
                  <a:pt x="0" y="242249"/>
                </a:lnTo>
                <a:close/>
              </a:path>
            </a:pathLst>
          </a:custGeom>
          <a:solidFill>
            <a:schemeClr val="accent3"/>
          </a:solidFill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088191" y="6467728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9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3473" y="786598"/>
            <a:ext cx="5100955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spc="-30" dirty="0"/>
              <a:t>Private </a:t>
            </a:r>
            <a:r>
              <a:rPr sz="4600" spc="-5" dirty="0"/>
              <a:t>School</a:t>
            </a:r>
            <a:r>
              <a:rPr sz="4600" spc="-25" dirty="0"/>
              <a:t> </a:t>
            </a:r>
            <a:r>
              <a:rPr sz="4600" spc="-10" dirty="0"/>
              <a:t>Survey</a:t>
            </a:r>
            <a:endParaRPr sz="4600" dirty="0"/>
          </a:p>
        </p:txBody>
      </p:sp>
      <p:sp>
        <p:nvSpPr>
          <p:cNvPr id="3" name="object 3"/>
          <p:cNvSpPr/>
          <p:nvPr/>
        </p:nvSpPr>
        <p:spPr>
          <a:xfrm>
            <a:off x="923925" y="4149725"/>
            <a:ext cx="8133715" cy="426720"/>
          </a:xfrm>
          <a:custGeom>
            <a:avLst/>
            <a:gdLst/>
            <a:ahLst/>
            <a:cxnLst/>
            <a:rect l="l" t="t" r="r" b="b"/>
            <a:pathLst>
              <a:path w="8133715" h="426720">
                <a:moveTo>
                  <a:pt x="0" y="0"/>
                </a:moveTo>
                <a:lnTo>
                  <a:pt x="8133212" y="0"/>
                </a:lnTo>
                <a:lnTo>
                  <a:pt x="8133212" y="426720"/>
                </a:lnTo>
                <a:lnTo>
                  <a:pt x="0" y="42672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64508" y="1866163"/>
            <a:ext cx="10347325" cy="4683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355" marR="5080">
              <a:lnSpc>
                <a:spcPts val="3000"/>
              </a:lnSpc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Private </a:t>
            </a:r>
            <a:r>
              <a:rPr sz="2800" spc="-5" dirty="0">
                <a:latin typeface="Calibri"/>
                <a:cs typeface="Calibri"/>
              </a:rPr>
              <a:t>School </a:t>
            </a:r>
            <a:r>
              <a:rPr sz="2800" spc="-10" dirty="0">
                <a:latin typeface="Calibri"/>
                <a:cs typeface="Calibri"/>
              </a:rPr>
              <a:t>Survey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required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all districts. The </a:t>
            </a:r>
            <a:r>
              <a:rPr sz="2800" spc="-10" dirty="0">
                <a:latin typeface="Calibri"/>
                <a:cs typeface="Calibri"/>
              </a:rPr>
              <a:t>survey </a:t>
            </a:r>
            <a:r>
              <a:rPr sz="2800" spc="-5" dirty="0">
                <a:latin typeface="Calibri"/>
                <a:cs typeface="Calibri"/>
              </a:rPr>
              <a:t>is  necessary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ensure that </a:t>
            </a:r>
            <a:r>
              <a:rPr sz="2800" spc="-5" dirty="0">
                <a:latin typeface="Calibri"/>
                <a:cs typeface="Calibri"/>
              </a:rPr>
              <a:t>all </a:t>
            </a:r>
            <a:r>
              <a:rPr sz="2800" spc="-20" dirty="0">
                <a:latin typeface="Calibri"/>
                <a:cs typeface="Calibri"/>
              </a:rPr>
              <a:t>private </a:t>
            </a:r>
            <a:r>
              <a:rPr sz="2800" spc="-5" dirty="0">
                <a:latin typeface="Calibri"/>
                <a:cs typeface="Calibri"/>
              </a:rPr>
              <a:t>school or home school </a:t>
            </a:r>
            <a:r>
              <a:rPr sz="2800" spc="-10" dirty="0">
                <a:latin typeface="Calibri"/>
                <a:cs typeface="Calibri"/>
              </a:rPr>
              <a:t>students  that </a:t>
            </a:r>
            <a:r>
              <a:rPr sz="2800" spc="-20" dirty="0">
                <a:latin typeface="Calibri"/>
                <a:cs typeface="Calibri"/>
              </a:rPr>
              <a:t>have </a:t>
            </a:r>
            <a:r>
              <a:rPr sz="2800" spc="-5" dirty="0">
                <a:latin typeface="Calibri"/>
                <a:cs typeface="Calibri"/>
              </a:rPr>
              <a:t>been identified as needing special </a:t>
            </a:r>
            <a:r>
              <a:rPr sz="2800" spc="-10" dirty="0">
                <a:latin typeface="Calibri"/>
                <a:cs typeface="Calibri"/>
              </a:rPr>
              <a:t>education and/or </a:t>
            </a:r>
            <a:r>
              <a:rPr sz="2800" spc="-20" dirty="0">
                <a:latin typeface="Calibri"/>
                <a:cs typeface="Calibri"/>
              </a:rPr>
              <a:t>related  </a:t>
            </a:r>
            <a:r>
              <a:rPr sz="2800" dirty="0">
                <a:latin typeface="Calibri"/>
                <a:cs typeface="Calibri"/>
              </a:rPr>
              <a:t>services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included in the </a:t>
            </a:r>
            <a:r>
              <a:rPr sz="2800" spc="-10" dirty="0">
                <a:latin typeface="Calibri"/>
                <a:cs typeface="Calibri"/>
              </a:rPr>
              <a:t>calculation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Private </a:t>
            </a:r>
            <a:r>
              <a:rPr sz="2800" spc="-5" dirty="0">
                <a:latin typeface="Calibri"/>
                <a:cs typeface="Calibri"/>
              </a:rPr>
              <a:t>School </a:t>
            </a:r>
            <a:r>
              <a:rPr sz="2800" spc="-10" dirty="0">
                <a:latin typeface="Calibri"/>
                <a:cs typeface="Calibri"/>
              </a:rPr>
              <a:t>Proportionate  Share.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59055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Private </a:t>
            </a:r>
            <a:r>
              <a:rPr sz="2800" b="1" spc="-5" dirty="0">
                <a:latin typeface="Calibri"/>
                <a:cs typeface="Calibri"/>
              </a:rPr>
              <a:t>school </a:t>
            </a:r>
            <a:r>
              <a:rPr sz="2800" spc="-5" dirty="0">
                <a:latin typeface="Calibri"/>
                <a:cs typeface="Calibri"/>
              </a:rPr>
              <a:t>AND/OR </a:t>
            </a:r>
            <a:r>
              <a:rPr sz="2800" b="1" spc="-5" dirty="0">
                <a:latin typeface="Calibri"/>
                <a:cs typeface="Calibri"/>
              </a:rPr>
              <a:t>home school </a:t>
            </a:r>
            <a:r>
              <a:rPr sz="2800" spc="-10" dirty="0">
                <a:latin typeface="Calibri"/>
                <a:cs typeface="Calibri"/>
              </a:rPr>
              <a:t>students that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were:</a:t>
            </a:r>
            <a:endParaRPr sz="2800" dirty="0">
              <a:latin typeface="Calibri"/>
              <a:cs typeface="Calibri"/>
            </a:endParaRPr>
          </a:p>
          <a:p>
            <a:pPr marL="896619" indent="-883919">
              <a:lnSpc>
                <a:spcPct val="100000"/>
              </a:lnSpc>
              <a:spcBef>
                <a:spcPts val="1250"/>
              </a:spcBef>
              <a:buClr>
                <a:srgbClr val="5B9BD4"/>
              </a:buClr>
              <a:buAutoNum type="arabicParenR"/>
              <a:tabLst>
                <a:tab pos="630555" algn="l"/>
                <a:tab pos="631190" algn="l"/>
              </a:tabLst>
            </a:pPr>
            <a:r>
              <a:rPr sz="2800" spc="-5" dirty="0">
                <a:latin typeface="Calibri"/>
                <a:cs typeface="Calibri"/>
              </a:rPr>
              <a:t>being served;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endParaRPr sz="2800" dirty="0">
              <a:latin typeface="Calibri"/>
              <a:cs typeface="Calibri"/>
            </a:endParaRPr>
          </a:p>
          <a:p>
            <a:pPr marL="896619" marR="708025" indent="-883919">
              <a:lnSpc>
                <a:spcPts val="3529"/>
              </a:lnSpc>
              <a:spcBef>
                <a:spcPts val="90"/>
              </a:spcBef>
              <a:buClr>
                <a:srgbClr val="5B9BD4"/>
              </a:buClr>
              <a:buAutoNum type="arabicParenR"/>
              <a:tabLst>
                <a:tab pos="630555" algn="l"/>
                <a:tab pos="631190" algn="l"/>
              </a:tabLst>
            </a:pPr>
            <a:r>
              <a:rPr sz="2800" spc="-5" dirty="0">
                <a:latin typeface="Calibri"/>
                <a:cs typeface="Calibri"/>
              </a:rPr>
              <a:t>identified as needing special </a:t>
            </a:r>
            <a:r>
              <a:rPr sz="2800" spc="-10" dirty="0">
                <a:latin typeface="Calibri"/>
                <a:cs typeface="Calibri"/>
              </a:rPr>
              <a:t>education and/or </a:t>
            </a:r>
            <a:r>
              <a:rPr sz="2800" spc="-20" dirty="0">
                <a:latin typeface="Calibri"/>
                <a:cs typeface="Calibri"/>
              </a:rPr>
              <a:t>related </a:t>
            </a:r>
            <a:r>
              <a:rPr sz="2800" dirty="0">
                <a:latin typeface="Calibri"/>
                <a:cs typeface="Calibri"/>
              </a:rPr>
              <a:t>services  </a:t>
            </a:r>
            <a:r>
              <a:rPr sz="2800" spc="-5" dirty="0">
                <a:latin typeface="Calibri"/>
                <a:cs typeface="Calibri"/>
              </a:rPr>
              <a:t>as of </a:t>
            </a:r>
            <a:r>
              <a:rPr sz="2800" b="1" spc="-5" dirty="0">
                <a:latin typeface="Calibri"/>
                <a:cs typeface="Calibri"/>
              </a:rPr>
              <a:t>December 1</a:t>
            </a:r>
            <a:r>
              <a:rPr lang="en-US" sz="2800" b="1" spc="-5" dirty="0">
                <a:latin typeface="Calibri"/>
                <a:cs typeface="Calibri"/>
              </a:rPr>
              <a:t>5</a:t>
            </a:r>
            <a:r>
              <a:rPr sz="2800" b="1" spc="-5" dirty="0">
                <a:latin typeface="Calibri"/>
                <a:cs typeface="Calibri"/>
              </a:rPr>
              <a:t>, </a:t>
            </a:r>
            <a:r>
              <a:rPr sz="2800" b="1" dirty="0">
                <a:latin typeface="Calibri"/>
                <a:cs typeface="Calibri"/>
              </a:rPr>
              <a:t>202</a:t>
            </a:r>
            <a:r>
              <a:rPr lang="en-US" sz="2800" b="1" dirty="0">
                <a:latin typeface="Calibri"/>
                <a:cs typeface="Calibri"/>
              </a:rPr>
              <a:t>4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should be included in this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survey.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90</a:t>
            </a:fld>
            <a:endParaRPr spc="-5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4673" y="617423"/>
            <a:ext cx="5100955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00" spc="-30" dirty="0"/>
              <a:t>Private </a:t>
            </a:r>
            <a:r>
              <a:rPr sz="4600" spc="-5" dirty="0"/>
              <a:t>School</a:t>
            </a:r>
            <a:r>
              <a:rPr sz="4600" spc="-25" dirty="0"/>
              <a:t> </a:t>
            </a:r>
            <a:r>
              <a:rPr sz="4600" spc="-10" dirty="0"/>
              <a:t>Survey</a:t>
            </a:r>
            <a:endParaRPr sz="4600" dirty="0"/>
          </a:p>
        </p:txBody>
      </p:sp>
      <p:sp>
        <p:nvSpPr>
          <p:cNvPr id="3" name="object 3"/>
          <p:cNvSpPr txBox="1"/>
          <p:nvPr/>
        </p:nvSpPr>
        <p:spPr>
          <a:xfrm>
            <a:off x="687788" y="1411936"/>
            <a:ext cx="5197475" cy="285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3725" marR="586105" algn="ctr">
              <a:lnSpc>
                <a:spcPts val="2400"/>
              </a:lnSpc>
            </a:pP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Private </a:t>
            </a:r>
            <a:r>
              <a:rPr sz="2200" spc="-5" dirty="0">
                <a:latin typeface="Calibri"/>
                <a:cs typeface="Calibri"/>
              </a:rPr>
              <a:t>School Survey will open  </a:t>
            </a:r>
            <a:r>
              <a:rPr sz="2200" u="heavy" spc="-5" dirty="0">
                <a:latin typeface="Calibri"/>
                <a:cs typeface="Calibri"/>
              </a:rPr>
              <a:t>December 1,</a:t>
            </a:r>
            <a:r>
              <a:rPr sz="2200" u="heavy" spc="-70" dirty="0">
                <a:latin typeface="Calibri"/>
                <a:cs typeface="Calibri"/>
              </a:rPr>
              <a:t> </a:t>
            </a:r>
            <a:r>
              <a:rPr sz="2200" u="heavy" dirty="0">
                <a:latin typeface="Calibri"/>
                <a:cs typeface="Calibri"/>
              </a:rPr>
              <a:t>202</a:t>
            </a:r>
            <a:r>
              <a:rPr lang="en-US" sz="2200" u="heavy" dirty="0">
                <a:latin typeface="Calibri"/>
                <a:cs typeface="Calibri"/>
              </a:rPr>
              <a:t>4</a:t>
            </a:r>
            <a:r>
              <a:rPr sz="2200" u="heavy" dirty="0">
                <a:latin typeface="Calibri"/>
                <a:cs typeface="Calibri"/>
              </a:rPr>
              <a:t>,</a:t>
            </a:r>
            <a:endParaRPr sz="2200" dirty="0">
              <a:latin typeface="Calibri"/>
              <a:cs typeface="Calibri"/>
            </a:endParaRPr>
          </a:p>
          <a:p>
            <a:pPr marL="704850" marR="696595" algn="ctr">
              <a:lnSpc>
                <a:spcPts val="2400"/>
              </a:lnSpc>
            </a:pP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must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spc="-10" dirty="0">
                <a:latin typeface="Calibri"/>
                <a:cs typeface="Calibri"/>
              </a:rPr>
              <a:t>completed </a:t>
            </a:r>
            <a:r>
              <a:rPr sz="2200" spc="-5" dirty="0">
                <a:latin typeface="Calibri"/>
                <a:cs typeface="Calibri"/>
              </a:rPr>
              <a:t>online </a:t>
            </a:r>
            <a:r>
              <a:rPr sz="2200" spc="-10" dirty="0">
                <a:latin typeface="Calibri"/>
                <a:cs typeface="Calibri"/>
              </a:rPr>
              <a:t>by  </a:t>
            </a:r>
            <a:r>
              <a:rPr sz="2200" u="heavy" spc="-5" dirty="0">
                <a:latin typeface="Calibri"/>
                <a:cs typeface="Calibri"/>
              </a:rPr>
              <a:t>December 1</a:t>
            </a:r>
            <a:r>
              <a:rPr lang="en-US" sz="2200" u="heavy" spc="-5" dirty="0">
                <a:latin typeface="Calibri"/>
                <a:cs typeface="Calibri"/>
              </a:rPr>
              <a:t>5</a:t>
            </a:r>
            <a:r>
              <a:rPr sz="2200" u="heavy" spc="-5" dirty="0">
                <a:latin typeface="Calibri"/>
                <a:cs typeface="Calibri"/>
              </a:rPr>
              <a:t>,</a:t>
            </a:r>
            <a:r>
              <a:rPr sz="2200" u="heavy" spc="-60" dirty="0">
                <a:latin typeface="Calibri"/>
                <a:cs typeface="Calibri"/>
              </a:rPr>
              <a:t> </a:t>
            </a:r>
            <a:r>
              <a:rPr sz="2200" u="heavy" dirty="0">
                <a:latin typeface="Calibri"/>
                <a:cs typeface="Calibri"/>
              </a:rPr>
              <a:t>202</a:t>
            </a:r>
            <a:r>
              <a:rPr lang="en-US" sz="2200" u="heavy" dirty="0">
                <a:latin typeface="Calibri"/>
                <a:cs typeface="Calibri"/>
              </a:rPr>
              <a:t>4</a:t>
            </a:r>
            <a:r>
              <a:rPr sz="2200" dirty="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89900"/>
              </a:lnSpc>
            </a:pP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completed </a:t>
            </a:r>
            <a:r>
              <a:rPr sz="2200" spc="-5" dirty="0">
                <a:latin typeface="Calibri"/>
                <a:cs typeface="Calibri"/>
              </a:rPr>
              <a:t>survey should be </a:t>
            </a:r>
            <a:r>
              <a:rPr sz="2200" spc="-10" dirty="0">
                <a:latin typeface="Calibri"/>
                <a:cs typeface="Calibri"/>
              </a:rPr>
              <a:t>printed after  </a:t>
            </a:r>
            <a:r>
              <a:rPr sz="2200" spc="-5" dirty="0">
                <a:latin typeface="Calibri"/>
                <a:cs typeface="Calibri"/>
              </a:rPr>
              <a:t>submission. Please email or </a:t>
            </a:r>
            <a:r>
              <a:rPr sz="2200" spc="-25" dirty="0">
                <a:latin typeface="Calibri"/>
                <a:cs typeface="Calibri"/>
              </a:rPr>
              <a:t>fax </a:t>
            </a:r>
            <a:r>
              <a:rPr sz="2200" spc="-10" dirty="0">
                <a:latin typeface="Calibri"/>
                <a:cs typeface="Calibri"/>
              </a:rPr>
              <a:t>to:  </a:t>
            </a:r>
            <a:r>
              <a:rPr sz="22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spedfinance</a:t>
            </a:r>
            <a:r>
              <a:rPr lang="en-US" sz="22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.indistar</a:t>
            </a:r>
            <a:r>
              <a:rPr sz="22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@ade.arkansas.gov</a:t>
            </a:r>
            <a:endParaRPr sz="22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35"/>
              </a:spcBef>
            </a:pPr>
            <a:r>
              <a:rPr sz="2200" spc="-25" dirty="0">
                <a:latin typeface="Calibri"/>
                <a:cs typeface="Calibri"/>
              </a:rPr>
              <a:t>Fax: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501-682-4313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700" y="1451750"/>
            <a:ext cx="5867399" cy="4788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679647" y="2707139"/>
            <a:ext cx="547370" cy="758190"/>
          </a:xfrm>
          <a:custGeom>
            <a:avLst/>
            <a:gdLst/>
            <a:ahLst/>
            <a:cxnLst/>
            <a:rect l="l" t="t" r="r" b="b"/>
            <a:pathLst>
              <a:path w="547370" h="758189">
                <a:moveTo>
                  <a:pt x="0" y="484199"/>
                </a:moveTo>
                <a:lnTo>
                  <a:pt x="136799" y="484199"/>
                </a:lnTo>
                <a:lnTo>
                  <a:pt x="136799" y="0"/>
                </a:lnTo>
                <a:lnTo>
                  <a:pt x="410399" y="0"/>
                </a:lnTo>
                <a:lnTo>
                  <a:pt x="410399" y="484199"/>
                </a:lnTo>
                <a:lnTo>
                  <a:pt x="547199" y="484199"/>
                </a:lnTo>
                <a:lnTo>
                  <a:pt x="273599" y="757800"/>
                </a:lnTo>
                <a:lnTo>
                  <a:pt x="0" y="484199"/>
                </a:lnTo>
                <a:close/>
              </a:path>
            </a:pathLst>
          </a:custGeom>
          <a:ln w="25399">
            <a:solidFill>
              <a:srgbClr val="7B785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91</a:t>
            </a:fld>
            <a:endParaRPr spc="-5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3530" y="766240"/>
            <a:ext cx="5240655" cy="1085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ts val="5110"/>
              </a:lnSpc>
            </a:pPr>
            <a:r>
              <a:rPr sz="4400" spc="-5" dirty="0">
                <a:latin typeface="Calibri"/>
                <a:cs typeface="Calibri"/>
              </a:rPr>
              <a:t>High</a:t>
            </a:r>
            <a:r>
              <a:rPr lang="en-US" sz="4400" spc="-5" dirty="0">
                <a:latin typeface="Calibri"/>
                <a:cs typeface="Calibri"/>
              </a:rPr>
              <a:t>-</a:t>
            </a:r>
            <a:r>
              <a:rPr sz="4400" spc="-15" dirty="0">
                <a:latin typeface="Calibri"/>
                <a:cs typeface="Calibri"/>
              </a:rPr>
              <a:t>Cost</a:t>
            </a:r>
            <a:r>
              <a:rPr sz="4400" spc="-70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Occurrences</a:t>
            </a:r>
            <a:endParaRPr sz="4400" dirty="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</a:pPr>
            <a:r>
              <a:rPr sz="2800" spc="-10" dirty="0">
                <a:latin typeface="Calibri"/>
                <a:cs typeface="Calibri"/>
              </a:rPr>
              <a:t>(formerly </a:t>
            </a:r>
            <a:r>
              <a:rPr sz="2800" spc="-15" dirty="0">
                <a:latin typeface="Calibri"/>
                <a:cs typeface="Calibri"/>
              </a:rPr>
              <a:t>Catastrophic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Occurrences)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92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64547" y="2289835"/>
            <a:ext cx="10066655" cy="1183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5080" indent="-175260">
              <a:lnSpc>
                <a:spcPct val="90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35" dirty="0">
                <a:latin typeface="Calibri"/>
                <a:cs typeface="Calibri"/>
              </a:rPr>
              <a:t>Refer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High</a:t>
            </a:r>
            <a:r>
              <a:rPr lang="en-US" sz="2800" spc="-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Cost Occurrences </a:t>
            </a:r>
            <a:r>
              <a:rPr sz="2800" spc="-5" dirty="0">
                <a:latin typeface="Calibri"/>
                <a:cs typeface="Calibri"/>
              </a:rPr>
              <a:t>Funding Guide </a:t>
            </a:r>
            <a:r>
              <a:rPr sz="2800" spc="-15" dirty="0">
                <a:latin typeface="Calibri"/>
                <a:cs typeface="Calibri"/>
              </a:rPr>
              <a:t>posted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10" dirty="0">
                <a:latin typeface="Calibri"/>
                <a:cs typeface="Calibri"/>
              </a:rPr>
              <a:t>web:  </a:t>
            </a:r>
            <a:r>
              <a:rPr sz="2800" u="heavy" spc="-1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https://dese.ade.arkansas.gov/Offices/special-education/funding-an  d-finance/high-cost-occurrences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2853" y="651872"/>
            <a:ext cx="422275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/>
              <a:t>January </a:t>
            </a:r>
            <a:r>
              <a:rPr sz="4400" spc="-5" dirty="0"/>
              <a:t>-</a:t>
            </a:r>
            <a:r>
              <a:rPr sz="4400" spc="-95" dirty="0"/>
              <a:t> </a:t>
            </a:r>
            <a:r>
              <a:rPr sz="4400" spc="-10" dirty="0"/>
              <a:t>February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2401503" y="2083935"/>
            <a:ext cx="7388991" cy="383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93</a:t>
            </a:fld>
            <a:endParaRPr spc="-5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6720" y="804340"/>
            <a:ext cx="289750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20" dirty="0"/>
              <a:t>March </a:t>
            </a:r>
            <a:r>
              <a:rPr sz="4400" spc="-5" dirty="0"/>
              <a:t>-</a:t>
            </a:r>
            <a:r>
              <a:rPr sz="4400" spc="-65" dirty="0"/>
              <a:t> </a:t>
            </a:r>
            <a:r>
              <a:rPr sz="4400" spc="-30" dirty="0"/>
              <a:t>May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2401503" y="2083935"/>
            <a:ext cx="7388991" cy="383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94</a:t>
            </a:fld>
            <a:endParaRPr spc="-5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93541-5E32-D71D-8D08-C39C4F87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High-Cost Occurrence Registry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96250-CBDA-FFC9-2F90-C9C6252F0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469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Registry closes on January 31</a:t>
            </a:r>
            <a:r>
              <a:rPr lang="en-US" baseline="30000" dirty="0"/>
              <a:t>st</a:t>
            </a:r>
            <a:r>
              <a:rPr lang="en-US" dirty="0"/>
              <a:t> for student data transfer. Students will not be able to be </a:t>
            </a:r>
            <a:r>
              <a:rPr lang="en-US" b="1" dirty="0"/>
              <a:t>ADDED</a:t>
            </a:r>
            <a:r>
              <a:rPr lang="en-US" dirty="0"/>
              <a:t> in MySped HCO Registry after the closure.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HCO Registry reopens February 7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HCO Registry closes on March 18</a:t>
            </a:r>
            <a:r>
              <a:rPr lang="en-US" baseline="30000" dirty="0"/>
              <a:t>th</a:t>
            </a:r>
            <a:r>
              <a:rPr lang="en-US" dirty="0"/>
              <a:t> . No student data entry is allowed after this date.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LEAs will utilize the High-Cost Occurrence Calculation Sheet created by DESE-OSE to assist in accurate cost calculations, increase efficiency at the LEA level, and allow for a better turn around in processing all HCO claims and sending out reimbursements to the LEA.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LEAs will submit 1 IEP for every 10 claims by March 18</a:t>
            </a:r>
            <a:r>
              <a:rPr lang="en-US" baseline="30000" dirty="0"/>
              <a:t>th</a:t>
            </a:r>
            <a:r>
              <a:rPr lang="en-US" dirty="0"/>
              <a:t> to the DESE-OSE. The highest value claim is a required submission. This will assist DESE-OSE in reviewing and approving claims.</a:t>
            </a:r>
          </a:p>
        </p:txBody>
      </p:sp>
    </p:spTree>
    <p:extLst>
      <p:ext uri="{BB962C8B-B14F-4D97-AF65-F5344CB8AC3E}">
        <p14:creationId xmlns:p14="http://schemas.microsoft.com/office/powerpoint/2010/main" val="38038986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" marR="5080" algn="ctr">
              <a:lnSpc>
                <a:spcPts val="4350"/>
              </a:lnSpc>
            </a:pPr>
            <a:r>
              <a:rPr spc="-10" dirty="0"/>
              <a:t>Comprehensive </a:t>
            </a:r>
            <a:r>
              <a:rPr spc="-15" dirty="0"/>
              <a:t>Coordinated Early</a:t>
            </a:r>
            <a:r>
              <a:rPr spc="-45" dirty="0"/>
              <a:t> </a:t>
            </a:r>
            <a:r>
              <a:rPr spc="-15" dirty="0"/>
              <a:t>Intervention  </a:t>
            </a:r>
            <a:r>
              <a:rPr dirty="0"/>
              <a:t>Services </a:t>
            </a:r>
            <a:r>
              <a:rPr spc="-5" dirty="0"/>
              <a:t>(CCEIS) and </a:t>
            </a:r>
            <a:r>
              <a:rPr spc="-15" dirty="0"/>
              <a:t>Coordinated Early  Intervention </a:t>
            </a:r>
            <a:r>
              <a:rPr dirty="0"/>
              <a:t>Services</a:t>
            </a:r>
            <a:r>
              <a:rPr spc="-35" dirty="0"/>
              <a:t> </a:t>
            </a:r>
            <a:r>
              <a:rPr spc="-5" dirty="0"/>
              <a:t>(CEIS)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96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177952" y="2676138"/>
            <a:ext cx="9836150" cy="2051685"/>
          </a:xfrm>
          <a:prstGeom prst="rect">
            <a:avLst/>
          </a:prstGeom>
          <a:solidFill>
            <a:srgbClr val="5B9BD4"/>
          </a:solidFill>
          <a:ln w="9524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05410" marR="106680" indent="635" algn="ctr">
              <a:lnSpc>
                <a:spcPts val="2780"/>
              </a:lnSpc>
              <a:spcBef>
                <a:spcPts val="275"/>
              </a:spcBef>
            </a:pPr>
            <a:r>
              <a:rPr sz="2550" spc="15" dirty="0">
                <a:latin typeface="Calibri"/>
                <a:cs typeface="Calibri"/>
              </a:rPr>
              <a:t>CCEIS/CEIS </a:t>
            </a:r>
            <a:r>
              <a:rPr sz="2550" spc="5" dirty="0">
                <a:latin typeface="Calibri"/>
                <a:cs typeface="Calibri"/>
              </a:rPr>
              <a:t>are </a:t>
            </a:r>
            <a:r>
              <a:rPr sz="2550" spc="15" dirty="0">
                <a:latin typeface="Calibri"/>
                <a:cs typeface="Calibri"/>
              </a:rPr>
              <a:t>services </a:t>
            </a:r>
            <a:r>
              <a:rPr sz="2550" spc="5" dirty="0">
                <a:latin typeface="Calibri"/>
                <a:cs typeface="Calibri"/>
              </a:rPr>
              <a:t>provided </a:t>
            </a:r>
            <a:r>
              <a:rPr sz="2550" dirty="0">
                <a:latin typeface="Calibri"/>
                <a:cs typeface="Calibri"/>
              </a:rPr>
              <a:t>to </a:t>
            </a:r>
            <a:r>
              <a:rPr sz="2550" spc="5" dirty="0">
                <a:latin typeface="Calibri"/>
                <a:cs typeface="Calibri"/>
              </a:rPr>
              <a:t>students </a:t>
            </a:r>
            <a:r>
              <a:rPr sz="2550" spc="10" dirty="0">
                <a:latin typeface="Calibri"/>
                <a:cs typeface="Calibri"/>
              </a:rPr>
              <a:t>in </a:t>
            </a:r>
            <a:r>
              <a:rPr sz="2550" spc="5" dirty="0">
                <a:latin typeface="Calibri"/>
                <a:cs typeface="Calibri"/>
              </a:rPr>
              <a:t>kindergarten </a:t>
            </a:r>
            <a:r>
              <a:rPr sz="2550" spc="10" dirty="0">
                <a:latin typeface="Calibri"/>
                <a:cs typeface="Calibri"/>
              </a:rPr>
              <a:t>through  </a:t>
            </a:r>
            <a:r>
              <a:rPr sz="2550" spc="5" dirty="0">
                <a:latin typeface="Calibri"/>
                <a:cs typeface="Calibri"/>
              </a:rPr>
              <a:t>grade </a:t>
            </a:r>
            <a:r>
              <a:rPr sz="2550" spc="15" dirty="0">
                <a:latin typeface="Calibri"/>
                <a:cs typeface="Calibri"/>
              </a:rPr>
              <a:t>12 (with a </a:t>
            </a:r>
            <a:r>
              <a:rPr sz="2550" spc="10" dirty="0">
                <a:latin typeface="Calibri"/>
                <a:cs typeface="Calibri"/>
              </a:rPr>
              <a:t>particular </a:t>
            </a:r>
            <a:r>
              <a:rPr sz="2550" spc="15" dirty="0">
                <a:latin typeface="Calibri"/>
                <a:cs typeface="Calibri"/>
              </a:rPr>
              <a:t>emphasis </a:t>
            </a:r>
            <a:r>
              <a:rPr sz="2550" spc="20" dirty="0">
                <a:latin typeface="Calibri"/>
                <a:cs typeface="Calibri"/>
              </a:rPr>
              <a:t>on </a:t>
            </a:r>
            <a:r>
              <a:rPr sz="2550" spc="5" dirty="0">
                <a:latin typeface="Calibri"/>
                <a:cs typeface="Calibri"/>
              </a:rPr>
              <a:t>students </a:t>
            </a:r>
            <a:r>
              <a:rPr sz="2550" spc="10" dirty="0">
                <a:latin typeface="Calibri"/>
                <a:cs typeface="Calibri"/>
              </a:rPr>
              <a:t>in </a:t>
            </a:r>
            <a:r>
              <a:rPr sz="2550" spc="5" dirty="0">
                <a:latin typeface="Calibri"/>
                <a:cs typeface="Calibri"/>
              </a:rPr>
              <a:t>kindergarten  </a:t>
            </a:r>
            <a:r>
              <a:rPr sz="2550" spc="-15" dirty="0">
                <a:latin typeface="Calibri"/>
                <a:cs typeface="Calibri"/>
              </a:rPr>
              <a:t>through </a:t>
            </a:r>
            <a:r>
              <a:rPr sz="2550" spc="-20" dirty="0">
                <a:latin typeface="Calibri"/>
                <a:cs typeface="Calibri"/>
              </a:rPr>
              <a:t>grade </a:t>
            </a:r>
            <a:r>
              <a:rPr sz="2550" spc="-15" dirty="0">
                <a:latin typeface="Calibri"/>
                <a:cs typeface="Calibri"/>
              </a:rPr>
              <a:t>three) </a:t>
            </a:r>
            <a:r>
              <a:rPr sz="2550" spc="-10" dirty="0">
                <a:latin typeface="Calibri"/>
                <a:cs typeface="Calibri"/>
              </a:rPr>
              <a:t>who </a:t>
            </a:r>
            <a:r>
              <a:rPr sz="2550" spc="-20" dirty="0">
                <a:latin typeface="Calibri"/>
                <a:cs typeface="Calibri"/>
              </a:rPr>
              <a:t>are </a:t>
            </a:r>
            <a:r>
              <a:rPr sz="2550" spc="-10" dirty="0">
                <a:latin typeface="Calibri"/>
                <a:cs typeface="Calibri"/>
              </a:rPr>
              <a:t>not </a:t>
            </a:r>
            <a:r>
              <a:rPr sz="2550" spc="-15" dirty="0">
                <a:latin typeface="Calibri"/>
                <a:cs typeface="Calibri"/>
              </a:rPr>
              <a:t>currently </a:t>
            </a:r>
            <a:r>
              <a:rPr sz="2550" spc="-10" dirty="0">
                <a:latin typeface="Calibri"/>
                <a:cs typeface="Calibri"/>
              </a:rPr>
              <a:t>identified </a:t>
            </a:r>
            <a:r>
              <a:rPr sz="2550" spc="-5" dirty="0">
                <a:latin typeface="Calibri"/>
                <a:cs typeface="Calibri"/>
              </a:rPr>
              <a:t>as </a:t>
            </a:r>
            <a:r>
              <a:rPr sz="2550" spc="-10" dirty="0">
                <a:latin typeface="Calibri"/>
                <a:cs typeface="Calibri"/>
              </a:rPr>
              <a:t>needing </a:t>
            </a:r>
            <a:r>
              <a:rPr sz="2550" spc="-5" dirty="0">
                <a:latin typeface="Calibri"/>
                <a:cs typeface="Calibri"/>
              </a:rPr>
              <a:t>special  </a:t>
            </a:r>
            <a:r>
              <a:rPr sz="2550" spc="10" dirty="0">
                <a:latin typeface="Calibri"/>
                <a:cs typeface="Calibri"/>
              </a:rPr>
              <a:t>education </a:t>
            </a:r>
            <a:r>
              <a:rPr sz="2550" spc="15" dirty="0">
                <a:latin typeface="Calibri"/>
                <a:cs typeface="Calibri"/>
              </a:rPr>
              <a:t>or </a:t>
            </a:r>
            <a:r>
              <a:rPr sz="2550" dirty="0">
                <a:latin typeface="Calibri"/>
                <a:cs typeface="Calibri"/>
              </a:rPr>
              <a:t>related </a:t>
            </a:r>
            <a:r>
              <a:rPr sz="2550" spc="15" dirty="0">
                <a:latin typeface="Calibri"/>
                <a:cs typeface="Calibri"/>
              </a:rPr>
              <a:t>services, but </a:t>
            </a:r>
            <a:r>
              <a:rPr sz="2550" spc="20" dirty="0">
                <a:latin typeface="Calibri"/>
                <a:cs typeface="Calibri"/>
              </a:rPr>
              <a:t>who </a:t>
            </a:r>
            <a:r>
              <a:rPr sz="2550" spc="15" dirty="0">
                <a:latin typeface="Calibri"/>
                <a:cs typeface="Calibri"/>
              </a:rPr>
              <a:t>need additional </a:t>
            </a:r>
            <a:r>
              <a:rPr sz="2550" spc="10" dirty="0">
                <a:latin typeface="Calibri"/>
                <a:cs typeface="Calibri"/>
              </a:rPr>
              <a:t>academic </a:t>
            </a:r>
            <a:r>
              <a:rPr sz="2550" spc="15" dirty="0">
                <a:latin typeface="Calibri"/>
                <a:cs typeface="Calibri"/>
              </a:rPr>
              <a:t>and  </a:t>
            </a:r>
            <a:r>
              <a:rPr sz="2550" spc="5" dirty="0">
                <a:latin typeface="Calibri"/>
                <a:cs typeface="Calibri"/>
              </a:rPr>
              <a:t>behavioral </a:t>
            </a:r>
            <a:r>
              <a:rPr sz="2550" spc="15" dirty="0">
                <a:latin typeface="Calibri"/>
                <a:cs typeface="Calibri"/>
              </a:rPr>
              <a:t>supports </a:t>
            </a:r>
            <a:r>
              <a:rPr sz="2550" dirty="0">
                <a:latin typeface="Calibri"/>
                <a:cs typeface="Calibri"/>
              </a:rPr>
              <a:t>to </a:t>
            </a:r>
            <a:r>
              <a:rPr sz="2550" spc="15" dirty="0">
                <a:latin typeface="Calibri"/>
                <a:cs typeface="Calibri"/>
              </a:rPr>
              <a:t>succeed </a:t>
            </a:r>
            <a:r>
              <a:rPr sz="2550" spc="10" dirty="0">
                <a:latin typeface="Calibri"/>
                <a:cs typeface="Calibri"/>
              </a:rPr>
              <a:t>in </a:t>
            </a:r>
            <a:r>
              <a:rPr sz="2550" spc="15" dirty="0">
                <a:latin typeface="Calibri"/>
                <a:cs typeface="Calibri"/>
              </a:rPr>
              <a:t>a </a:t>
            </a:r>
            <a:r>
              <a:rPr sz="2550" dirty="0">
                <a:latin typeface="Calibri"/>
                <a:cs typeface="Calibri"/>
              </a:rPr>
              <a:t>general </a:t>
            </a:r>
            <a:r>
              <a:rPr sz="2550" spc="10" dirty="0">
                <a:latin typeface="Calibri"/>
                <a:cs typeface="Calibri"/>
              </a:rPr>
              <a:t>education </a:t>
            </a:r>
            <a:r>
              <a:rPr sz="2550" spc="5" dirty="0">
                <a:latin typeface="Calibri"/>
                <a:cs typeface="Calibri"/>
              </a:rPr>
              <a:t>environment.</a:t>
            </a:r>
            <a:endParaRPr sz="25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0898" y="880540"/>
            <a:ext cx="289179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/>
              <a:t>CCEIS &amp;</a:t>
            </a:r>
            <a:r>
              <a:rPr sz="4400" spc="-75" dirty="0"/>
              <a:t> </a:t>
            </a:r>
            <a:r>
              <a:rPr sz="4400" spc="-5" dirty="0"/>
              <a:t>CEIS</a:t>
            </a:r>
            <a:endParaRPr sz="44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97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283668" y="1866116"/>
            <a:ext cx="226758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REQUIRED </a:t>
            </a:r>
            <a:r>
              <a:rPr sz="2400" b="1" spc="-5" dirty="0">
                <a:latin typeface="Calibri"/>
                <a:cs typeface="Calibri"/>
              </a:rPr>
              <a:t>-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CCEIS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787" y="2279044"/>
            <a:ext cx="5158105" cy="401764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80645" marR="93345">
              <a:lnSpc>
                <a:spcPts val="2180"/>
              </a:lnSpc>
              <a:spcBef>
                <a:spcPts val="245"/>
              </a:spcBef>
            </a:pPr>
            <a:r>
              <a:rPr sz="2000" spc="-5" dirty="0">
                <a:latin typeface="Calibri"/>
                <a:cs typeface="Calibri"/>
              </a:rPr>
              <a:t>Under 34 CFR §300.646(b)(2), if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State  </a:t>
            </a:r>
            <a:r>
              <a:rPr sz="2000" spc="-5" dirty="0">
                <a:latin typeface="Calibri"/>
                <a:cs typeface="Calibri"/>
              </a:rPr>
              <a:t>identifies significant disproportionality based on  </a:t>
            </a:r>
            <a:r>
              <a:rPr sz="2000" spc="-15" dirty="0">
                <a:latin typeface="Calibri"/>
                <a:cs typeface="Calibri"/>
              </a:rPr>
              <a:t>race </a:t>
            </a:r>
            <a:r>
              <a:rPr sz="2000" spc="-5" dirty="0">
                <a:latin typeface="Calibri"/>
                <a:cs typeface="Calibri"/>
              </a:rPr>
              <a:t>or ethnicity in an </a:t>
            </a:r>
            <a:r>
              <a:rPr sz="2000" spc="-10" dirty="0">
                <a:latin typeface="Calibri"/>
                <a:cs typeface="Calibri"/>
              </a:rPr>
              <a:t>LEA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spc="-10" dirty="0">
                <a:latin typeface="Calibri"/>
                <a:cs typeface="Calibri"/>
              </a:rPr>
              <a:t>respect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 </a:t>
            </a:r>
            <a:r>
              <a:rPr sz="2000" spc="-10" dirty="0">
                <a:latin typeface="Calibri"/>
                <a:cs typeface="Calibri"/>
              </a:rPr>
              <a:t>identification </a:t>
            </a:r>
            <a:r>
              <a:rPr sz="2000" spc="-5" dirty="0">
                <a:latin typeface="Calibri"/>
                <a:cs typeface="Calibri"/>
              </a:rPr>
              <a:t>of children as children with  disabilities, the </a:t>
            </a:r>
            <a:r>
              <a:rPr sz="2000" spc="-10" dirty="0">
                <a:latin typeface="Calibri"/>
                <a:cs typeface="Calibri"/>
              </a:rPr>
              <a:t>identification </a:t>
            </a:r>
            <a:r>
              <a:rPr sz="2000" spc="-5" dirty="0">
                <a:latin typeface="Calibri"/>
                <a:cs typeface="Calibri"/>
              </a:rPr>
              <a:t>of children in  specific disability </a:t>
            </a:r>
            <a:r>
              <a:rPr sz="2000" spc="-10" dirty="0">
                <a:latin typeface="Calibri"/>
                <a:cs typeface="Calibri"/>
              </a:rPr>
              <a:t>categories, </a:t>
            </a:r>
            <a:r>
              <a:rPr sz="2000" spc="-5" dirty="0">
                <a:latin typeface="Calibri"/>
                <a:cs typeface="Calibri"/>
              </a:rPr>
              <a:t>the placement of  children with disabilities in particular  educational </a:t>
            </a:r>
            <a:r>
              <a:rPr sz="2000" spc="-10" dirty="0">
                <a:latin typeface="Calibri"/>
                <a:cs typeface="Calibri"/>
              </a:rPr>
              <a:t>settings, </a:t>
            </a:r>
            <a:r>
              <a:rPr sz="2000" spc="-5" dirty="0">
                <a:latin typeface="Calibri"/>
                <a:cs typeface="Calibri"/>
              </a:rPr>
              <a:t>or the </a:t>
            </a:r>
            <a:r>
              <a:rPr sz="2000" spc="-10" dirty="0">
                <a:latin typeface="Calibri"/>
                <a:cs typeface="Calibri"/>
              </a:rPr>
              <a:t>taking </a:t>
            </a:r>
            <a:r>
              <a:rPr sz="2000" spc="-5" dirty="0">
                <a:latin typeface="Calibri"/>
                <a:cs typeface="Calibri"/>
              </a:rPr>
              <a:t>of  disciplinary actions, the </a:t>
            </a:r>
            <a:r>
              <a:rPr sz="2000" spc="-10" dirty="0">
                <a:latin typeface="Calibri"/>
                <a:cs typeface="Calibri"/>
              </a:rPr>
              <a:t>LEA must </a:t>
            </a:r>
            <a:r>
              <a:rPr sz="2000" spc="-5" dirty="0">
                <a:latin typeface="Calibri"/>
                <a:cs typeface="Calibri"/>
              </a:rPr>
              <a:t>use the  maximum amount </a:t>
            </a:r>
            <a:r>
              <a:rPr sz="2000" b="1" u="heavy" spc="-5" dirty="0">
                <a:latin typeface="Calibri"/>
                <a:cs typeface="Calibri"/>
              </a:rPr>
              <a:t>(15 </a:t>
            </a:r>
            <a:r>
              <a:rPr sz="2000" b="1" u="heavy" spc="-10" dirty="0">
                <a:latin typeface="Calibri"/>
                <a:cs typeface="Calibri"/>
              </a:rPr>
              <a:t>percent</a:t>
            </a:r>
            <a:r>
              <a:rPr sz="2000" spc="-10" dirty="0">
                <a:latin typeface="Calibri"/>
                <a:cs typeface="Calibri"/>
              </a:rPr>
              <a:t>) </a:t>
            </a:r>
            <a:r>
              <a:rPr sz="2000" spc="-5" dirty="0">
                <a:latin typeface="Calibri"/>
                <a:cs typeface="Calibri"/>
              </a:rPr>
              <a:t>of funds  allowable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comprehensive </a:t>
            </a:r>
            <a:r>
              <a:rPr sz="2000" spc="-5" dirty="0">
                <a:latin typeface="Calibri"/>
                <a:cs typeface="Calibri"/>
              </a:rPr>
              <a:t>CEIS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children in  the LEA, </a:t>
            </a:r>
            <a:r>
              <a:rPr sz="2000" spc="-15" dirty="0">
                <a:latin typeface="Calibri"/>
                <a:cs typeface="Calibri"/>
              </a:rPr>
              <a:t>particularly, </a:t>
            </a:r>
            <a:r>
              <a:rPr sz="2000" spc="-5" dirty="0">
                <a:latin typeface="Calibri"/>
                <a:cs typeface="Calibri"/>
              </a:rPr>
              <a:t>but not </a:t>
            </a:r>
            <a:r>
              <a:rPr sz="2000" spc="-25" dirty="0">
                <a:latin typeface="Calibri"/>
                <a:cs typeface="Calibri"/>
              </a:rPr>
              <a:t>exclusively, </a:t>
            </a:r>
            <a:r>
              <a:rPr sz="2000" spc="-15" dirty="0">
                <a:latin typeface="Calibri"/>
                <a:cs typeface="Calibri"/>
              </a:rPr>
              <a:t>for  </a:t>
            </a:r>
            <a:r>
              <a:rPr sz="2000" spc="-5" dirty="0">
                <a:latin typeface="Calibri"/>
                <a:cs typeface="Calibri"/>
              </a:rPr>
              <a:t>children in those </a:t>
            </a:r>
            <a:r>
              <a:rPr sz="2000" spc="-10" dirty="0">
                <a:latin typeface="Calibri"/>
                <a:cs typeface="Calibri"/>
              </a:rPr>
              <a:t>groups that </a:t>
            </a:r>
            <a:r>
              <a:rPr sz="2000" spc="-15" dirty="0">
                <a:latin typeface="Calibri"/>
                <a:cs typeface="Calibri"/>
              </a:rPr>
              <a:t>were </a:t>
            </a:r>
            <a:r>
              <a:rPr sz="2000" spc="-10" dirty="0">
                <a:latin typeface="Calibri"/>
                <a:cs typeface="Calibri"/>
              </a:rPr>
              <a:t>“significantly  </a:t>
            </a:r>
            <a:r>
              <a:rPr sz="2000" spc="-20" dirty="0">
                <a:latin typeface="Calibri"/>
                <a:cs typeface="Calibri"/>
              </a:rPr>
              <a:t>over-identified.”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99089" y="1866116"/>
            <a:ext cx="232791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40" dirty="0">
                <a:latin typeface="Calibri"/>
                <a:cs typeface="Calibri"/>
              </a:rPr>
              <a:t>VOLUNTARY </a:t>
            </a:r>
            <a:r>
              <a:rPr sz="2400" b="1" spc="-5" dirty="0">
                <a:latin typeface="Calibri"/>
                <a:cs typeface="Calibri"/>
              </a:rPr>
              <a:t>-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CEIS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2200" y="2279044"/>
            <a:ext cx="5183505" cy="401701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80645" marR="311150">
              <a:lnSpc>
                <a:spcPts val="2180"/>
              </a:lnSpc>
              <a:spcBef>
                <a:spcPts val="245"/>
              </a:spcBef>
            </a:pPr>
            <a:r>
              <a:rPr sz="2000" spc="-10" dirty="0">
                <a:latin typeface="Calibri"/>
                <a:cs typeface="Calibri"/>
              </a:rPr>
              <a:t>LEAs </a:t>
            </a:r>
            <a:r>
              <a:rPr sz="2000" spc="-5" dirty="0">
                <a:latin typeface="Calibri"/>
                <a:cs typeface="Calibri"/>
              </a:rPr>
              <a:t>not identified as </a:t>
            </a:r>
            <a:r>
              <a:rPr sz="2000" spc="-10" dirty="0">
                <a:latin typeface="Calibri"/>
                <a:cs typeface="Calibri"/>
              </a:rPr>
              <a:t>having </a:t>
            </a:r>
            <a:r>
              <a:rPr sz="2000" spc="-5" dirty="0">
                <a:latin typeface="Calibri"/>
                <a:cs typeface="Calibri"/>
              </a:rPr>
              <a:t>significant  disproportionality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10" dirty="0">
                <a:latin typeface="Calibri"/>
                <a:cs typeface="Calibri"/>
              </a:rPr>
              <a:t>voluntarily </a:t>
            </a:r>
            <a:r>
              <a:rPr sz="2000" spc="-5" dirty="0">
                <a:latin typeface="Calibri"/>
                <a:cs typeface="Calibri"/>
              </a:rPr>
              <a:t>set aside up 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15% of </a:t>
            </a:r>
            <a:r>
              <a:rPr sz="2000" spc="-15" dirty="0">
                <a:latin typeface="Calibri"/>
                <a:cs typeface="Calibri"/>
              </a:rPr>
              <a:t>Part </a:t>
            </a:r>
            <a:r>
              <a:rPr sz="2000" spc="-5" dirty="0">
                <a:latin typeface="Calibri"/>
                <a:cs typeface="Calibri"/>
              </a:rPr>
              <a:t>B funds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CEIS.</a:t>
            </a:r>
            <a:endParaRPr sz="2000" dirty="0">
              <a:latin typeface="Calibri"/>
              <a:cs typeface="Calibri"/>
            </a:endParaRPr>
          </a:p>
          <a:p>
            <a:pPr marL="80645" marR="202565">
              <a:lnSpc>
                <a:spcPts val="2150"/>
              </a:lnSpc>
              <a:spcBef>
                <a:spcPts val="1015"/>
              </a:spcBef>
            </a:pPr>
            <a:r>
              <a:rPr sz="2000" spc="-5" dirty="0">
                <a:latin typeface="Calibri"/>
                <a:cs typeface="Calibri"/>
              </a:rPr>
              <a:t>CIFR Quick </a:t>
            </a:r>
            <a:r>
              <a:rPr sz="2000" spc="-20" dirty="0">
                <a:latin typeface="Calibri"/>
                <a:cs typeface="Calibri"/>
              </a:rPr>
              <a:t>Reference </a:t>
            </a:r>
            <a:r>
              <a:rPr sz="2000" spc="-5" dirty="0">
                <a:latin typeface="Calibri"/>
                <a:cs typeface="Calibri"/>
              </a:rPr>
              <a:t>Guide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CEIS is </a:t>
            </a:r>
            <a:r>
              <a:rPr sz="2000" spc="-10" dirty="0">
                <a:latin typeface="Calibri"/>
                <a:cs typeface="Calibri"/>
              </a:rPr>
              <a:t>available  at:</a:t>
            </a:r>
            <a:endParaRPr sz="2000" dirty="0">
              <a:latin typeface="Calibri"/>
              <a:cs typeface="Calibri"/>
            </a:endParaRPr>
          </a:p>
          <a:p>
            <a:pPr marL="80645">
              <a:lnSpc>
                <a:spcPts val="2045"/>
              </a:lnSpc>
              <a:spcBef>
                <a:spcPts val="770"/>
              </a:spcBef>
            </a:pPr>
            <a:r>
              <a:rPr sz="1800" u="heavy" spc="-1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https://cifr.wested.org/wp-content/uploads/2015/12</a:t>
            </a:r>
            <a:endParaRPr sz="1800" dirty="0">
              <a:latin typeface="Calibri"/>
              <a:cs typeface="Calibri"/>
            </a:endParaRPr>
          </a:p>
          <a:p>
            <a:pPr marL="80645">
              <a:lnSpc>
                <a:spcPts val="2039"/>
              </a:lnSpc>
            </a:pPr>
            <a:r>
              <a:rPr sz="18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/CIFR-CEIS-QRG.pdf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1515" y="804340"/>
            <a:ext cx="896239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20" dirty="0"/>
              <a:t>Coordinated Early </a:t>
            </a:r>
            <a:r>
              <a:rPr sz="4400" spc="-15" dirty="0"/>
              <a:t>Intervention</a:t>
            </a:r>
            <a:r>
              <a:rPr sz="4400" spc="25" dirty="0"/>
              <a:t> </a:t>
            </a:r>
            <a:r>
              <a:rPr sz="4400" dirty="0"/>
              <a:t>Services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98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64546" y="1866163"/>
            <a:ext cx="10541653" cy="39190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marR="817244" indent="-175260" algn="just">
              <a:lnSpc>
                <a:spcPts val="3000"/>
              </a:lnSpc>
              <a:buFont typeface="Arial"/>
              <a:buChar char="•"/>
              <a:tabLst>
                <a:tab pos="188595" algn="l"/>
              </a:tabLst>
            </a:pPr>
            <a:r>
              <a:rPr sz="2800" spc="-5" dirty="0">
                <a:latin typeface="Calibri"/>
                <a:cs typeface="Calibri"/>
              </a:rPr>
              <a:t>The CCEIS/CEIS </a:t>
            </a:r>
            <a:r>
              <a:rPr sz="2800" spc="-10" dirty="0">
                <a:latin typeface="Calibri"/>
                <a:cs typeface="Calibri"/>
              </a:rPr>
              <a:t>allowable </a:t>
            </a:r>
            <a:r>
              <a:rPr sz="2800" spc="-15" dirty="0">
                <a:latin typeface="Calibri"/>
                <a:cs typeface="Calibri"/>
              </a:rPr>
              <a:t>percentage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30" dirty="0">
                <a:latin typeface="Calibri"/>
                <a:cs typeface="Calibri"/>
              </a:rPr>
              <a:t>taken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lang="en-US" sz="2800" spc="-5" dirty="0">
                <a:latin typeface="Calibri"/>
                <a:cs typeface="Calibri"/>
              </a:rPr>
              <a:t>IDEA Part B </a:t>
            </a:r>
            <a:r>
              <a:rPr sz="2800" spc="-5" dirty="0">
                <a:latin typeface="Calibri"/>
                <a:cs typeface="Calibri"/>
              </a:rPr>
              <a:t>202</a:t>
            </a:r>
            <a:r>
              <a:rPr lang="en-US" sz="2800" spc="-5" dirty="0">
                <a:latin typeface="Calibri"/>
                <a:cs typeface="Calibri"/>
              </a:rPr>
              <a:t>3</a:t>
            </a:r>
            <a:r>
              <a:rPr sz="2800" spc="-5" dirty="0">
                <a:latin typeface="Calibri"/>
                <a:cs typeface="Calibri"/>
              </a:rPr>
              <a:t>-2</a:t>
            </a:r>
            <a:r>
              <a:rPr lang="en-US" sz="2800" spc="-5" dirty="0">
                <a:latin typeface="Calibri"/>
                <a:cs typeface="Calibri"/>
              </a:rPr>
              <a:t>4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allocation amounts </a:t>
            </a:r>
            <a:r>
              <a:rPr sz="2800" spc="-5" dirty="0">
                <a:latin typeface="Calibri"/>
                <a:cs typeface="Calibri"/>
              </a:rPr>
              <a:t>of both </a:t>
            </a:r>
            <a:r>
              <a:rPr lang="en-US" sz="2800" spc="-5" dirty="0">
                <a:latin typeface="Calibri"/>
                <a:cs typeface="Calibri"/>
              </a:rPr>
              <a:t>Section</a:t>
            </a:r>
            <a:r>
              <a:rPr sz="2800" spc="-5" dirty="0">
                <a:latin typeface="Calibri"/>
                <a:cs typeface="Calibri"/>
              </a:rPr>
              <a:t> 611 School </a:t>
            </a:r>
            <a:r>
              <a:rPr sz="2800" spc="-10" dirty="0">
                <a:latin typeface="Calibri"/>
                <a:cs typeface="Calibri"/>
              </a:rPr>
              <a:t>Age</a:t>
            </a:r>
            <a:r>
              <a:rPr lang="en-US"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lang="en-US" sz="2800" spc="-5" dirty="0">
                <a:latin typeface="Calibri"/>
                <a:cs typeface="Calibri"/>
              </a:rPr>
              <a:t> Section</a:t>
            </a:r>
            <a:r>
              <a:rPr sz="2800" spc="-5" dirty="0">
                <a:latin typeface="Calibri"/>
                <a:cs typeface="Calibri"/>
              </a:rPr>
              <a:t> 619 </a:t>
            </a:r>
            <a:r>
              <a:rPr sz="2800" spc="-10" dirty="0">
                <a:latin typeface="Calibri"/>
                <a:cs typeface="Calibri"/>
              </a:rPr>
              <a:t>Preschool. Allowable </a:t>
            </a:r>
            <a:r>
              <a:rPr sz="2800" spc="-5" dirty="0">
                <a:latin typeface="Calibri"/>
                <a:cs typeface="Calibri"/>
              </a:rPr>
              <a:t>CCEIS/CEIS </a:t>
            </a:r>
            <a:r>
              <a:rPr sz="2800" spc="-15" dirty="0">
                <a:latin typeface="Calibri"/>
                <a:cs typeface="Calibri"/>
              </a:rPr>
              <a:t>percentages </a:t>
            </a:r>
            <a:r>
              <a:rPr sz="2800" spc="-5" dirty="0">
                <a:latin typeface="Calibri"/>
                <a:cs typeface="Calibri"/>
              </a:rPr>
              <a:t>will be  </a:t>
            </a:r>
            <a:r>
              <a:rPr sz="2800" spc="-15" dirty="0">
                <a:latin typeface="Calibri"/>
                <a:cs typeface="Calibri"/>
              </a:rPr>
              <a:t>posted </a:t>
            </a:r>
            <a:r>
              <a:rPr sz="2800" spc="-5" dirty="0">
                <a:latin typeface="Calibri"/>
                <a:cs typeface="Calibri"/>
              </a:rPr>
              <a:t>on the SPED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website.</a:t>
            </a:r>
            <a:endParaRPr sz="2800" dirty="0">
              <a:latin typeface="Calibri"/>
              <a:cs typeface="Calibri"/>
            </a:endParaRPr>
          </a:p>
          <a:p>
            <a:pPr marL="187960">
              <a:lnSpc>
                <a:spcPts val="2405"/>
              </a:lnSpc>
            </a:pP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https://dese.ade.arkansas.gov/Offices/special-education/funding-and-finance/fin</a:t>
            </a:r>
            <a:endParaRPr sz="2400" dirty="0">
              <a:latin typeface="Calibri"/>
              <a:cs typeface="Calibri"/>
            </a:endParaRPr>
          </a:p>
          <a:p>
            <a:pPr marL="187960">
              <a:lnSpc>
                <a:spcPts val="2755"/>
              </a:lnSpc>
            </a:pPr>
            <a:r>
              <a:rPr sz="2400" u="heavy" spc="-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ance-charts</a:t>
            </a:r>
            <a:endParaRPr sz="2400" dirty="0">
              <a:latin typeface="Calibri"/>
              <a:cs typeface="Calibri"/>
            </a:endParaRPr>
          </a:p>
          <a:p>
            <a:pPr marL="187960" marR="739140" indent="-175260">
              <a:lnSpc>
                <a:spcPts val="3050"/>
              </a:lnSpc>
              <a:spcBef>
                <a:spcPts val="1050"/>
              </a:spcBef>
              <a:buFont typeface="Arial"/>
              <a:buChar char="•"/>
              <a:tabLst>
                <a:tab pos="188595" algn="l"/>
              </a:tabLst>
            </a:pPr>
            <a:r>
              <a:rPr sz="2800" spc="-10" dirty="0">
                <a:latin typeface="Calibri"/>
                <a:cs typeface="Calibri"/>
              </a:rPr>
              <a:t>Remember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use </a:t>
            </a:r>
            <a:r>
              <a:rPr sz="2800" b="1" spc="-5" dirty="0">
                <a:latin typeface="Calibri"/>
                <a:cs typeface="Calibri"/>
              </a:rPr>
              <a:t>function </a:t>
            </a:r>
            <a:r>
              <a:rPr sz="2800" b="1" spc="-10" dirty="0">
                <a:latin typeface="Calibri"/>
                <a:cs typeface="Calibri"/>
              </a:rPr>
              <a:t>code </a:t>
            </a:r>
            <a:r>
              <a:rPr sz="2800" b="1" spc="-5" dirty="0">
                <a:latin typeface="Calibri"/>
                <a:cs typeface="Calibri"/>
              </a:rPr>
              <a:t>1297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CCEIS/CEIS </a:t>
            </a:r>
            <a:r>
              <a:rPr sz="2800" spc="-10" dirty="0">
                <a:latin typeface="Calibri"/>
                <a:cs typeface="Calibri"/>
              </a:rPr>
              <a:t>budget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0" dirty="0">
                <a:latin typeface="Calibri"/>
                <a:cs typeface="Calibri"/>
              </a:rPr>
              <a:t>expenditures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5" dirty="0">
                <a:latin typeface="Calibri"/>
                <a:cs typeface="Calibri"/>
              </a:rPr>
              <a:t>appropriate </a:t>
            </a:r>
            <a:r>
              <a:rPr sz="2800" spc="-20" dirty="0">
                <a:latin typeface="Calibri"/>
                <a:cs typeface="Calibri"/>
              </a:rPr>
              <a:t>program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codes:</a:t>
            </a:r>
            <a:endParaRPr sz="2800" dirty="0">
              <a:latin typeface="Calibri"/>
              <a:cs typeface="Calibri"/>
            </a:endParaRPr>
          </a:p>
          <a:p>
            <a:pPr marL="645160" lvl="1" indent="-182880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645795" algn="l"/>
              </a:tabLst>
            </a:pPr>
            <a:r>
              <a:rPr sz="2400" b="1" u="heavy" spc="-40" dirty="0">
                <a:latin typeface="Calibri"/>
                <a:cs typeface="Calibri"/>
              </a:rPr>
              <a:t>VOLUNTARY</a:t>
            </a:r>
            <a:r>
              <a:rPr sz="2400" spc="-40" dirty="0">
                <a:latin typeface="Calibri"/>
                <a:cs typeface="Calibri"/>
              </a:rPr>
              <a:t>: </a:t>
            </a:r>
            <a:r>
              <a:rPr sz="2400" spc="-5" dirty="0">
                <a:latin typeface="Calibri"/>
                <a:cs typeface="Calibri"/>
              </a:rPr>
              <a:t>CEIS: </a:t>
            </a:r>
            <a:r>
              <a:rPr sz="2400" spc="-15" dirty="0">
                <a:latin typeface="Calibri"/>
                <a:cs typeface="Calibri"/>
              </a:rPr>
              <a:t>Program </a:t>
            </a:r>
            <a:r>
              <a:rPr sz="2400" spc="-10" dirty="0">
                <a:latin typeface="Calibri"/>
                <a:cs typeface="Calibri"/>
              </a:rPr>
              <a:t>code </a:t>
            </a:r>
            <a:r>
              <a:rPr sz="2400" spc="-5" dirty="0">
                <a:latin typeface="Calibri"/>
                <a:cs typeface="Calibri"/>
              </a:rPr>
              <a:t>264 </a:t>
            </a:r>
            <a:r>
              <a:rPr sz="2400" spc="-10" dirty="0">
                <a:latin typeface="Calibri"/>
                <a:cs typeface="Calibri"/>
              </a:rPr>
              <a:t>Carryover </a:t>
            </a:r>
            <a:r>
              <a:rPr sz="2400" spc="-5" dirty="0">
                <a:latin typeface="Calibri"/>
                <a:cs typeface="Calibri"/>
              </a:rPr>
              <a:t>and 265 </a:t>
            </a:r>
            <a:r>
              <a:rPr sz="2400" spc="-10" dirty="0">
                <a:latin typeface="Calibri"/>
                <a:cs typeface="Calibri"/>
              </a:rPr>
              <a:t>Current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Year</a:t>
            </a:r>
            <a:endParaRPr sz="2400" dirty="0">
              <a:latin typeface="Calibri"/>
              <a:cs typeface="Calibri"/>
            </a:endParaRPr>
          </a:p>
          <a:p>
            <a:pPr marL="645160" lvl="1" indent="-18288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45795" algn="l"/>
              </a:tabLst>
            </a:pPr>
            <a:r>
              <a:rPr sz="2400" b="1" u="heavy" spc="-10" dirty="0">
                <a:latin typeface="Calibri"/>
                <a:cs typeface="Calibri"/>
              </a:rPr>
              <a:t>REQUIRED</a:t>
            </a:r>
            <a:r>
              <a:rPr sz="2400" spc="-10" dirty="0">
                <a:latin typeface="Calibri"/>
                <a:cs typeface="Calibri"/>
              </a:rPr>
              <a:t>: </a:t>
            </a:r>
            <a:r>
              <a:rPr sz="2400" spc="-5" dirty="0">
                <a:latin typeface="Calibri"/>
                <a:cs typeface="Calibri"/>
              </a:rPr>
              <a:t>CCEIS: </a:t>
            </a:r>
            <a:r>
              <a:rPr sz="2400" spc="-15" dirty="0">
                <a:latin typeface="Calibri"/>
                <a:cs typeface="Calibri"/>
              </a:rPr>
              <a:t>Program </a:t>
            </a:r>
            <a:r>
              <a:rPr sz="2400" spc="-10" dirty="0">
                <a:latin typeface="Calibri"/>
                <a:cs typeface="Calibri"/>
              </a:rPr>
              <a:t>code </a:t>
            </a:r>
            <a:r>
              <a:rPr sz="2400" spc="-5" dirty="0">
                <a:latin typeface="Calibri"/>
                <a:cs typeface="Calibri"/>
              </a:rPr>
              <a:t>267 </a:t>
            </a:r>
            <a:r>
              <a:rPr sz="2400" spc="-10" dirty="0">
                <a:latin typeface="Calibri"/>
                <a:cs typeface="Calibri"/>
              </a:rPr>
              <a:t>Carryover </a:t>
            </a:r>
            <a:r>
              <a:rPr sz="2400" spc="-5" dirty="0">
                <a:latin typeface="Calibri"/>
                <a:cs typeface="Calibri"/>
              </a:rPr>
              <a:t>and 269 </a:t>
            </a:r>
            <a:r>
              <a:rPr sz="2400" spc="-10" dirty="0">
                <a:latin typeface="Calibri"/>
                <a:cs typeface="Calibri"/>
              </a:rPr>
              <a:t>Current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Year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45E4C8-4AF6-7DAD-FE01-67CB9D9DB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17"/>
          <a:stretch/>
        </p:blipFill>
        <p:spPr>
          <a:xfrm>
            <a:off x="796809" y="2819400"/>
            <a:ext cx="9855199" cy="360247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11515" y="880540"/>
            <a:ext cx="896239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20" dirty="0">
                <a:latin typeface="Calibri"/>
                <a:cs typeface="Calibri"/>
              </a:rPr>
              <a:t>Coordinated Early </a:t>
            </a:r>
            <a:r>
              <a:rPr sz="4400" spc="-15" dirty="0">
                <a:latin typeface="Calibri"/>
                <a:cs typeface="Calibri"/>
              </a:rPr>
              <a:t>Intervention</a:t>
            </a:r>
            <a:r>
              <a:rPr sz="4400" spc="2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Services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1225" y="1866163"/>
            <a:ext cx="9855200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000"/>
              </a:lnSpc>
            </a:pPr>
            <a:r>
              <a:rPr sz="2800" spc="-5" dirty="0">
                <a:latin typeface="Calibri"/>
                <a:cs typeface="Calibri"/>
              </a:rPr>
              <a:t>Please pull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COGNOS </a:t>
            </a:r>
            <a:r>
              <a:rPr sz="2800" spc="-5" dirty="0">
                <a:latin typeface="Calibri"/>
                <a:cs typeface="Calibri"/>
              </a:rPr>
              <a:t>CCEIS/CEIS </a:t>
            </a:r>
            <a:r>
              <a:rPr sz="2800" spc="-10" dirty="0">
                <a:latin typeface="Calibri"/>
                <a:cs typeface="Calibri"/>
              </a:rPr>
              <a:t>Budget report </a:t>
            </a:r>
            <a:r>
              <a:rPr sz="2800" b="1" i="1" u="heavy" spc="-10" dirty="0">
                <a:latin typeface="Calibri"/>
                <a:cs typeface="Calibri"/>
              </a:rPr>
              <a:t>before </a:t>
            </a:r>
            <a:r>
              <a:rPr sz="2800" spc="-10" dirty="0">
                <a:latin typeface="Calibri"/>
                <a:cs typeface="Calibri"/>
              </a:rPr>
              <a:t>October </a:t>
            </a:r>
            <a:r>
              <a:rPr sz="2800" spc="-5" dirty="0">
                <a:latin typeface="Calibri"/>
                <a:cs typeface="Calibri"/>
              </a:rPr>
              <a:t>1 </a:t>
            </a:r>
            <a:r>
              <a:rPr sz="2800" spc="-20" dirty="0">
                <a:latin typeface="Calibri"/>
                <a:cs typeface="Calibri"/>
              </a:rPr>
              <a:t>to  </a:t>
            </a:r>
            <a:r>
              <a:rPr sz="2800" spc="-5" dirty="0">
                <a:latin typeface="Calibri"/>
                <a:cs typeface="Calibri"/>
              </a:rPr>
              <a:t>check the </a:t>
            </a:r>
            <a:r>
              <a:rPr sz="2800" spc="-10" dirty="0">
                <a:latin typeface="Calibri"/>
                <a:cs typeface="Calibri"/>
              </a:rPr>
              <a:t>accuracy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program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codes.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5" dirty="0"/>
              <a:t>99</a:t>
            </a:fld>
            <a:endParaRPr spc="-5" dirty="0"/>
          </a:p>
        </p:txBody>
      </p:sp>
      <p:sp>
        <p:nvSpPr>
          <p:cNvPr id="5" name="object 5"/>
          <p:cNvSpPr/>
          <p:nvPr/>
        </p:nvSpPr>
        <p:spPr>
          <a:xfrm>
            <a:off x="2590800" y="5257800"/>
            <a:ext cx="762000" cy="408305"/>
          </a:xfrm>
          <a:custGeom>
            <a:avLst/>
            <a:gdLst/>
            <a:ahLst/>
            <a:cxnLst/>
            <a:rect l="l" t="t" r="r" b="b"/>
            <a:pathLst>
              <a:path w="978535" h="484504">
                <a:moveTo>
                  <a:pt x="0" y="242249"/>
                </a:moveTo>
                <a:lnTo>
                  <a:pt x="242249" y="0"/>
                </a:lnTo>
                <a:lnTo>
                  <a:pt x="242249" y="121124"/>
                </a:lnTo>
                <a:lnTo>
                  <a:pt x="978299" y="121124"/>
                </a:lnTo>
                <a:lnTo>
                  <a:pt x="978299" y="363374"/>
                </a:lnTo>
                <a:lnTo>
                  <a:pt x="242249" y="363374"/>
                </a:lnTo>
                <a:lnTo>
                  <a:pt x="242249" y="484499"/>
                </a:lnTo>
                <a:lnTo>
                  <a:pt x="0" y="242249"/>
                </a:lnTo>
                <a:close/>
              </a:path>
            </a:pathLst>
          </a:custGeom>
          <a:solidFill>
            <a:schemeClr val="accent3"/>
          </a:solidFill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</TotalTime>
  <Words>8015</Words>
  <Application>Microsoft Office PowerPoint</Application>
  <PresentationFormat>Widescreen</PresentationFormat>
  <Paragraphs>775</Paragraphs>
  <Slides>116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24" baseType="lpstr">
      <vt:lpstr>MS PGothic</vt:lpstr>
      <vt:lpstr>Arial</vt:lpstr>
      <vt:lpstr>Calibri</vt:lpstr>
      <vt:lpstr>Garamond</vt:lpstr>
      <vt:lpstr>Segoe UI Symbol</vt:lpstr>
      <vt:lpstr>Times New Roman</vt:lpstr>
      <vt:lpstr>Wingdings</vt:lpstr>
      <vt:lpstr>Office Theme</vt:lpstr>
      <vt:lpstr>SPED FINANCE  PROCESS GUIDE</vt:lpstr>
      <vt:lpstr>Table of Contents</vt:lpstr>
      <vt:lpstr>Table of Contents</vt:lpstr>
      <vt:lpstr>Table of Contents</vt:lpstr>
      <vt:lpstr>Table of Contents</vt:lpstr>
      <vt:lpstr>July - August</vt:lpstr>
      <vt:lpstr>July-August</vt:lpstr>
      <vt:lpstr>Was My IDEA Part B Application Approved?</vt:lpstr>
      <vt:lpstr>Approved Application</vt:lpstr>
      <vt:lpstr>Amendments: How to Pull a COGNOS Report</vt:lpstr>
      <vt:lpstr>10% Variance Rule</vt:lpstr>
      <vt:lpstr>PowerPoint Presentation</vt:lpstr>
      <vt:lpstr>Maintenance of Effort (MOE)</vt:lpstr>
      <vt:lpstr>October Review of MOE</vt:lpstr>
      <vt:lpstr>State/Local Funds for MOE</vt:lpstr>
      <vt:lpstr>State/Local COGNOS Report</vt:lpstr>
      <vt:lpstr>State/Local Medicaid State Match</vt:lpstr>
      <vt:lpstr>School Age AFR MOE Data Form</vt:lpstr>
      <vt:lpstr>MYSPED: School Age AFR MOE Data</vt:lpstr>
      <vt:lpstr>2023-24 AFR MOE Data Form</vt:lpstr>
      <vt:lpstr>2024-25 Report Forms</vt:lpstr>
      <vt:lpstr>Equipment, Buses and Construction</vt:lpstr>
      <vt:lpstr>Coding for Equipment, Bus, Construction/Playground</vt:lpstr>
      <vt:lpstr>2024-25 Request Forms</vt:lpstr>
      <vt:lpstr>2024-25 Request Forms  Out-of-State Travel</vt:lpstr>
      <vt:lpstr>PowerPoint Presentation</vt:lpstr>
      <vt:lpstr>How to Code IDEA Part B Revenue for  June 2024 Expenditures</vt:lpstr>
      <vt:lpstr>How to Code IDEA Part B REVENUE For  June 2024 Expenditures</vt:lpstr>
      <vt:lpstr>Prepping for the October 1, 2024  Amendment Deadline</vt:lpstr>
      <vt:lpstr>Reports: Prepping for the  October 1 Amendment Deadline</vt:lpstr>
      <vt:lpstr>September</vt:lpstr>
      <vt:lpstr>Prepping for the October 1, 2024  Amendment Deadline</vt:lpstr>
      <vt:lpstr>Prepping for the October 1, 2024  Amendment Deadline</vt:lpstr>
      <vt:lpstr>School Age AFR MOE Data Form</vt:lpstr>
      <vt:lpstr>Federal and State Preschool</vt:lpstr>
      <vt:lpstr>Federal and State Preschool</vt:lpstr>
      <vt:lpstr>October 1 Deadline: Coding</vt:lpstr>
      <vt:lpstr>Due Before October 1</vt:lpstr>
      <vt:lpstr>Are You a New LEA? Things to Consider</vt:lpstr>
      <vt:lpstr>SPED Finance Forms</vt:lpstr>
      <vt:lpstr>Report and Request Forms</vt:lpstr>
      <vt:lpstr>2024-25 Budgets</vt:lpstr>
      <vt:lpstr>LEA Special Education Supervisor Funding (1240 &amp; 2240)</vt:lpstr>
      <vt:lpstr>Extended School Year (ESY) Services (1244 &amp; 2244)</vt:lpstr>
      <vt:lpstr>Budgeting IDEA, Part B</vt:lpstr>
      <vt:lpstr>Private School Proportionate Share</vt:lpstr>
      <vt:lpstr>Private School Proportionate Share  Current Year</vt:lpstr>
      <vt:lpstr>Private School Proportionate Share  Carryover (previous year)</vt:lpstr>
      <vt:lpstr>Carryover PSPS worksheet</vt:lpstr>
      <vt:lpstr>PowerPoint Presentation</vt:lpstr>
      <vt:lpstr>Private School Proportionate Share  COGNOS Budget Report</vt:lpstr>
      <vt:lpstr>Medicaid State Match</vt:lpstr>
      <vt:lpstr>Medicaid Offset in High-Cost Occurrences</vt:lpstr>
      <vt:lpstr>Legal Expenses</vt:lpstr>
      <vt:lpstr>2023-24 AFR Maintenance of Effort Data</vt:lpstr>
      <vt:lpstr>2023-24 AFR MOE Data</vt:lpstr>
      <vt:lpstr>2023-24 AFR MOE Data</vt:lpstr>
      <vt:lpstr>2023-24 AFR MOE Data: Test #1</vt:lpstr>
      <vt:lpstr>2023-24 AFR MOE Data: Test #2</vt:lpstr>
      <vt:lpstr>PowerPoint Presentation</vt:lpstr>
      <vt:lpstr>Screen Shot for the Local Revenue Report</vt:lpstr>
      <vt:lpstr>Local Revenue Report</vt:lpstr>
      <vt:lpstr>PowerPoint Presentation</vt:lpstr>
      <vt:lpstr>Screen Shot for the State Revenue Report</vt:lpstr>
      <vt:lpstr>State Revenue Report</vt:lpstr>
      <vt:lpstr>YTD Revenue Total</vt:lpstr>
      <vt:lpstr>Finding the Local Percentage</vt:lpstr>
      <vt:lpstr>MOE Test #2 Local Percentage</vt:lpstr>
      <vt:lpstr>2023-24 AFR MOE Data</vt:lpstr>
      <vt:lpstr>PowerPoint Presentation</vt:lpstr>
      <vt:lpstr>2024-25 AFR MOE Data: Exceptions</vt:lpstr>
      <vt:lpstr>2023-24 AFR MOE Data: A1</vt:lpstr>
      <vt:lpstr>A1 Example</vt:lpstr>
      <vt:lpstr>Documentation for A-1: Departure Of Staff</vt:lpstr>
      <vt:lpstr>2023-24 MOE Data : A2</vt:lpstr>
      <vt:lpstr>****2023-24 AFR MOE Data: A3-A4</vt:lpstr>
      <vt:lpstr>Changes for A4 Exceptions</vt:lpstr>
      <vt:lpstr>A4 Example</vt:lpstr>
      <vt:lpstr>2023-24 AFR MOE Data</vt:lpstr>
      <vt:lpstr>EOY Maintenance of Effort</vt:lpstr>
      <vt:lpstr>Effective July 1, 2015  Non-Regulatory Guidance</vt:lpstr>
      <vt:lpstr>Maintenance of Effort</vt:lpstr>
      <vt:lpstr>October - November</vt:lpstr>
      <vt:lpstr>Excess Cost</vt:lpstr>
      <vt:lpstr>Fiscal Monitoring Cycle</vt:lpstr>
      <vt:lpstr>Fiscal Monitoring Cycle</vt:lpstr>
      <vt:lpstr>Fiscal Monitoring</vt:lpstr>
      <vt:lpstr>Contracts with Providers</vt:lpstr>
      <vt:lpstr>December</vt:lpstr>
      <vt:lpstr>Private School Survey</vt:lpstr>
      <vt:lpstr>Private School Survey</vt:lpstr>
      <vt:lpstr>PowerPoint Presentation</vt:lpstr>
      <vt:lpstr>January - February</vt:lpstr>
      <vt:lpstr>March - May</vt:lpstr>
      <vt:lpstr>High-Cost Occurrence Registry </vt:lpstr>
      <vt:lpstr>Comprehensive Coordinated Early Intervention  Services (CCEIS) and Coordinated Early  Intervention Services (CEIS)</vt:lpstr>
      <vt:lpstr>CCEIS &amp; CEIS</vt:lpstr>
      <vt:lpstr>Coordinated Early Intervention Services</vt:lpstr>
      <vt:lpstr>PowerPoint Presentation</vt:lpstr>
      <vt:lpstr>Coordinated Early Intervention Services</vt:lpstr>
      <vt:lpstr>Spring Final Amendment Allocations</vt:lpstr>
      <vt:lpstr>Spring and End of Year</vt:lpstr>
      <vt:lpstr>PowerPoint Presentation</vt:lpstr>
      <vt:lpstr>June</vt:lpstr>
      <vt:lpstr>Coding: FMS Announcement</vt:lpstr>
      <vt:lpstr>Additional Information</vt:lpstr>
      <vt:lpstr>Residential Reimbursement</vt:lpstr>
      <vt:lpstr>Amendments</vt:lpstr>
      <vt:lpstr>Check Commissioner’s Memos</vt:lpstr>
      <vt:lpstr>Reminders &amp; Resources</vt:lpstr>
      <vt:lpstr>3-Month Snapshots</vt:lpstr>
      <vt:lpstr>Monthly TA Calls</vt:lpstr>
      <vt:lpstr>Special Education Website</vt:lpstr>
      <vt:lpstr>Special Education Website</vt:lpstr>
      <vt:lpstr>Updated Training Documents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SPED FINANCE  PROCESS GUIDE</dc:title>
  <dc:creator>Heather OShields (ADE)</dc:creator>
  <cp:lastModifiedBy>Heather OShields (ADE)</cp:lastModifiedBy>
  <cp:revision>16</cp:revision>
  <cp:lastPrinted>2023-08-22T17:46:14Z</cp:lastPrinted>
  <dcterms:created xsi:type="dcterms:W3CDTF">2022-11-01T15:02:41Z</dcterms:created>
  <dcterms:modified xsi:type="dcterms:W3CDTF">2025-09-03T19:19:56Z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