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15"/>
  </p:notesMasterIdLst>
  <p:handoutMasterIdLst>
    <p:handoutMasterId r:id="rId116"/>
  </p:handoutMasterIdLst>
  <p:sldIdLst>
    <p:sldId id="373" r:id="rId2"/>
    <p:sldId id="374" r:id="rId3"/>
    <p:sldId id="256" r:id="rId4"/>
    <p:sldId id="363" r:id="rId5"/>
    <p:sldId id="364" r:id="rId6"/>
    <p:sldId id="365" r:id="rId7"/>
    <p:sldId id="366" r:id="rId8"/>
    <p:sldId id="367" r:id="rId9"/>
    <p:sldId id="372" r:id="rId10"/>
    <p:sldId id="371" r:id="rId11"/>
    <p:sldId id="369" r:id="rId12"/>
    <p:sldId id="326" r:id="rId13"/>
    <p:sldId id="346" r:id="rId14"/>
    <p:sldId id="347" r:id="rId15"/>
    <p:sldId id="358" r:id="rId16"/>
    <p:sldId id="348" r:id="rId17"/>
    <p:sldId id="349" r:id="rId18"/>
    <p:sldId id="350" r:id="rId19"/>
    <p:sldId id="351" r:id="rId20"/>
    <p:sldId id="352" r:id="rId21"/>
    <p:sldId id="354" r:id="rId22"/>
    <p:sldId id="353" r:id="rId23"/>
    <p:sldId id="355" r:id="rId24"/>
    <p:sldId id="360" r:id="rId25"/>
    <p:sldId id="356" r:id="rId26"/>
    <p:sldId id="357" r:id="rId27"/>
    <p:sldId id="257" r:id="rId28"/>
    <p:sldId id="361" r:id="rId29"/>
    <p:sldId id="258" r:id="rId30"/>
    <p:sldId id="259" r:id="rId31"/>
    <p:sldId id="324" r:id="rId32"/>
    <p:sldId id="261" r:id="rId33"/>
    <p:sldId id="260" r:id="rId34"/>
    <p:sldId id="262" r:id="rId35"/>
    <p:sldId id="263" r:id="rId36"/>
    <p:sldId id="325" r:id="rId37"/>
    <p:sldId id="264" r:id="rId38"/>
    <p:sldId id="270" r:id="rId39"/>
    <p:sldId id="269" r:id="rId40"/>
    <p:sldId id="271" r:id="rId41"/>
    <p:sldId id="272" r:id="rId42"/>
    <p:sldId id="273" r:id="rId43"/>
    <p:sldId id="274" r:id="rId44"/>
    <p:sldId id="266" r:id="rId45"/>
    <p:sldId id="276" r:id="rId46"/>
    <p:sldId id="267" r:id="rId47"/>
    <p:sldId id="280" r:id="rId48"/>
    <p:sldId id="281" r:id="rId49"/>
    <p:sldId id="277" r:id="rId50"/>
    <p:sldId id="328" r:id="rId51"/>
    <p:sldId id="278" r:id="rId52"/>
    <p:sldId id="282" r:id="rId53"/>
    <p:sldId id="279" r:id="rId54"/>
    <p:sldId id="283" r:id="rId55"/>
    <p:sldId id="284" r:id="rId56"/>
    <p:sldId id="285" r:id="rId57"/>
    <p:sldId id="327" r:id="rId58"/>
    <p:sldId id="286" r:id="rId59"/>
    <p:sldId id="288" r:id="rId60"/>
    <p:sldId id="287" r:id="rId61"/>
    <p:sldId id="289" r:id="rId62"/>
    <p:sldId id="329" r:id="rId63"/>
    <p:sldId id="290" r:id="rId64"/>
    <p:sldId id="291" r:id="rId65"/>
    <p:sldId id="294" r:id="rId66"/>
    <p:sldId id="362" r:id="rId67"/>
    <p:sldId id="292" r:id="rId68"/>
    <p:sldId id="295" r:id="rId69"/>
    <p:sldId id="296" r:id="rId70"/>
    <p:sldId id="293" r:id="rId71"/>
    <p:sldId id="297" r:id="rId72"/>
    <p:sldId id="298" r:id="rId73"/>
    <p:sldId id="330" r:id="rId74"/>
    <p:sldId id="299" r:id="rId75"/>
    <p:sldId id="300" r:id="rId76"/>
    <p:sldId id="301" r:id="rId77"/>
    <p:sldId id="303" r:id="rId78"/>
    <p:sldId id="302" r:id="rId79"/>
    <p:sldId id="304" r:id="rId80"/>
    <p:sldId id="305" r:id="rId81"/>
    <p:sldId id="331" r:id="rId82"/>
    <p:sldId id="306" r:id="rId83"/>
    <p:sldId id="307" r:id="rId84"/>
    <p:sldId id="309" r:id="rId85"/>
    <p:sldId id="308" r:id="rId86"/>
    <p:sldId id="343" r:id="rId87"/>
    <p:sldId id="312" r:id="rId88"/>
    <p:sldId id="310" r:id="rId89"/>
    <p:sldId id="313" r:id="rId90"/>
    <p:sldId id="314" r:id="rId91"/>
    <p:sldId id="315" r:id="rId92"/>
    <p:sldId id="317" r:id="rId93"/>
    <p:sldId id="316" r:id="rId94"/>
    <p:sldId id="333" r:id="rId95"/>
    <p:sldId id="318" r:id="rId96"/>
    <p:sldId id="319" r:id="rId97"/>
    <p:sldId id="322" r:id="rId98"/>
    <p:sldId id="323" r:id="rId99"/>
    <p:sldId id="375" r:id="rId100"/>
    <p:sldId id="377" r:id="rId101"/>
    <p:sldId id="378" r:id="rId102"/>
    <p:sldId id="379" r:id="rId103"/>
    <p:sldId id="376" r:id="rId104"/>
    <p:sldId id="380" r:id="rId105"/>
    <p:sldId id="387" r:id="rId106"/>
    <p:sldId id="381" r:id="rId107"/>
    <p:sldId id="384" r:id="rId108"/>
    <p:sldId id="385" r:id="rId109"/>
    <p:sldId id="382" r:id="rId110"/>
    <p:sldId id="383" r:id="rId111"/>
    <p:sldId id="386" r:id="rId112"/>
    <p:sldId id="388" r:id="rId113"/>
    <p:sldId id="389" r:id="rId1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A"/>
    <a:srgbClr val="CCD4E4"/>
    <a:srgbClr val="D0D8E8"/>
    <a:srgbClr val="D6DCF0"/>
    <a:srgbClr val="E1E5DC"/>
    <a:srgbClr val="F0F3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2" autoAdjust="0"/>
    <p:restoredTop sz="78348" autoAdjust="0"/>
  </p:normalViewPr>
  <p:slideViewPr>
    <p:cSldViewPr>
      <p:cViewPr varScale="1">
        <p:scale>
          <a:sx n="100" d="100"/>
          <a:sy n="100" d="100"/>
        </p:scale>
        <p:origin x="1989"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828535-A6A1-4BB7-9895-1E5365F5DC3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0F5CF1B-2B62-434A-8A26-DABF739B2773}">
      <dgm:prSet phldrT="[Text]" custT="1"/>
      <dgm:spPr/>
      <dgm:t>
        <a:bodyPr/>
        <a:lstStyle/>
        <a:p>
          <a:r>
            <a:rPr lang="en-US" sz="1600" b="1" dirty="0" smtClean="0"/>
            <a:t>TIMELY AND ACCURATE DATA SUBMISSIONS</a:t>
          </a:r>
          <a:endParaRPr lang="en-US" sz="1600" b="1" dirty="0"/>
        </a:p>
      </dgm:t>
    </dgm:pt>
    <dgm:pt modelId="{0CB6C600-A6C6-4259-A121-EE0E6A627AE4}" type="parTrans" cxnId="{BD5CA771-1DE5-4439-B2FA-6EA44A7EC6B4}">
      <dgm:prSet/>
      <dgm:spPr/>
      <dgm:t>
        <a:bodyPr/>
        <a:lstStyle/>
        <a:p>
          <a:endParaRPr lang="en-US" sz="2000"/>
        </a:p>
      </dgm:t>
    </dgm:pt>
    <dgm:pt modelId="{96609B7F-1A48-4C79-93A7-3E283B03A970}" type="sibTrans" cxnId="{BD5CA771-1DE5-4439-B2FA-6EA44A7EC6B4}">
      <dgm:prSet/>
      <dgm:spPr/>
      <dgm:t>
        <a:bodyPr/>
        <a:lstStyle/>
        <a:p>
          <a:endParaRPr lang="en-US" sz="2000"/>
        </a:p>
      </dgm:t>
    </dgm:pt>
    <dgm:pt modelId="{B078AF90-5DD8-4C74-BFC3-E1AD83CB69A5}">
      <dgm:prSet phldrT="[Text]" custT="1"/>
      <dgm:spPr/>
      <dgm:t>
        <a:bodyPr/>
        <a:lstStyle/>
        <a:p>
          <a:r>
            <a:rPr lang="en-US" sz="1600" b="1" dirty="0" smtClean="0"/>
            <a:t>CONCISE</a:t>
          </a:r>
          <a:endParaRPr lang="en-US" sz="1600" b="1" dirty="0"/>
        </a:p>
      </dgm:t>
    </dgm:pt>
    <dgm:pt modelId="{6408115B-02CA-4F4A-8A19-47A7A0B3D493}" type="parTrans" cxnId="{65207D65-56EB-4BCD-BF5C-D36AC1BD767C}">
      <dgm:prSet/>
      <dgm:spPr/>
      <dgm:t>
        <a:bodyPr/>
        <a:lstStyle/>
        <a:p>
          <a:endParaRPr lang="en-US" sz="2000"/>
        </a:p>
      </dgm:t>
    </dgm:pt>
    <dgm:pt modelId="{2CE94DB1-B495-42D4-90C8-03F4BE4843AC}" type="sibTrans" cxnId="{65207D65-56EB-4BCD-BF5C-D36AC1BD767C}">
      <dgm:prSet/>
      <dgm:spPr/>
      <dgm:t>
        <a:bodyPr/>
        <a:lstStyle/>
        <a:p>
          <a:endParaRPr lang="en-US" sz="2000"/>
        </a:p>
      </dgm:t>
    </dgm:pt>
    <dgm:pt modelId="{581A7B72-DAF5-4C4E-A1AD-B54A1E2DED50}">
      <dgm:prSet phldrT="[Text]" custT="1"/>
      <dgm:spPr/>
      <dgm:t>
        <a:bodyPr/>
        <a:lstStyle/>
        <a:p>
          <a:r>
            <a:rPr lang="en-US" sz="1600" b="1" dirty="0" smtClean="0"/>
            <a:t>COMPLETE</a:t>
          </a:r>
          <a:endParaRPr lang="en-US" sz="1600" b="1" dirty="0"/>
        </a:p>
      </dgm:t>
    </dgm:pt>
    <dgm:pt modelId="{6B878439-0363-49F6-84CC-0FD83E4A6BAF}" type="parTrans" cxnId="{C507FD19-EAE5-45C4-B057-E8BEACE2BE8E}">
      <dgm:prSet/>
      <dgm:spPr/>
      <dgm:t>
        <a:bodyPr/>
        <a:lstStyle/>
        <a:p>
          <a:endParaRPr lang="en-US" sz="2000"/>
        </a:p>
      </dgm:t>
    </dgm:pt>
    <dgm:pt modelId="{B1BE4CA5-40D3-44D7-B4A3-52D02CE585B8}" type="sibTrans" cxnId="{C507FD19-EAE5-45C4-B057-E8BEACE2BE8E}">
      <dgm:prSet/>
      <dgm:spPr/>
      <dgm:t>
        <a:bodyPr/>
        <a:lstStyle/>
        <a:p>
          <a:endParaRPr lang="en-US" sz="2000"/>
        </a:p>
      </dgm:t>
    </dgm:pt>
    <dgm:pt modelId="{E4CC17A7-8CE1-4D84-89D8-B3456A8214E9}">
      <dgm:prSet phldrT="[Text]" custT="1"/>
      <dgm:spPr/>
      <dgm:t>
        <a:bodyPr/>
        <a:lstStyle/>
        <a:p>
          <a:r>
            <a:rPr lang="en-US" sz="1600" b="1" dirty="0" smtClean="0"/>
            <a:t>CORRECT</a:t>
          </a:r>
          <a:endParaRPr lang="en-US" sz="1600" b="1" dirty="0"/>
        </a:p>
      </dgm:t>
    </dgm:pt>
    <dgm:pt modelId="{F3A49186-184C-4514-8653-CEA038D1C821}" type="parTrans" cxnId="{52ECB8E2-2164-4B3D-815B-0D0FAA022E40}">
      <dgm:prSet/>
      <dgm:spPr/>
      <dgm:t>
        <a:bodyPr/>
        <a:lstStyle/>
        <a:p>
          <a:endParaRPr lang="en-US" sz="2000"/>
        </a:p>
      </dgm:t>
    </dgm:pt>
    <dgm:pt modelId="{9431EAA2-57E1-4C74-8679-DAB9CF4F9C1E}" type="sibTrans" cxnId="{52ECB8E2-2164-4B3D-815B-0D0FAA022E40}">
      <dgm:prSet/>
      <dgm:spPr/>
      <dgm:t>
        <a:bodyPr/>
        <a:lstStyle/>
        <a:p>
          <a:endParaRPr lang="en-US" sz="2000"/>
        </a:p>
      </dgm:t>
    </dgm:pt>
    <dgm:pt modelId="{4632F78F-40C4-4E9E-BB70-4B8CFF2779DE}">
      <dgm:prSet phldrT="[Text]" custT="1"/>
      <dgm:spPr/>
      <dgm:t>
        <a:bodyPr/>
        <a:lstStyle/>
        <a:p>
          <a:r>
            <a:rPr lang="en-US" sz="1600" b="1" dirty="0" smtClean="0"/>
            <a:t>CLEAR</a:t>
          </a:r>
          <a:endParaRPr lang="en-US" sz="1600" b="1" dirty="0"/>
        </a:p>
      </dgm:t>
    </dgm:pt>
    <dgm:pt modelId="{5F0EE9FD-033F-4B4E-A7FD-816C63099DDF}" type="parTrans" cxnId="{B1662307-A4F7-4B38-9A24-D8B6F731E337}">
      <dgm:prSet/>
      <dgm:spPr/>
      <dgm:t>
        <a:bodyPr/>
        <a:lstStyle/>
        <a:p>
          <a:endParaRPr lang="en-US" sz="2000"/>
        </a:p>
      </dgm:t>
    </dgm:pt>
    <dgm:pt modelId="{D820F1AE-848E-4B78-89BC-C8E58FDF1F4C}" type="sibTrans" cxnId="{B1662307-A4F7-4B38-9A24-D8B6F731E337}">
      <dgm:prSet/>
      <dgm:spPr/>
      <dgm:t>
        <a:bodyPr/>
        <a:lstStyle/>
        <a:p>
          <a:endParaRPr lang="en-US" sz="2000"/>
        </a:p>
      </dgm:t>
    </dgm:pt>
    <dgm:pt modelId="{3E16694D-DE30-401A-AC3B-9E9EB3656664}" type="pres">
      <dgm:prSet presAssocID="{2A828535-A6A1-4BB7-9895-1E5365F5DC3E}" presName="Name0" presStyleCnt="0">
        <dgm:presLayoutVars>
          <dgm:chMax val="1"/>
          <dgm:dir/>
          <dgm:animLvl val="ctr"/>
          <dgm:resizeHandles val="exact"/>
        </dgm:presLayoutVars>
      </dgm:prSet>
      <dgm:spPr/>
      <dgm:t>
        <a:bodyPr/>
        <a:lstStyle/>
        <a:p>
          <a:endParaRPr lang="en-US"/>
        </a:p>
      </dgm:t>
    </dgm:pt>
    <dgm:pt modelId="{335CF046-A968-4362-AF12-9B8A4A441FBF}" type="pres">
      <dgm:prSet presAssocID="{E0F5CF1B-2B62-434A-8A26-DABF739B2773}" presName="centerShape" presStyleLbl="node0" presStyleIdx="0" presStyleCnt="1" custScaleX="107884" custScaleY="107884"/>
      <dgm:spPr/>
      <dgm:t>
        <a:bodyPr/>
        <a:lstStyle/>
        <a:p>
          <a:endParaRPr lang="en-US"/>
        </a:p>
      </dgm:t>
    </dgm:pt>
    <dgm:pt modelId="{6C710FC7-6D94-4A41-B9A8-ACEA5EC95CB6}" type="pres">
      <dgm:prSet presAssocID="{B078AF90-5DD8-4C74-BFC3-E1AD83CB69A5}" presName="node" presStyleLbl="node1" presStyleIdx="0" presStyleCnt="4" custScaleX="117425" custScaleY="117425">
        <dgm:presLayoutVars>
          <dgm:bulletEnabled val="1"/>
        </dgm:presLayoutVars>
      </dgm:prSet>
      <dgm:spPr/>
      <dgm:t>
        <a:bodyPr/>
        <a:lstStyle/>
        <a:p>
          <a:endParaRPr lang="en-US"/>
        </a:p>
      </dgm:t>
    </dgm:pt>
    <dgm:pt modelId="{5F5BD49A-9701-459D-9A5D-AD3EC471CB61}" type="pres">
      <dgm:prSet presAssocID="{B078AF90-5DD8-4C74-BFC3-E1AD83CB69A5}" presName="dummy" presStyleCnt="0"/>
      <dgm:spPr/>
    </dgm:pt>
    <dgm:pt modelId="{41A2D365-C8C5-48E5-8BD6-8E39E4C037DF}" type="pres">
      <dgm:prSet presAssocID="{2CE94DB1-B495-42D4-90C8-03F4BE4843AC}" presName="sibTrans" presStyleLbl="sibTrans2D1" presStyleIdx="0" presStyleCnt="4"/>
      <dgm:spPr/>
      <dgm:t>
        <a:bodyPr/>
        <a:lstStyle/>
        <a:p>
          <a:endParaRPr lang="en-US"/>
        </a:p>
      </dgm:t>
    </dgm:pt>
    <dgm:pt modelId="{EF94E348-A334-4FB7-B43E-D629A8113F47}" type="pres">
      <dgm:prSet presAssocID="{581A7B72-DAF5-4C4E-A1AD-B54A1E2DED50}" presName="node" presStyleLbl="node1" presStyleIdx="1" presStyleCnt="4" custScaleX="117425" custScaleY="117425">
        <dgm:presLayoutVars>
          <dgm:bulletEnabled val="1"/>
        </dgm:presLayoutVars>
      </dgm:prSet>
      <dgm:spPr/>
      <dgm:t>
        <a:bodyPr/>
        <a:lstStyle/>
        <a:p>
          <a:endParaRPr lang="en-US"/>
        </a:p>
      </dgm:t>
    </dgm:pt>
    <dgm:pt modelId="{8C410774-7053-48C2-B7D4-041088607945}" type="pres">
      <dgm:prSet presAssocID="{581A7B72-DAF5-4C4E-A1AD-B54A1E2DED50}" presName="dummy" presStyleCnt="0"/>
      <dgm:spPr/>
    </dgm:pt>
    <dgm:pt modelId="{B3D4B696-01FB-4894-A0F0-F67AF4BCDF85}" type="pres">
      <dgm:prSet presAssocID="{B1BE4CA5-40D3-44D7-B4A3-52D02CE585B8}" presName="sibTrans" presStyleLbl="sibTrans2D1" presStyleIdx="1" presStyleCnt="4"/>
      <dgm:spPr/>
      <dgm:t>
        <a:bodyPr/>
        <a:lstStyle/>
        <a:p>
          <a:endParaRPr lang="en-US"/>
        </a:p>
      </dgm:t>
    </dgm:pt>
    <dgm:pt modelId="{22EF95C9-0081-4606-839B-8166F3C03C14}" type="pres">
      <dgm:prSet presAssocID="{E4CC17A7-8CE1-4D84-89D8-B3456A8214E9}" presName="node" presStyleLbl="node1" presStyleIdx="2" presStyleCnt="4" custScaleX="117425" custScaleY="117425">
        <dgm:presLayoutVars>
          <dgm:bulletEnabled val="1"/>
        </dgm:presLayoutVars>
      </dgm:prSet>
      <dgm:spPr/>
      <dgm:t>
        <a:bodyPr/>
        <a:lstStyle/>
        <a:p>
          <a:endParaRPr lang="en-US"/>
        </a:p>
      </dgm:t>
    </dgm:pt>
    <dgm:pt modelId="{9E27D1AC-9B56-4843-BC6F-E262D666BCA9}" type="pres">
      <dgm:prSet presAssocID="{E4CC17A7-8CE1-4D84-89D8-B3456A8214E9}" presName="dummy" presStyleCnt="0"/>
      <dgm:spPr/>
    </dgm:pt>
    <dgm:pt modelId="{9DA30C71-BEE1-4D22-B925-55673655140A}" type="pres">
      <dgm:prSet presAssocID="{9431EAA2-57E1-4C74-8679-DAB9CF4F9C1E}" presName="sibTrans" presStyleLbl="sibTrans2D1" presStyleIdx="2" presStyleCnt="4"/>
      <dgm:spPr/>
      <dgm:t>
        <a:bodyPr/>
        <a:lstStyle/>
        <a:p>
          <a:endParaRPr lang="en-US"/>
        </a:p>
      </dgm:t>
    </dgm:pt>
    <dgm:pt modelId="{B5D066E4-CD27-4E1E-9604-8169D68D7B70}" type="pres">
      <dgm:prSet presAssocID="{4632F78F-40C4-4E9E-BB70-4B8CFF2779DE}" presName="node" presStyleLbl="node1" presStyleIdx="3" presStyleCnt="4" custScaleX="117425" custScaleY="117425">
        <dgm:presLayoutVars>
          <dgm:bulletEnabled val="1"/>
        </dgm:presLayoutVars>
      </dgm:prSet>
      <dgm:spPr/>
      <dgm:t>
        <a:bodyPr/>
        <a:lstStyle/>
        <a:p>
          <a:endParaRPr lang="en-US"/>
        </a:p>
      </dgm:t>
    </dgm:pt>
    <dgm:pt modelId="{B869EBD0-8187-4BD8-8F03-26A99E5D7300}" type="pres">
      <dgm:prSet presAssocID="{4632F78F-40C4-4E9E-BB70-4B8CFF2779DE}" presName="dummy" presStyleCnt="0"/>
      <dgm:spPr/>
    </dgm:pt>
    <dgm:pt modelId="{FDDD940E-7EFA-4B9F-9BBE-1B36FEF67C14}" type="pres">
      <dgm:prSet presAssocID="{D820F1AE-848E-4B78-89BC-C8E58FDF1F4C}" presName="sibTrans" presStyleLbl="sibTrans2D1" presStyleIdx="3" presStyleCnt="4"/>
      <dgm:spPr/>
      <dgm:t>
        <a:bodyPr/>
        <a:lstStyle/>
        <a:p>
          <a:endParaRPr lang="en-US"/>
        </a:p>
      </dgm:t>
    </dgm:pt>
  </dgm:ptLst>
  <dgm:cxnLst>
    <dgm:cxn modelId="{32C82695-06AF-4888-8F84-40F921DD6EB5}" type="presOf" srcId="{4632F78F-40C4-4E9E-BB70-4B8CFF2779DE}" destId="{B5D066E4-CD27-4E1E-9604-8169D68D7B70}" srcOrd="0" destOrd="0" presId="urn:microsoft.com/office/officeart/2005/8/layout/radial6"/>
    <dgm:cxn modelId="{B1662307-A4F7-4B38-9A24-D8B6F731E337}" srcId="{E0F5CF1B-2B62-434A-8A26-DABF739B2773}" destId="{4632F78F-40C4-4E9E-BB70-4B8CFF2779DE}" srcOrd="3" destOrd="0" parTransId="{5F0EE9FD-033F-4B4E-A7FD-816C63099DDF}" sibTransId="{D820F1AE-848E-4B78-89BC-C8E58FDF1F4C}"/>
    <dgm:cxn modelId="{BD5CA771-1DE5-4439-B2FA-6EA44A7EC6B4}" srcId="{2A828535-A6A1-4BB7-9895-1E5365F5DC3E}" destId="{E0F5CF1B-2B62-434A-8A26-DABF739B2773}" srcOrd="0" destOrd="0" parTransId="{0CB6C600-A6C6-4259-A121-EE0E6A627AE4}" sibTransId="{96609B7F-1A48-4C79-93A7-3E283B03A970}"/>
    <dgm:cxn modelId="{164C4AFA-F264-4ED4-9A3E-F64D4532377B}" type="presOf" srcId="{D820F1AE-848E-4B78-89BC-C8E58FDF1F4C}" destId="{FDDD940E-7EFA-4B9F-9BBE-1B36FEF67C14}" srcOrd="0" destOrd="0" presId="urn:microsoft.com/office/officeart/2005/8/layout/radial6"/>
    <dgm:cxn modelId="{52ECB8E2-2164-4B3D-815B-0D0FAA022E40}" srcId="{E0F5CF1B-2B62-434A-8A26-DABF739B2773}" destId="{E4CC17A7-8CE1-4D84-89D8-B3456A8214E9}" srcOrd="2" destOrd="0" parTransId="{F3A49186-184C-4514-8653-CEA038D1C821}" sibTransId="{9431EAA2-57E1-4C74-8679-DAB9CF4F9C1E}"/>
    <dgm:cxn modelId="{0B3498F4-7643-448D-818F-89525A0474FC}" type="presOf" srcId="{B1BE4CA5-40D3-44D7-B4A3-52D02CE585B8}" destId="{B3D4B696-01FB-4894-A0F0-F67AF4BCDF85}" srcOrd="0" destOrd="0" presId="urn:microsoft.com/office/officeart/2005/8/layout/radial6"/>
    <dgm:cxn modelId="{5272A72B-668B-42FB-93BF-00188EC359B1}" type="presOf" srcId="{B078AF90-5DD8-4C74-BFC3-E1AD83CB69A5}" destId="{6C710FC7-6D94-4A41-B9A8-ACEA5EC95CB6}" srcOrd="0" destOrd="0" presId="urn:microsoft.com/office/officeart/2005/8/layout/radial6"/>
    <dgm:cxn modelId="{2678E103-274E-4889-B790-091FEB2AEA52}" type="presOf" srcId="{E0F5CF1B-2B62-434A-8A26-DABF739B2773}" destId="{335CF046-A968-4362-AF12-9B8A4A441FBF}" srcOrd="0" destOrd="0" presId="urn:microsoft.com/office/officeart/2005/8/layout/radial6"/>
    <dgm:cxn modelId="{65207D65-56EB-4BCD-BF5C-D36AC1BD767C}" srcId="{E0F5CF1B-2B62-434A-8A26-DABF739B2773}" destId="{B078AF90-5DD8-4C74-BFC3-E1AD83CB69A5}" srcOrd="0" destOrd="0" parTransId="{6408115B-02CA-4F4A-8A19-47A7A0B3D493}" sibTransId="{2CE94DB1-B495-42D4-90C8-03F4BE4843AC}"/>
    <dgm:cxn modelId="{78C83EBA-82EE-4D3C-ADCA-946B33009DEE}" type="presOf" srcId="{9431EAA2-57E1-4C74-8679-DAB9CF4F9C1E}" destId="{9DA30C71-BEE1-4D22-B925-55673655140A}" srcOrd="0" destOrd="0" presId="urn:microsoft.com/office/officeart/2005/8/layout/radial6"/>
    <dgm:cxn modelId="{8EE3012F-4B3E-46C5-9BA0-DD13C5DC659E}" type="presOf" srcId="{581A7B72-DAF5-4C4E-A1AD-B54A1E2DED50}" destId="{EF94E348-A334-4FB7-B43E-D629A8113F47}" srcOrd="0" destOrd="0" presId="urn:microsoft.com/office/officeart/2005/8/layout/radial6"/>
    <dgm:cxn modelId="{C99A6312-C54C-4D8F-9B0B-4C1A9AC53485}" type="presOf" srcId="{2A828535-A6A1-4BB7-9895-1E5365F5DC3E}" destId="{3E16694D-DE30-401A-AC3B-9E9EB3656664}" srcOrd="0" destOrd="0" presId="urn:microsoft.com/office/officeart/2005/8/layout/radial6"/>
    <dgm:cxn modelId="{C507FD19-EAE5-45C4-B057-E8BEACE2BE8E}" srcId="{E0F5CF1B-2B62-434A-8A26-DABF739B2773}" destId="{581A7B72-DAF5-4C4E-A1AD-B54A1E2DED50}" srcOrd="1" destOrd="0" parTransId="{6B878439-0363-49F6-84CC-0FD83E4A6BAF}" sibTransId="{B1BE4CA5-40D3-44D7-B4A3-52D02CE585B8}"/>
    <dgm:cxn modelId="{2D07DBCF-F1A8-4D26-9D5D-6810AB5AA213}" type="presOf" srcId="{E4CC17A7-8CE1-4D84-89D8-B3456A8214E9}" destId="{22EF95C9-0081-4606-839B-8166F3C03C14}" srcOrd="0" destOrd="0" presId="urn:microsoft.com/office/officeart/2005/8/layout/radial6"/>
    <dgm:cxn modelId="{295219AF-9482-49B4-89BE-A784BBAA6976}" type="presOf" srcId="{2CE94DB1-B495-42D4-90C8-03F4BE4843AC}" destId="{41A2D365-C8C5-48E5-8BD6-8E39E4C037DF}" srcOrd="0" destOrd="0" presId="urn:microsoft.com/office/officeart/2005/8/layout/radial6"/>
    <dgm:cxn modelId="{BDBDF16B-30EC-44F9-BB36-2987C3ACDEBF}" type="presParOf" srcId="{3E16694D-DE30-401A-AC3B-9E9EB3656664}" destId="{335CF046-A968-4362-AF12-9B8A4A441FBF}" srcOrd="0" destOrd="0" presId="urn:microsoft.com/office/officeart/2005/8/layout/radial6"/>
    <dgm:cxn modelId="{BA338803-E8C0-4CEC-9C69-F3F50AB17CFB}" type="presParOf" srcId="{3E16694D-DE30-401A-AC3B-9E9EB3656664}" destId="{6C710FC7-6D94-4A41-B9A8-ACEA5EC95CB6}" srcOrd="1" destOrd="0" presId="urn:microsoft.com/office/officeart/2005/8/layout/radial6"/>
    <dgm:cxn modelId="{70C027FE-86BE-4A1E-991E-CDFB0EA9A88C}" type="presParOf" srcId="{3E16694D-DE30-401A-AC3B-9E9EB3656664}" destId="{5F5BD49A-9701-459D-9A5D-AD3EC471CB61}" srcOrd="2" destOrd="0" presId="urn:microsoft.com/office/officeart/2005/8/layout/radial6"/>
    <dgm:cxn modelId="{AF087A8B-07A8-4E13-8420-0E431985F7F4}" type="presParOf" srcId="{3E16694D-DE30-401A-AC3B-9E9EB3656664}" destId="{41A2D365-C8C5-48E5-8BD6-8E39E4C037DF}" srcOrd="3" destOrd="0" presId="urn:microsoft.com/office/officeart/2005/8/layout/radial6"/>
    <dgm:cxn modelId="{908357B8-494B-4BDC-B03F-E9A631418987}" type="presParOf" srcId="{3E16694D-DE30-401A-AC3B-9E9EB3656664}" destId="{EF94E348-A334-4FB7-B43E-D629A8113F47}" srcOrd="4" destOrd="0" presId="urn:microsoft.com/office/officeart/2005/8/layout/radial6"/>
    <dgm:cxn modelId="{0E212AD5-282B-4BCC-A325-EA617FF5E55C}" type="presParOf" srcId="{3E16694D-DE30-401A-AC3B-9E9EB3656664}" destId="{8C410774-7053-48C2-B7D4-041088607945}" srcOrd="5" destOrd="0" presId="urn:microsoft.com/office/officeart/2005/8/layout/radial6"/>
    <dgm:cxn modelId="{0904366C-3245-450B-B2B5-026183A3FF0A}" type="presParOf" srcId="{3E16694D-DE30-401A-AC3B-9E9EB3656664}" destId="{B3D4B696-01FB-4894-A0F0-F67AF4BCDF85}" srcOrd="6" destOrd="0" presId="urn:microsoft.com/office/officeart/2005/8/layout/radial6"/>
    <dgm:cxn modelId="{70960A9B-7A7D-42C6-B306-AE279CD06EBF}" type="presParOf" srcId="{3E16694D-DE30-401A-AC3B-9E9EB3656664}" destId="{22EF95C9-0081-4606-839B-8166F3C03C14}" srcOrd="7" destOrd="0" presId="urn:microsoft.com/office/officeart/2005/8/layout/radial6"/>
    <dgm:cxn modelId="{E36F18D3-E351-477E-BAA5-3CDBF398DF11}" type="presParOf" srcId="{3E16694D-DE30-401A-AC3B-9E9EB3656664}" destId="{9E27D1AC-9B56-4843-BC6F-E262D666BCA9}" srcOrd="8" destOrd="0" presId="urn:microsoft.com/office/officeart/2005/8/layout/radial6"/>
    <dgm:cxn modelId="{FE7B90BA-3600-44F5-8735-D5EED48D7BF4}" type="presParOf" srcId="{3E16694D-DE30-401A-AC3B-9E9EB3656664}" destId="{9DA30C71-BEE1-4D22-B925-55673655140A}" srcOrd="9" destOrd="0" presId="urn:microsoft.com/office/officeart/2005/8/layout/radial6"/>
    <dgm:cxn modelId="{26E25FAD-D835-4318-B3E0-98EF7145BE39}" type="presParOf" srcId="{3E16694D-DE30-401A-AC3B-9E9EB3656664}" destId="{B5D066E4-CD27-4E1E-9604-8169D68D7B70}" srcOrd="10" destOrd="0" presId="urn:microsoft.com/office/officeart/2005/8/layout/radial6"/>
    <dgm:cxn modelId="{4832CD8C-0305-4A6C-BCC2-DC30CDF625E1}" type="presParOf" srcId="{3E16694D-DE30-401A-AC3B-9E9EB3656664}" destId="{B869EBD0-8187-4BD8-8F03-26A99E5D7300}" srcOrd="11" destOrd="0" presId="urn:microsoft.com/office/officeart/2005/8/layout/radial6"/>
    <dgm:cxn modelId="{43DEC71B-34C6-46EE-8F17-10CA8DEAA864}" type="presParOf" srcId="{3E16694D-DE30-401A-AC3B-9E9EB3656664}" destId="{FDDD940E-7EFA-4B9F-9BBE-1B36FEF67C14}"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D940E-7EFA-4B9F-9BBE-1B36FEF67C14}">
      <dsp:nvSpPr>
        <dsp:cNvPr id="0" name=""/>
        <dsp:cNvSpPr/>
      </dsp:nvSpPr>
      <dsp:spPr>
        <a:xfrm>
          <a:off x="2598765" y="579465"/>
          <a:ext cx="3870269" cy="3870269"/>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A30C71-BEE1-4D22-B925-55673655140A}">
      <dsp:nvSpPr>
        <dsp:cNvPr id="0" name=""/>
        <dsp:cNvSpPr/>
      </dsp:nvSpPr>
      <dsp:spPr>
        <a:xfrm>
          <a:off x="2598765" y="579465"/>
          <a:ext cx="3870269" cy="3870269"/>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D4B696-01FB-4894-A0F0-F67AF4BCDF85}">
      <dsp:nvSpPr>
        <dsp:cNvPr id="0" name=""/>
        <dsp:cNvSpPr/>
      </dsp:nvSpPr>
      <dsp:spPr>
        <a:xfrm>
          <a:off x="2598765" y="579465"/>
          <a:ext cx="3870269" cy="3870269"/>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A2D365-C8C5-48E5-8BD6-8E39E4C037DF}">
      <dsp:nvSpPr>
        <dsp:cNvPr id="0" name=""/>
        <dsp:cNvSpPr/>
      </dsp:nvSpPr>
      <dsp:spPr>
        <a:xfrm>
          <a:off x="2598765" y="579465"/>
          <a:ext cx="3870269" cy="3870269"/>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5CF046-A968-4362-AF12-9B8A4A441FBF}">
      <dsp:nvSpPr>
        <dsp:cNvPr id="0" name=""/>
        <dsp:cNvSpPr/>
      </dsp:nvSpPr>
      <dsp:spPr>
        <a:xfrm>
          <a:off x="3573780" y="1554480"/>
          <a:ext cx="1920238" cy="19202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TIMELY AND ACCURATE DATA SUBMISSIONS</a:t>
          </a:r>
          <a:endParaRPr lang="en-US" sz="1600" b="1" kern="1200" dirty="0"/>
        </a:p>
      </dsp:txBody>
      <dsp:txXfrm>
        <a:off x="3854992" y="1835692"/>
        <a:ext cx="1357814" cy="1357814"/>
      </dsp:txXfrm>
    </dsp:sp>
    <dsp:sp modelId="{6C710FC7-6D94-4A41-B9A8-ACEA5EC95CB6}">
      <dsp:nvSpPr>
        <dsp:cNvPr id="0" name=""/>
        <dsp:cNvSpPr/>
      </dsp:nvSpPr>
      <dsp:spPr>
        <a:xfrm>
          <a:off x="3802379" y="-107201"/>
          <a:ext cx="1463041" cy="14630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CONCISE</a:t>
          </a:r>
          <a:endParaRPr lang="en-US" sz="1600" b="1" kern="1200" dirty="0"/>
        </a:p>
      </dsp:txBody>
      <dsp:txXfrm>
        <a:off x="4016636" y="107056"/>
        <a:ext cx="1034527" cy="1034527"/>
      </dsp:txXfrm>
    </dsp:sp>
    <dsp:sp modelId="{EF94E348-A334-4FB7-B43E-D629A8113F47}">
      <dsp:nvSpPr>
        <dsp:cNvPr id="0" name=""/>
        <dsp:cNvSpPr/>
      </dsp:nvSpPr>
      <dsp:spPr>
        <a:xfrm>
          <a:off x="5692660" y="1783079"/>
          <a:ext cx="1463041" cy="14630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COMPLETE</a:t>
          </a:r>
          <a:endParaRPr lang="en-US" sz="1600" b="1" kern="1200" dirty="0"/>
        </a:p>
      </dsp:txBody>
      <dsp:txXfrm>
        <a:off x="5906917" y="1997336"/>
        <a:ext cx="1034527" cy="1034527"/>
      </dsp:txXfrm>
    </dsp:sp>
    <dsp:sp modelId="{22EF95C9-0081-4606-839B-8166F3C03C14}">
      <dsp:nvSpPr>
        <dsp:cNvPr id="0" name=""/>
        <dsp:cNvSpPr/>
      </dsp:nvSpPr>
      <dsp:spPr>
        <a:xfrm>
          <a:off x="3802379" y="3673360"/>
          <a:ext cx="1463041" cy="14630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CORRECT</a:t>
          </a:r>
          <a:endParaRPr lang="en-US" sz="1600" b="1" kern="1200" dirty="0"/>
        </a:p>
      </dsp:txBody>
      <dsp:txXfrm>
        <a:off x="4016636" y="3887617"/>
        <a:ext cx="1034527" cy="1034527"/>
      </dsp:txXfrm>
    </dsp:sp>
    <dsp:sp modelId="{B5D066E4-CD27-4E1E-9604-8169D68D7B70}">
      <dsp:nvSpPr>
        <dsp:cNvPr id="0" name=""/>
        <dsp:cNvSpPr/>
      </dsp:nvSpPr>
      <dsp:spPr>
        <a:xfrm>
          <a:off x="1912098" y="1783079"/>
          <a:ext cx="1463041" cy="14630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CLEAR</a:t>
          </a:r>
          <a:endParaRPr lang="en-US" sz="1600" b="1" kern="1200" dirty="0"/>
        </a:p>
      </dsp:txBody>
      <dsp:txXfrm>
        <a:off x="2126355" y="1997336"/>
        <a:ext cx="1034527" cy="103452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F201DF5-5522-4F75-9A1C-1822F4BB590A}" type="datetimeFigureOut">
              <a:rPr lang="en-US" smtClean="0"/>
              <a:t>8/20/2019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7D54991-E315-4043-911D-68076765DF8D}" type="slidenum">
              <a:rPr lang="en-US" smtClean="0"/>
              <a:t>‹#›</a:t>
            </a:fld>
            <a:endParaRPr lang="en-US"/>
          </a:p>
        </p:txBody>
      </p:sp>
    </p:spTree>
    <p:extLst>
      <p:ext uri="{BB962C8B-B14F-4D97-AF65-F5344CB8AC3E}">
        <p14:creationId xmlns:p14="http://schemas.microsoft.com/office/powerpoint/2010/main" val="3818361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FCC5C39-442F-454E-9769-D402E3CA9813}" type="datetimeFigureOut">
              <a:rPr lang="en-US" smtClean="0"/>
              <a:t>8/20/2019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09789F7-F7C5-485A-A9E4-B9BD56D0A765}" type="slidenum">
              <a:rPr lang="en-US" smtClean="0"/>
              <a:t>‹#›</a:t>
            </a:fld>
            <a:endParaRPr lang="en-US"/>
          </a:p>
        </p:txBody>
      </p:sp>
    </p:spTree>
    <p:extLst>
      <p:ext uri="{BB962C8B-B14F-4D97-AF65-F5344CB8AC3E}">
        <p14:creationId xmlns:p14="http://schemas.microsoft.com/office/powerpoint/2010/main" val="2602759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9789F7-F7C5-485A-A9E4-B9BD56D0A765}" type="slidenum">
              <a:rPr lang="en-US" smtClean="0"/>
              <a:t>1</a:t>
            </a:fld>
            <a:endParaRPr lang="en-US"/>
          </a:p>
        </p:txBody>
      </p:sp>
    </p:spTree>
    <p:extLst>
      <p:ext uri="{BB962C8B-B14F-4D97-AF65-F5344CB8AC3E}">
        <p14:creationId xmlns:p14="http://schemas.microsoft.com/office/powerpoint/2010/main" val="71581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9789F7-F7C5-485A-A9E4-B9BD56D0A765}" type="slidenum">
              <a:rPr lang="en-US" smtClean="0"/>
              <a:t>112</a:t>
            </a:fld>
            <a:endParaRPr lang="en-US"/>
          </a:p>
        </p:txBody>
      </p:sp>
    </p:spTree>
    <p:extLst>
      <p:ext uri="{BB962C8B-B14F-4D97-AF65-F5344CB8AC3E}">
        <p14:creationId xmlns:p14="http://schemas.microsoft.com/office/powerpoint/2010/main" val="402409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9789F7-F7C5-485A-A9E4-B9BD56D0A765}" type="slidenum">
              <a:rPr lang="en-US" smtClean="0"/>
              <a:t>3</a:t>
            </a:fld>
            <a:endParaRPr lang="en-US"/>
          </a:p>
        </p:txBody>
      </p:sp>
    </p:spTree>
    <p:extLst>
      <p:ext uri="{BB962C8B-B14F-4D97-AF65-F5344CB8AC3E}">
        <p14:creationId xmlns:p14="http://schemas.microsoft.com/office/powerpoint/2010/main" val="73161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9789F7-F7C5-485A-A9E4-B9BD56D0A765}" type="slidenum">
              <a:rPr lang="en-US" smtClean="0"/>
              <a:t>4</a:t>
            </a:fld>
            <a:endParaRPr lang="en-US"/>
          </a:p>
        </p:txBody>
      </p:sp>
    </p:spTree>
    <p:extLst>
      <p:ext uri="{BB962C8B-B14F-4D97-AF65-F5344CB8AC3E}">
        <p14:creationId xmlns:p14="http://schemas.microsoft.com/office/powerpoint/2010/main" val="3104496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9789F7-F7C5-485A-A9E4-B9BD56D0A765}" type="slidenum">
              <a:rPr lang="en-US" smtClean="0"/>
              <a:t>5</a:t>
            </a:fld>
            <a:endParaRPr lang="en-US"/>
          </a:p>
        </p:txBody>
      </p:sp>
    </p:spTree>
    <p:extLst>
      <p:ext uri="{BB962C8B-B14F-4D97-AF65-F5344CB8AC3E}">
        <p14:creationId xmlns:p14="http://schemas.microsoft.com/office/powerpoint/2010/main" val="133794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7030A0"/>
                </a:solidFill>
              </a:rPr>
              <a:t>The 4 C’s of timely and accurate data submissions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7030A0"/>
                </a:solidFill>
              </a:rPr>
              <a:t>HAVING CONCISE, COMPLETE, CORRECT, AND CLEARLY WRITTEN DATA COLLECTION PROCESSES WILL LEAD TO TIMELY AND ACCURATE DATA SUBMISSIONS</a:t>
            </a:r>
          </a:p>
          <a:p>
            <a:endParaRPr lang="en-US" dirty="0"/>
          </a:p>
        </p:txBody>
      </p:sp>
      <p:sp>
        <p:nvSpPr>
          <p:cNvPr id="4" name="Slide Number Placeholder 3"/>
          <p:cNvSpPr>
            <a:spLocks noGrp="1"/>
          </p:cNvSpPr>
          <p:nvPr>
            <p:ph type="sldNum" sz="quarter" idx="10"/>
          </p:nvPr>
        </p:nvSpPr>
        <p:spPr/>
        <p:txBody>
          <a:bodyPr/>
          <a:lstStyle/>
          <a:p>
            <a:fld id="{409789F7-F7C5-485A-A9E4-B9BD56D0A765}" type="slidenum">
              <a:rPr lang="en-US" smtClean="0"/>
              <a:t>10</a:t>
            </a:fld>
            <a:endParaRPr lang="en-US"/>
          </a:p>
        </p:txBody>
      </p:sp>
    </p:spTree>
    <p:extLst>
      <p:ext uri="{BB962C8B-B14F-4D97-AF65-F5344CB8AC3E}">
        <p14:creationId xmlns:p14="http://schemas.microsoft.com/office/powerpoint/2010/main" val="227838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A</a:t>
            </a:r>
            <a:endParaRPr lang="en-US" dirty="0"/>
          </a:p>
        </p:txBody>
      </p:sp>
      <p:sp>
        <p:nvSpPr>
          <p:cNvPr id="4" name="Slide Number Placeholder 3"/>
          <p:cNvSpPr>
            <a:spLocks noGrp="1"/>
          </p:cNvSpPr>
          <p:nvPr>
            <p:ph type="sldNum" sz="quarter" idx="10"/>
          </p:nvPr>
        </p:nvSpPr>
        <p:spPr/>
        <p:txBody>
          <a:bodyPr/>
          <a:lstStyle/>
          <a:p>
            <a:fld id="{409789F7-F7C5-485A-A9E4-B9BD56D0A765}" type="slidenum">
              <a:rPr lang="en-US" smtClean="0"/>
              <a:t>12</a:t>
            </a:fld>
            <a:endParaRPr lang="en-US"/>
          </a:p>
        </p:txBody>
      </p:sp>
    </p:spTree>
    <p:extLst>
      <p:ext uri="{BB962C8B-B14F-4D97-AF65-F5344CB8AC3E}">
        <p14:creationId xmlns:p14="http://schemas.microsoft.com/office/powerpoint/2010/main" val="248714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9789F7-F7C5-485A-A9E4-B9BD56D0A765}" type="slidenum">
              <a:rPr lang="en-US" smtClean="0"/>
              <a:t>40</a:t>
            </a:fld>
            <a:endParaRPr lang="en-US"/>
          </a:p>
        </p:txBody>
      </p:sp>
    </p:spTree>
    <p:extLst>
      <p:ext uri="{BB962C8B-B14F-4D97-AF65-F5344CB8AC3E}">
        <p14:creationId xmlns:p14="http://schemas.microsoft.com/office/powerpoint/2010/main" val="314825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9789F7-F7C5-485A-A9E4-B9BD56D0A765}" type="slidenum">
              <a:rPr lang="en-US" smtClean="0"/>
              <a:t>52</a:t>
            </a:fld>
            <a:endParaRPr lang="en-US"/>
          </a:p>
        </p:txBody>
      </p:sp>
    </p:spTree>
    <p:extLst>
      <p:ext uri="{BB962C8B-B14F-4D97-AF65-F5344CB8AC3E}">
        <p14:creationId xmlns:p14="http://schemas.microsoft.com/office/powerpoint/2010/main" val="2041765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9789F7-F7C5-485A-A9E4-B9BD56D0A765}" type="slidenum">
              <a:rPr lang="en-US" smtClean="0"/>
              <a:t>95</a:t>
            </a:fld>
            <a:endParaRPr lang="en-US"/>
          </a:p>
        </p:txBody>
      </p:sp>
    </p:spTree>
    <p:extLst>
      <p:ext uri="{BB962C8B-B14F-4D97-AF65-F5344CB8AC3E}">
        <p14:creationId xmlns:p14="http://schemas.microsoft.com/office/powerpoint/2010/main" val="8709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301121-ED84-422B-A555-EF16AF045827}" type="datetimeFigureOut">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35A81-9443-4067-974D-19A1D5A8BC36}" type="slidenum">
              <a:rPr lang="en-US" smtClean="0"/>
              <a:t>‹#›</a:t>
            </a:fld>
            <a:endParaRPr lang="en-US"/>
          </a:p>
        </p:txBody>
      </p:sp>
    </p:spTree>
    <p:extLst>
      <p:ext uri="{BB962C8B-B14F-4D97-AF65-F5344CB8AC3E}">
        <p14:creationId xmlns:p14="http://schemas.microsoft.com/office/powerpoint/2010/main" val="15464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01121-ED84-422B-A555-EF16AF045827}" type="datetimeFigureOut">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35A81-9443-4067-974D-19A1D5A8BC36}" type="slidenum">
              <a:rPr lang="en-US" smtClean="0"/>
              <a:t>‹#›</a:t>
            </a:fld>
            <a:endParaRPr lang="en-US"/>
          </a:p>
        </p:txBody>
      </p:sp>
    </p:spTree>
    <p:extLst>
      <p:ext uri="{BB962C8B-B14F-4D97-AF65-F5344CB8AC3E}">
        <p14:creationId xmlns:p14="http://schemas.microsoft.com/office/powerpoint/2010/main" val="19753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01121-ED84-422B-A555-EF16AF045827}" type="datetimeFigureOut">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35A81-9443-4067-974D-19A1D5A8BC36}" type="slidenum">
              <a:rPr lang="en-US" smtClean="0"/>
              <a:t>‹#›</a:t>
            </a:fld>
            <a:endParaRPr lang="en-US"/>
          </a:p>
        </p:txBody>
      </p:sp>
    </p:spTree>
    <p:extLst>
      <p:ext uri="{BB962C8B-B14F-4D97-AF65-F5344CB8AC3E}">
        <p14:creationId xmlns:p14="http://schemas.microsoft.com/office/powerpoint/2010/main" val="3439805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01121-ED84-422B-A555-EF16AF045827}" type="datetimeFigureOut">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35A81-9443-4067-974D-19A1D5A8BC36}" type="slidenum">
              <a:rPr lang="en-US" smtClean="0"/>
              <a:t>‹#›</a:t>
            </a:fld>
            <a:endParaRPr lang="en-US"/>
          </a:p>
        </p:txBody>
      </p:sp>
    </p:spTree>
    <p:extLst>
      <p:ext uri="{BB962C8B-B14F-4D97-AF65-F5344CB8AC3E}">
        <p14:creationId xmlns:p14="http://schemas.microsoft.com/office/powerpoint/2010/main" val="246784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301121-ED84-422B-A555-EF16AF045827}" type="datetimeFigureOut">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35A81-9443-4067-974D-19A1D5A8BC36}" type="slidenum">
              <a:rPr lang="en-US" smtClean="0"/>
              <a:t>‹#›</a:t>
            </a:fld>
            <a:endParaRPr lang="en-US"/>
          </a:p>
        </p:txBody>
      </p:sp>
    </p:spTree>
    <p:extLst>
      <p:ext uri="{BB962C8B-B14F-4D97-AF65-F5344CB8AC3E}">
        <p14:creationId xmlns:p14="http://schemas.microsoft.com/office/powerpoint/2010/main" val="251926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301121-ED84-422B-A555-EF16AF045827}" type="datetimeFigureOut">
              <a:rPr lang="en-US" smtClean="0"/>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35A81-9443-4067-974D-19A1D5A8BC36}" type="slidenum">
              <a:rPr lang="en-US" smtClean="0"/>
              <a:t>‹#›</a:t>
            </a:fld>
            <a:endParaRPr lang="en-US"/>
          </a:p>
        </p:txBody>
      </p:sp>
    </p:spTree>
    <p:extLst>
      <p:ext uri="{BB962C8B-B14F-4D97-AF65-F5344CB8AC3E}">
        <p14:creationId xmlns:p14="http://schemas.microsoft.com/office/powerpoint/2010/main" val="222266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301121-ED84-422B-A555-EF16AF045827}" type="datetimeFigureOut">
              <a:rPr lang="en-US" smtClean="0"/>
              <a:t>8/20/2019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35A81-9443-4067-974D-19A1D5A8BC36}" type="slidenum">
              <a:rPr lang="en-US" smtClean="0"/>
              <a:t>‹#›</a:t>
            </a:fld>
            <a:endParaRPr lang="en-US"/>
          </a:p>
        </p:txBody>
      </p:sp>
    </p:spTree>
    <p:extLst>
      <p:ext uri="{BB962C8B-B14F-4D97-AF65-F5344CB8AC3E}">
        <p14:creationId xmlns:p14="http://schemas.microsoft.com/office/powerpoint/2010/main" val="278562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301121-ED84-422B-A555-EF16AF045827}" type="datetimeFigureOut">
              <a:rPr lang="en-US" smtClean="0"/>
              <a:t>8/20/2019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35A81-9443-4067-974D-19A1D5A8BC36}" type="slidenum">
              <a:rPr lang="en-US" smtClean="0"/>
              <a:t>‹#›</a:t>
            </a:fld>
            <a:endParaRPr lang="en-US"/>
          </a:p>
        </p:txBody>
      </p:sp>
    </p:spTree>
    <p:extLst>
      <p:ext uri="{BB962C8B-B14F-4D97-AF65-F5344CB8AC3E}">
        <p14:creationId xmlns:p14="http://schemas.microsoft.com/office/powerpoint/2010/main" val="241793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01121-ED84-422B-A555-EF16AF045827}" type="datetimeFigureOut">
              <a:rPr lang="en-US" smtClean="0"/>
              <a:t>8/20/2019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35A81-9443-4067-974D-19A1D5A8BC36}" type="slidenum">
              <a:rPr lang="en-US" smtClean="0"/>
              <a:t>‹#›</a:t>
            </a:fld>
            <a:endParaRPr lang="en-US"/>
          </a:p>
        </p:txBody>
      </p:sp>
    </p:spTree>
    <p:extLst>
      <p:ext uri="{BB962C8B-B14F-4D97-AF65-F5344CB8AC3E}">
        <p14:creationId xmlns:p14="http://schemas.microsoft.com/office/powerpoint/2010/main" val="89385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301121-ED84-422B-A555-EF16AF045827}" type="datetimeFigureOut">
              <a:rPr lang="en-US" smtClean="0"/>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35A81-9443-4067-974D-19A1D5A8BC36}" type="slidenum">
              <a:rPr lang="en-US" smtClean="0"/>
              <a:t>‹#›</a:t>
            </a:fld>
            <a:endParaRPr lang="en-US"/>
          </a:p>
        </p:txBody>
      </p:sp>
    </p:spTree>
    <p:extLst>
      <p:ext uri="{BB962C8B-B14F-4D97-AF65-F5344CB8AC3E}">
        <p14:creationId xmlns:p14="http://schemas.microsoft.com/office/powerpoint/2010/main" val="43458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301121-ED84-422B-A555-EF16AF045827}" type="datetimeFigureOut">
              <a:rPr lang="en-US" smtClean="0"/>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35A81-9443-4067-974D-19A1D5A8BC36}" type="slidenum">
              <a:rPr lang="en-US" smtClean="0"/>
              <a:t>‹#›</a:t>
            </a:fld>
            <a:endParaRPr lang="en-US"/>
          </a:p>
        </p:txBody>
      </p:sp>
    </p:spTree>
    <p:extLst>
      <p:ext uri="{BB962C8B-B14F-4D97-AF65-F5344CB8AC3E}">
        <p14:creationId xmlns:p14="http://schemas.microsoft.com/office/powerpoint/2010/main" val="77477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01121-ED84-422B-A555-EF16AF045827}" type="datetimeFigureOut">
              <a:rPr lang="en-US" smtClean="0"/>
              <a:t>8/20/2019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35A81-9443-4067-974D-19A1D5A8BC36}" type="slidenum">
              <a:rPr lang="en-US" smtClean="0"/>
              <a:t>‹#›</a:t>
            </a:fld>
            <a:endParaRPr lang="en-US"/>
          </a:p>
        </p:txBody>
      </p:sp>
    </p:spTree>
    <p:extLst>
      <p:ext uri="{BB962C8B-B14F-4D97-AF65-F5344CB8AC3E}">
        <p14:creationId xmlns:p14="http://schemas.microsoft.com/office/powerpoint/2010/main" val="409689752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listserve@https://lists.ualr.edu/scripts/wa?SUBED1=idea&amp;A=1" TargetMode="External"/><Relationship Id="rId2" Type="http://schemas.openxmlformats.org/officeDocument/2006/relationships/hyperlink" Target="https://arksped.k12.ar.us/DataAndResearch/NewsletterArchives.htm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www.youtube.com/watch?v=VnQ_bg4A0XA&amp;feature=youtu.b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3" y="533401"/>
            <a:ext cx="9144000" cy="5410200"/>
          </a:xfrm>
        </p:spPr>
        <p:txBody>
          <a:bodyPr>
            <a:normAutofit lnSpcReduction="10000"/>
          </a:bodyPr>
          <a:lstStyle/>
          <a:p>
            <a:pPr marL="0" indent="0" algn="ctr">
              <a:buNone/>
            </a:pPr>
            <a:r>
              <a:rPr lang="en-US" sz="8000" b="1" dirty="0" smtClean="0">
                <a:latin typeface="Comic Sans MS" panose="030F0702030302020204" pitchFamily="66" charset="0"/>
              </a:rPr>
              <a:t>WELCOME</a:t>
            </a:r>
          </a:p>
          <a:p>
            <a:pPr marL="0" indent="0" algn="ctr">
              <a:buNone/>
            </a:pPr>
            <a:r>
              <a:rPr lang="en-US" sz="8000" b="1" dirty="0" smtClean="0">
                <a:latin typeface="Comic Sans MS" panose="030F0702030302020204" pitchFamily="66" charset="0"/>
              </a:rPr>
              <a:t>2019 </a:t>
            </a:r>
          </a:p>
          <a:p>
            <a:pPr marL="0" indent="0" algn="ctr">
              <a:buNone/>
            </a:pPr>
            <a:r>
              <a:rPr lang="en-US" sz="8000" b="1" dirty="0" smtClean="0">
                <a:latin typeface="Comic Sans MS" panose="030F0702030302020204" pitchFamily="66" charset="0"/>
              </a:rPr>
              <a:t>Special Education Data Summit</a:t>
            </a:r>
            <a:endParaRPr lang="en-US" sz="8000" b="1" dirty="0">
              <a:latin typeface="Comic Sans MS" panose="030F0702030302020204" pitchFamily="66" charset="0"/>
            </a:endParaRPr>
          </a:p>
        </p:txBody>
      </p:sp>
      <p:sp>
        <p:nvSpPr>
          <p:cNvPr id="2" name="TextBox 1"/>
          <p:cNvSpPr txBox="1"/>
          <p:nvPr/>
        </p:nvSpPr>
        <p:spPr>
          <a:xfrm>
            <a:off x="5181600" y="5867400"/>
            <a:ext cx="3886200" cy="923330"/>
          </a:xfrm>
          <a:prstGeom prst="rect">
            <a:avLst/>
          </a:prstGeom>
          <a:noFill/>
        </p:spPr>
        <p:txBody>
          <a:bodyPr wrap="square" rtlCol="0">
            <a:spAutoFit/>
          </a:bodyPr>
          <a:lstStyle/>
          <a:p>
            <a:r>
              <a:rPr lang="en-US" dirty="0" smtClean="0"/>
              <a:t>Presented by Dr. Jody A Fields, Director</a:t>
            </a:r>
          </a:p>
          <a:p>
            <a:r>
              <a:rPr lang="en-US" dirty="0" smtClean="0"/>
              <a:t>IDEA Data &amp; Research, UA </a:t>
            </a:r>
            <a:r>
              <a:rPr lang="en-US" smtClean="0"/>
              <a:t>Little Rock</a:t>
            </a:r>
            <a:endParaRPr lang="en-US" dirty="0" smtClean="0"/>
          </a:p>
          <a:p>
            <a:r>
              <a:rPr lang="en-US" dirty="0" smtClean="0"/>
              <a:t>jafields@ualr.edu</a:t>
            </a:r>
            <a:endParaRPr lang="en-US" dirty="0"/>
          </a:p>
        </p:txBody>
      </p:sp>
    </p:spTree>
    <p:extLst>
      <p:ext uri="{BB962C8B-B14F-4D97-AF65-F5344CB8AC3E}">
        <p14:creationId xmlns:p14="http://schemas.microsoft.com/office/powerpoint/2010/main" val="136323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4 C’s of TIMELY AND ACCURATE DATA SUBMISSIONS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7975566"/>
              </p:ext>
            </p:extLst>
          </p:nvPr>
        </p:nvGraphicFramePr>
        <p:xfrm>
          <a:off x="76200" y="1600200"/>
          <a:ext cx="9067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8693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UPDATE ON CCEIS IMPLEMENTATION</a:t>
            </a:r>
          </a:p>
        </p:txBody>
      </p:sp>
      <p:sp>
        <p:nvSpPr>
          <p:cNvPr id="3" name="Content Placeholder 2"/>
          <p:cNvSpPr>
            <a:spLocks noGrp="1"/>
          </p:cNvSpPr>
          <p:nvPr>
            <p:ph idx="1"/>
          </p:nvPr>
        </p:nvSpPr>
        <p:spPr/>
        <p:txBody>
          <a:bodyPr>
            <a:normAutofit/>
          </a:bodyPr>
          <a:lstStyle/>
          <a:p>
            <a:r>
              <a:rPr lang="en-US" dirty="0" smtClean="0"/>
              <a:t>Identification will take place in the FALL – Late November early December notifications will be sent to districts</a:t>
            </a:r>
          </a:p>
          <a:p>
            <a:r>
              <a:rPr lang="en-US" dirty="0" smtClean="0"/>
              <a:t>ALL data sets will be from three complete years.</a:t>
            </a:r>
          </a:p>
          <a:p>
            <a:pPr lvl="1"/>
            <a:r>
              <a:rPr lang="en-US" dirty="0" smtClean="0"/>
              <a:t>2018-19</a:t>
            </a:r>
          </a:p>
          <a:p>
            <a:pPr lvl="1"/>
            <a:r>
              <a:rPr lang="en-US" dirty="0" smtClean="0"/>
              <a:t>2017-18</a:t>
            </a:r>
          </a:p>
          <a:p>
            <a:pPr lvl="1"/>
            <a:r>
              <a:rPr lang="en-US" dirty="0" smtClean="0"/>
              <a:t>2016-17</a:t>
            </a:r>
          </a:p>
        </p:txBody>
      </p:sp>
    </p:spTree>
    <p:extLst>
      <p:ext uri="{BB962C8B-B14F-4D97-AF65-F5344CB8AC3E}">
        <p14:creationId xmlns:p14="http://schemas.microsoft.com/office/powerpoint/2010/main" val="19473356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UPDATE ON CCEIS IMPLEMENTATION</a:t>
            </a:r>
          </a:p>
        </p:txBody>
      </p:sp>
      <p:sp>
        <p:nvSpPr>
          <p:cNvPr id="3" name="Content Placeholder 2"/>
          <p:cNvSpPr>
            <a:spLocks noGrp="1"/>
          </p:cNvSpPr>
          <p:nvPr>
            <p:ph idx="1"/>
          </p:nvPr>
        </p:nvSpPr>
        <p:spPr/>
        <p:txBody>
          <a:bodyPr>
            <a:normAutofit fontScale="92500"/>
          </a:bodyPr>
          <a:lstStyle/>
          <a:p>
            <a:r>
              <a:rPr lang="en-US" dirty="0"/>
              <a:t>Districts identified for 2019-20 in the areas of Identification (overall), disability category or LRE will be identified in 2020-21</a:t>
            </a:r>
            <a:r>
              <a:rPr lang="en-US" dirty="0" smtClean="0"/>
              <a:t>.</a:t>
            </a:r>
          </a:p>
          <a:p>
            <a:pPr marL="0" indent="0">
              <a:buNone/>
            </a:pPr>
            <a:endParaRPr lang="en-US" dirty="0"/>
          </a:p>
          <a:p>
            <a:r>
              <a:rPr lang="en-US" dirty="0" smtClean="0"/>
              <a:t>We </a:t>
            </a:r>
            <a:r>
              <a:rPr lang="en-US" dirty="0"/>
              <a:t>will be incorporating the 2018/19 discipline data into the analysis; </a:t>
            </a:r>
            <a:r>
              <a:rPr lang="en-US" dirty="0" smtClean="0"/>
              <a:t>therefore, districts identified for significant disproportionality in discipline could possibly come off identification and new ones could show up.  </a:t>
            </a:r>
            <a:endParaRPr lang="en-US" dirty="0"/>
          </a:p>
          <a:p>
            <a:endParaRPr lang="en-US" dirty="0" smtClean="0"/>
          </a:p>
        </p:txBody>
      </p:sp>
    </p:spTree>
    <p:extLst>
      <p:ext uri="{BB962C8B-B14F-4D97-AF65-F5344CB8AC3E}">
        <p14:creationId xmlns:p14="http://schemas.microsoft.com/office/powerpoint/2010/main" val="27660441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UPDATE ON CCEIS IMPLEMENTATION</a:t>
            </a:r>
          </a:p>
        </p:txBody>
      </p:sp>
      <p:sp>
        <p:nvSpPr>
          <p:cNvPr id="3" name="Content Placeholder 2"/>
          <p:cNvSpPr>
            <a:spLocks noGrp="1"/>
          </p:cNvSpPr>
          <p:nvPr>
            <p:ph idx="1"/>
          </p:nvPr>
        </p:nvSpPr>
        <p:spPr>
          <a:xfrm>
            <a:off x="457200" y="1371600"/>
            <a:ext cx="8229600" cy="5029200"/>
          </a:xfrm>
        </p:spPr>
        <p:txBody>
          <a:bodyPr>
            <a:normAutofit fontScale="92500" lnSpcReduction="20000"/>
          </a:bodyPr>
          <a:lstStyle/>
          <a:p>
            <a:r>
              <a:rPr lang="en-US" dirty="0" smtClean="0"/>
              <a:t>Identification will take place in the FALL – Late November early December notifications will be sent to districts.</a:t>
            </a:r>
          </a:p>
          <a:p>
            <a:endParaRPr lang="en-US" dirty="0" smtClean="0"/>
          </a:p>
          <a:p>
            <a:r>
              <a:rPr lang="en-US" dirty="0" smtClean="0"/>
              <a:t>ALL required documentation will be due March 31, 2020</a:t>
            </a:r>
          </a:p>
          <a:p>
            <a:pPr lvl="1"/>
            <a:r>
              <a:rPr lang="en-US" dirty="0" smtClean="0"/>
              <a:t>Root Cause Analysis</a:t>
            </a:r>
          </a:p>
          <a:p>
            <a:pPr lvl="1"/>
            <a:r>
              <a:rPr lang="en-US" dirty="0" smtClean="0"/>
              <a:t>Success Gap Rubric</a:t>
            </a:r>
          </a:p>
          <a:p>
            <a:pPr lvl="1"/>
            <a:r>
              <a:rPr lang="en-US" dirty="0" smtClean="0"/>
              <a:t>Student level worksheets</a:t>
            </a:r>
          </a:p>
          <a:p>
            <a:pPr lvl="1"/>
            <a:r>
              <a:rPr lang="en-US" dirty="0" smtClean="0"/>
              <a:t>Self-Assessment</a:t>
            </a:r>
          </a:p>
          <a:p>
            <a:pPr lvl="1"/>
            <a:r>
              <a:rPr lang="en-US" dirty="0" smtClean="0"/>
              <a:t>CCEIS/CEIS Application/projected budget</a:t>
            </a:r>
          </a:p>
          <a:p>
            <a:pPr lvl="2"/>
            <a:r>
              <a:rPr lang="en-US" dirty="0" smtClean="0"/>
              <a:t>Budget narrative and justification</a:t>
            </a:r>
            <a:endParaRPr lang="en-US" dirty="0"/>
          </a:p>
        </p:txBody>
      </p:sp>
    </p:spTree>
    <p:extLst>
      <p:ext uri="{BB962C8B-B14F-4D97-AF65-F5344CB8AC3E}">
        <p14:creationId xmlns:p14="http://schemas.microsoft.com/office/powerpoint/2010/main" val="34579078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UPDATE ON CCEIS IMPLEMENTATION</a:t>
            </a:r>
            <a:endParaRPr lang="en-US" dirty="0"/>
          </a:p>
        </p:txBody>
      </p:sp>
      <p:sp>
        <p:nvSpPr>
          <p:cNvPr id="3" name="Content Placeholder 2"/>
          <p:cNvSpPr>
            <a:spLocks noGrp="1"/>
          </p:cNvSpPr>
          <p:nvPr>
            <p:ph idx="1"/>
          </p:nvPr>
        </p:nvSpPr>
        <p:spPr>
          <a:xfrm>
            <a:off x="304800" y="1295400"/>
            <a:ext cx="8610600" cy="5181600"/>
          </a:xfrm>
        </p:spPr>
        <p:txBody>
          <a:bodyPr>
            <a:normAutofit/>
          </a:bodyPr>
          <a:lstStyle/>
          <a:p>
            <a:r>
              <a:rPr lang="en-US" sz="3600" dirty="0" smtClean="0"/>
              <a:t>Voluntary Districts can only serve school age students </a:t>
            </a:r>
            <a:r>
              <a:rPr lang="en-US" sz="3600" smtClean="0"/>
              <a:t>without disabilities. </a:t>
            </a:r>
            <a:endParaRPr lang="en-US" sz="3600" dirty="0" smtClean="0"/>
          </a:p>
          <a:p>
            <a:pPr lvl="1"/>
            <a:r>
              <a:rPr lang="en-US" dirty="0" smtClean="0"/>
              <a:t>All students served must be entered into eSchool in the CEIS Module in grades K-12.</a:t>
            </a:r>
            <a:endParaRPr lang="en-US" dirty="0"/>
          </a:p>
          <a:p>
            <a:pPr lvl="1"/>
            <a:r>
              <a:rPr lang="en-US" dirty="0" smtClean="0"/>
              <a:t>Early to Mid-October we will open MySped Resource so you can actively track your students with disabilities and preschoolers being served.</a:t>
            </a:r>
          </a:p>
          <a:p>
            <a:pPr marL="457200" lvl="1" indent="0">
              <a:buNone/>
            </a:pPr>
            <a:endParaRPr lang="en-US" dirty="0" smtClean="0"/>
          </a:p>
          <a:p>
            <a:pPr lvl="1"/>
            <a:r>
              <a:rPr lang="en-US" dirty="0" smtClean="0"/>
              <a:t>Request for updates to eSchool has been made.</a:t>
            </a:r>
          </a:p>
          <a:p>
            <a:pPr lvl="1"/>
            <a:endParaRPr lang="en-US" sz="3200" dirty="0"/>
          </a:p>
        </p:txBody>
      </p:sp>
    </p:spTree>
    <p:extLst>
      <p:ext uri="{BB962C8B-B14F-4D97-AF65-F5344CB8AC3E}">
        <p14:creationId xmlns:p14="http://schemas.microsoft.com/office/powerpoint/2010/main" val="3700964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UPDATE ON CCEIS IMPLEMENTATION</a:t>
            </a:r>
            <a:endParaRPr lang="en-US" dirty="0"/>
          </a:p>
        </p:txBody>
      </p:sp>
      <p:sp>
        <p:nvSpPr>
          <p:cNvPr id="3" name="Content Placeholder 2"/>
          <p:cNvSpPr>
            <a:spLocks noGrp="1"/>
          </p:cNvSpPr>
          <p:nvPr>
            <p:ph idx="1"/>
          </p:nvPr>
        </p:nvSpPr>
        <p:spPr>
          <a:xfrm>
            <a:off x="304800" y="1295400"/>
            <a:ext cx="8610600" cy="5181600"/>
          </a:xfrm>
        </p:spPr>
        <p:txBody>
          <a:bodyPr>
            <a:normAutofit fontScale="92500"/>
          </a:bodyPr>
          <a:lstStyle/>
          <a:p>
            <a:r>
              <a:rPr lang="en-US" sz="3600" dirty="0" smtClean="0"/>
              <a:t>Mandated Districts serving students with disabilities and/or preschool students. </a:t>
            </a:r>
          </a:p>
          <a:p>
            <a:pPr lvl="1"/>
            <a:r>
              <a:rPr lang="en-US" dirty="0"/>
              <a:t>eSchool currently only allows students without disabilities to be entered into the CEIS </a:t>
            </a:r>
            <a:r>
              <a:rPr lang="en-US" dirty="0" smtClean="0"/>
              <a:t>Module in grades K-12.</a:t>
            </a:r>
            <a:endParaRPr lang="en-US" dirty="0"/>
          </a:p>
          <a:p>
            <a:pPr lvl="1"/>
            <a:r>
              <a:rPr lang="en-US" dirty="0" smtClean="0"/>
              <a:t>Early to Mid-October we will open MySped Resource CEIS application so you can actively track your students with disabilities and preschoolers being served. All non-disabled students (K-12) are tracked in eSchool</a:t>
            </a:r>
          </a:p>
          <a:p>
            <a:pPr marL="457200" lvl="1" indent="0">
              <a:buNone/>
            </a:pPr>
            <a:endParaRPr lang="en-US" dirty="0" smtClean="0"/>
          </a:p>
          <a:p>
            <a:pPr lvl="1"/>
            <a:r>
              <a:rPr lang="en-US" dirty="0" smtClean="0"/>
              <a:t>Request for changes in eSchool has been made.</a:t>
            </a:r>
          </a:p>
          <a:p>
            <a:pPr lvl="1"/>
            <a:endParaRPr lang="en-US" sz="3200" dirty="0"/>
          </a:p>
        </p:txBody>
      </p:sp>
    </p:spTree>
    <p:extLst>
      <p:ext uri="{BB962C8B-B14F-4D97-AF65-F5344CB8AC3E}">
        <p14:creationId xmlns:p14="http://schemas.microsoft.com/office/powerpoint/2010/main" val="3379034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CCEIS QUESTIONS?</a:t>
            </a:r>
            <a:endParaRPr lang="en-US" dirty="0"/>
          </a:p>
        </p:txBody>
      </p:sp>
      <p:pic>
        <p:nvPicPr>
          <p:cNvPr id="4" name="Content Placeholder 3" descr="301 Moved Permanently"/>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219200"/>
            <a:ext cx="6172199" cy="5143501"/>
          </a:xfrm>
          <a:prstGeom prst="rect">
            <a:avLst/>
          </a:prstGeom>
        </p:spPr>
      </p:pic>
    </p:spTree>
    <p:extLst>
      <p:ext uri="{BB962C8B-B14F-4D97-AF65-F5344CB8AC3E}">
        <p14:creationId xmlns:p14="http://schemas.microsoft.com/office/powerpoint/2010/main" val="11118361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CHILDHOOD VERIFICATION</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smtClean="0"/>
              <a:t>EC funding is migrating to the resident LEA.</a:t>
            </a:r>
          </a:p>
          <a:p>
            <a:pPr lvl="1"/>
            <a:r>
              <a:rPr lang="en-US" dirty="0" smtClean="0"/>
              <a:t>Resident LEA in the EC Module/final data set from MySped Resource review determines the EC funding allocation per district. </a:t>
            </a:r>
          </a:p>
          <a:p>
            <a:r>
              <a:rPr lang="en-US" dirty="0" smtClean="0"/>
              <a:t>Initially there was a request to have all EC data be submitted by the resident district</a:t>
            </a:r>
          </a:p>
          <a:p>
            <a:pPr lvl="1"/>
            <a:r>
              <a:rPr lang="en-US" dirty="0" smtClean="0"/>
              <a:t>This meant that the Co-ops would not be responsible for data entry…the resident district would.</a:t>
            </a:r>
          </a:p>
          <a:p>
            <a:pPr lvl="1"/>
            <a:r>
              <a:rPr lang="en-US" dirty="0" smtClean="0"/>
              <a:t>Requiring all LEAs (non-charters) to operate their own EC programs even if the Co-op was contracted to provided the services.</a:t>
            </a:r>
          </a:p>
          <a:p>
            <a:pPr marL="0" indent="0">
              <a:buNone/>
            </a:pPr>
            <a:endParaRPr lang="en-US" dirty="0"/>
          </a:p>
        </p:txBody>
      </p:sp>
    </p:spTree>
    <p:extLst>
      <p:ext uri="{BB962C8B-B14F-4D97-AF65-F5344CB8AC3E}">
        <p14:creationId xmlns:p14="http://schemas.microsoft.com/office/powerpoint/2010/main" val="12055314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CHILDHOOD VERIFICATION</a:t>
            </a:r>
            <a:endParaRPr lang="en-US" dirty="0"/>
          </a:p>
        </p:txBody>
      </p:sp>
      <p:sp>
        <p:nvSpPr>
          <p:cNvPr id="3" name="Content Placeholder 2"/>
          <p:cNvSpPr>
            <a:spLocks noGrp="1"/>
          </p:cNvSpPr>
          <p:nvPr>
            <p:ph idx="1"/>
          </p:nvPr>
        </p:nvSpPr>
        <p:spPr>
          <a:xfrm>
            <a:off x="228600" y="1219200"/>
            <a:ext cx="8686800" cy="4953000"/>
          </a:xfrm>
        </p:spPr>
        <p:txBody>
          <a:bodyPr>
            <a:normAutofit fontScale="92500" lnSpcReduction="10000"/>
          </a:bodyPr>
          <a:lstStyle/>
          <a:p>
            <a:r>
              <a:rPr lang="en-US" dirty="0" smtClean="0"/>
              <a:t>The Compromise</a:t>
            </a:r>
          </a:p>
          <a:p>
            <a:pPr lvl="1"/>
            <a:r>
              <a:rPr lang="en-US" dirty="0" smtClean="0"/>
              <a:t>Using the </a:t>
            </a:r>
            <a:r>
              <a:rPr lang="en-US" b="1" dirty="0" smtClean="0"/>
              <a:t>Resident LEA field</a:t>
            </a:r>
            <a:r>
              <a:rPr lang="en-US" dirty="0" smtClean="0"/>
              <a:t> in the EC child count the resident district will have to verify the child’s physical address is in the resident district.</a:t>
            </a:r>
          </a:p>
          <a:p>
            <a:r>
              <a:rPr lang="en-US" dirty="0" smtClean="0"/>
              <a:t>How will we get the physical address? </a:t>
            </a:r>
          </a:p>
          <a:p>
            <a:pPr lvl="1"/>
            <a:r>
              <a:rPr lang="en-US" dirty="0" smtClean="0"/>
              <a:t>Physical address is in eSchool. If you have not been populating the field, go back and do so.</a:t>
            </a:r>
          </a:p>
          <a:p>
            <a:pPr lvl="1"/>
            <a:r>
              <a:rPr lang="en-US" dirty="0" smtClean="0"/>
              <a:t>There is an EC </a:t>
            </a:r>
            <a:r>
              <a:rPr lang="en-US" dirty="0" err="1" smtClean="0"/>
              <a:t>Cognos</a:t>
            </a:r>
            <a:r>
              <a:rPr lang="en-US" dirty="0" smtClean="0"/>
              <a:t> Report to pull the physical address and it automatically exports to Excel. </a:t>
            </a:r>
          </a:p>
          <a:p>
            <a:pPr lvl="1"/>
            <a:r>
              <a:rPr lang="en-US" dirty="0" smtClean="0"/>
              <a:t>EC Programs need to run and review the file prior to Cycle 4 to ensure the physical address is populated. </a:t>
            </a:r>
            <a:endParaRPr lang="en-US" dirty="0"/>
          </a:p>
        </p:txBody>
      </p:sp>
    </p:spTree>
    <p:extLst>
      <p:ext uri="{BB962C8B-B14F-4D97-AF65-F5344CB8AC3E}">
        <p14:creationId xmlns:p14="http://schemas.microsoft.com/office/powerpoint/2010/main" val="32660438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EARLY CHILDHOOD VERIFICATION</a:t>
            </a:r>
            <a:endParaRPr lang="en-US" dirty="0"/>
          </a:p>
        </p:txBody>
      </p:sp>
      <p:sp>
        <p:nvSpPr>
          <p:cNvPr id="3" name="Content Placeholder 2"/>
          <p:cNvSpPr>
            <a:spLocks noGrp="1"/>
          </p:cNvSpPr>
          <p:nvPr>
            <p:ph idx="1"/>
          </p:nvPr>
        </p:nvSpPr>
        <p:spPr>
          <a:xfrm>
            <a:off x="228600" y="914400"/>
            <a:ext cx="8686800" cy="5486400"/>
          </a:xfrm>
        </p:spPr>
        <p:txBody>
          <a:bodyPr>
            <a:normAutofit fontScale="85000" lnSpcReduction="10000"/>
          </a:bodyPr>
          <a:lstStyle/>
          <a:p>
            <a:pPr marL="0" indent="0">
              <a:buNone/>
            </a:pPr>
            <a:r>
              <a:rPr lang="en-US" dirty="0" smtClean="0"/>
              <a:t>How is the physical </a:t>
            </a:r>
            <a:r>
              <a:rPr lang="en-US" dirty="0"/>
              <a:t>address data to </a:t>
            </a:r>
            <a:r>
              <a:rPr lang="en-US" dirty="0" smtClean="0"/>
              <a:t>be submitted Special </a:t>
            </a:r>
            <a:r>
              <a:rPr lang="en-US" dirty="0"/>
              <a:t>Education for MySped </a:t>
            </a:r>
            <a:r>
              <a:rPr lang="en-US" dirty="0" smtClean="0"/>
              <a:t>Resource</a:t>
            </a:r>
          </a:p>
          <a:p>
            <a:pPr marL="0" indent="0">
              <a:buNone/>
            </a:pPr>
            <a:endParaRPr lang="en-US" dirty="0" smtClean="0"/>
          </a:p>
          <a:p>
            <a:r>
              <a:rPr lang="en-US" dirty="0" smtClean="0"/>
              <a:t>Scenario 1: Cycle 4.</a:t>
            </a:r>
          </a:p>
          <a:p>
            <a:pPr lvl="1"/>
            <a:r>
              <a:rPr lang="en-US" dirty="0" smtClean="0"/>
              <a:t>The fields are pulled from eSchool with the EC Child Count. </a:t>
            </a:r>
          </a:p>
          <a:p>
            <a:pPr lvl="1"/>
            <a:r>
              <a:rPr lang="en-US" dirty="0" smtClean="0"/>
              <a:t>A late request has been made to add it to this year’s Cycle 4 EC dataset; however, it may not happen until next year.</a:t>
            </a:r>
          </a:p>
          <a:p>
            <a:pPr lvl="1"/>
            <a:r>
              <a:rPr lang="en-US" dirty="0"/>
              <a:t>IT staff will prep it for review in </a:t>
            </a:r>
            <a:r>
              <a:rPr lang="en-US" dirty="0" smtClean="0"/>
              <a:t>January/February</a:t>
            </a:r>
          </a:p>
          <a:p>
            <a:pPr lvl="1"/>
            <a:endParaRPr lang="en-US" dirty="0" smtClean="0"/>
          </a:p>
          <a:p>
            <a:r>
              <a:rPr lang="en-US" dirty="0" smtClean="0"/>
              <a:t>Scenario 2: Data uploads via MySped Resource.</a:t>
            </a:r>
          </a:p>
          <a:p>
            <a:pPr lvl="1"/>
            <a:r>
              <a:rPr lang="en-US" dirty="0" smtClean="0"/>
              <a:t>After Cycle 4 submission, Co-ops will run the </a:t>
            </a:r>
            <a:r>
              <a:rPr lang="en-US" dirty="0" err="1" smtClean="0"/>
              <a:t>Cognos</a:t>
            </a:r>
            <a:r>
              <a:rPr lang="en-US" dirty="0" smtClean="0"/>
              <a:t> report and upload the excel file via MySped Resource. </a:t>
            </a:r>
          </a:p>
          <a:p>
            <a:pPr lvl="1"/>
            <a:r>
              <a:rPr lang="en-US" dirty="0" smtClean="0"/>
              <a:t>IT staff will prep it for review in January/February</a:t>
            </a:r>
          </a:p>
          <a:p>
            <a:pPr lvl="1"/>
            <a:endParaRPr lang="en-US" dirty="0" smtClean="0"/>
          </a:p>
          <a:p>
            <a:pPr lvl="1"/>
            <a:endParaRPr lang="en-US" dirty="0"/>
          </a:p>
        </p:txBody>
      </p:sp>
    </p:spTree>
    <p:extLst>
      <p:ext uri="{BB962C8B-B14F-4D97-AF65-F5344CB8AC3E}">
        <p14:creationId xmlns:p14="http://schemas.microsoft.com/office/powerpoint/2010/main" val="34886297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CHILDHOOD VERIFICATION</a:t>
            </a:r>
            <a:endParaRPr lang="en-US" dirty="0"/>
          </a:p>
        </p:txBody>
      </p:sp>
      <p:sp>
        <p:nvSpPr>
          <p:cNvPr id="3" name="Content Placeholder 2"/>
          <p:cNvSpPr>
            <a:spLocks noGrp="1"/>
          </p:cNvSpPr>
          <p:nvPr>
            <p:ph idx="1"/>
          </p:nvPr>
        </p:nvSpPr>
        <p:spPr>
          <a:xfrm>
            <a:off x="228600" y="1219200"/>
            <a:ext cx="8686800" cy="4953000"/>
          </a:xfrm>
        </p:spPr>
        <p:txBody>
          <a:bodyPr>
            <a:normAutofit fontScale="92500" lnSpcReduction="20000"/>
          </a:bodyPr>
          <a:lstStyle/>
          <a:p>
            <a:r>
              <a:rPr lang="en-US" dirty="0" smtClean="0"/>
              <a:t>This verification will be conducted between January 1 and February 15 </a:t>
            </a:r>
          </a:p>
          <a:p>
            <a:pPr lvl="1"/>
            <a:r>
              <a:rPr lang="en-US" dirty="0" smtClean="0"/>
              <a:t>A list of students and their physical address will be populated in to MySped Resource.</a:t>
            </a:r>
          </a:p>
          <a:p>
            <a:pPr lvl="1"/>
            <a:r>
              <a:rPr lang="en-US" dirty="0" smtClean="0"/>
              <a:t>If there is a conflict in resident LEA, the district will need to coordinate with the EC provider LEA (Co-op or another district) </a:t>
            </a:r>
          </a:p>
          <a:p>
            <a:pPr lvl="1"/>
            <a:r>
              <a:rPr lang="en-US" dirty="0" smtClean="0"/>
              <a:t>A signed superintendent certification form will have to be submitted denoting the information has been reviewed and corrections have been coordinated with the </a:t>
            </a:r>
            <a:r>
              <a:rPr lang="en-US" dirty="0"/>
              <a:t>EC provider </a:t>
            </a:r>
            <a:r>
              <a:rPr lang="en-US" dirty="0" smtClean="0"/>
              <a:t>LEA.</a:t>
            </a:r>
          </a:p>
          <a:p>
            <a:pPr lvl="1"/>
            <a:r>
              <a:rPr lang="en-US" dirty="0"/>
              <a:t>We will be working out the MySped Resource verification screen </a:t>
            </a:r>
            <a:r>
              <a:rPr lang="en-US" dirty="0" smtClean="0"/>
              <a:t>and the certification form over </a:t>
            </a:r>
            <a:r>
              <a:rPr lang="en-US" dirty="0"/>
              <a:t>the next couple of months.</a:t>
            </a:r>
          </a:p>
          <a:p>
            <a:pPr lvl="1"/>
            <a:endParaRPr lang="en-US" dirty="0" smtClean="0"/>
          </a:p>
          <a:p>
            <a:pPr marL="457200" lvl="1" indent="0">
              <a:buNone/>
            </a:pPr>
            <a:endParaRPr lang="en-US" dirty="0" smtClean="0"/>
          </a:p>
          <a:p>
            <a:pPr marL="0" indent="0">
              <a:buNone/>
            </a:pPr>
            <a:endParaRPr lang="en-US" dirty="0"/>
          </a:p>
        </p:txBody>
      </p:sp>
    </p:spTree>
    <p:extLst>
      <p:ext uri="{BB962C8B-B14F-4D97-AF65-F5344CB8AC3E}">
        <p14:creationId xmlns:p14="http://schemas.microsoft.com/office/powerpoint/2010/main" val="288468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SUMMIT OBJECTIVES</a:t>
            </a:r>
            <a:endParaRPr lang="en-US" dirty="0"/>
          </a:p>
        </p:txBody>
      </p:sp>
      <p:sp>
        <p:nvSpPr>
          <p:cNvPr id="3" name="Content Placeholder 2"/>
          <p:cNvSpPr>
            <a:spLocks noGrp="1"/>
          </p:cNvSpPr>
          <p:nvPr>
            <p:ph idx="1"/>
          </p:nvPr>
        </p:nvSpPr>
        <p:spPr>
          <a:xfrm>
            <a:off x="304800" y="1752600"/>
            <a:ext cx="8534400" cy="4525963"/>
          </a:xfrm>
        </p:spPr>
        <p:txBody>
          <a:bodyPr>
            <a:normAutofit/>
          </a:bodyPr>
          <a:lstStyle/>
          <a:p>
            <a:pPr marL="0" indent="0">
              <a:buNone/>
            </a:pPr>
            <a:r>
              <a:rPr lang="en-US" sz="3600" dirty="0" smtClean="0"/>
              <a:t>Objective of this Data Summit is to provide LEAs with a better understanding of </a:t>
            </a:r>
          </a:p>
          <a:p>
            <a:pPr lvl="1"/>
            <a:r>
              <a:rPr lang="en-US" sz="3200" dirty="0"/>
              <a:t>Where the data comes from</a:t>
            </a:r>
          </a:p>
          <a:p>
            <a:pPr lvl="1"/>
            <a:r>
              <a:rPr lang="en-US" sz="3200" dirty="0"/>
              <a:t>How  the data are </a:t>
            </a:r>
            <a:r>
              <a:rPr lang="en-US" sz="3200" dirty="0" smtClean="0"/>
              <a:t>collected at the State level</a:t>
            </a:r>
          </a:p>
          <a:p>
            <a:pPr lvl="1"/>
            <a:r>
              <a:rPr lang="en-US" sz="3200" dirty="0" smtClean="0"/>
              <a:t>How the data LEAs submit are used in various reporting requirements</a:t>
            </a:r>
          </a:p>
          <a:p>
            <a:pPr lvl="1"/>
            <a:endParaRPr lang="en-US" sz="3200" dirty="0" smtClean="0"/>
          </a:p>
        </p:txBody>
      </p:sp>
    </p:spTree>
    <p:extLst>
      <p:ext uri="{BB962C8B-B14F-4D97-AF65-F5344CB8AC3E}">
        <p14:creationId xmlns:p14="http://schemas.microsoft.com/office/powerpoint/2010/main" val="137703927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 VERIFICATION QUESTIONS</a:t>
            </a:r>
            <a:endParaRPr lang="en-US" dirty="0"/>
          </a:p>
        </p:txBody>
      </p:sp>
      <p:sp>
        <p:nvSpPr>
          <p:cNvPr id="3" name="Content Placeholder 2"/>
          <p:cNvSpPr>
            <a:spLocks noGrp="1"/>
          </p:cNvSpPr>
          <p:nvPr>
            <p:ph idx="1"/>
          </p:nvPr>
        </p:nvSpPr>
        <p:spPr>
          <a:xfrm>
            <a:off x="228600" y="1219200"/>
            <a:ext cx="8686800" cy="4953000"/>
          </a:xfrm>
        </p:spPr>
        <p:txBody>
          <a:bodyPr>
            <a:normAutofit/>
          </a:bodyPr>
          <a:lstStyle/>
          <a:p>
            <a:pPr marL="514350" indent="-457200"/>
            <a:endParaRPr lang="en-US" dirty="0" smtClean="0"/>
          </a:p>
          <a:p>
            <a:pPr marL="0" indent="0">
              <a:buNone/>
            </a:pPr>
            <a:endParaRPr lang="en-US" dirty="0"/>
          </a:p>
        </p:txBody>
      </p:sp>
      <p:pic>
        <p:nvPicPr>
          <p:cNvPr id="5" name="Picture 4"/>
          <p:cNvPicPr>
            <a:picLocks noChangeAspect="1"/>
          </p:cNvPicPr>
          <p:nvPr/>
        </p:nvPicPr>
        <p:blipFill>
          <a:blip r:embed="rId2"/>
          <a:stretch>
            <a:fillRect/>
          </a:stretch>
        </p:blipFill>
        <p:spPr>
          <a:xfrm>
            <a:off x="1981200" y="1752600"/>
            <a:ext cx="4950381" cy="4127350"/>
          </a:xfrm>
          <a:prstGeom prst="rect">
            <a:avLst/>
          </a:prstGeom>
        </p:spPr>
      </p:pic>
    </p:spTree>
    <p:extLst>
      <p:ext uri="{BB962C8B-B14F-4D97-AF65-F5344CB8AC3E}">
        <p14:creationId xmlns:p14="http://schemas.microsoft.com/office/powerpoint/2010/main" val="21162655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ALTERNATE ASSESSMENT FLAG</a:t>
            </a:r>
            <a:endParaRPr lang="en-US" dirty="0"/>
          </a:p>
        </p:txBody>
      </p:sp>
      <p:sp>
        <p:nvSpPr>
          <p:cNvPr id="3" name="Content Placeholder 2"/>
          <p:cNvSpPr>
            <a:spLocks noGrp="1"/>
          </p:cNvSpPr>
          <p:nvPr>
            <p:ph idx="1"/>
          </p:nvPr>
        </p:nvSpPr>
        <p:spPr>
          <a:xfrm>
            <a:off x="38100" y="944319"/>
            <a:ext cx="9067800" cy="5562600"/>
          </a:xfrm>
        </p:spPr>
        <p:txBody>
          <a:bodyPr>
            <a:noAutofit/>
          </a:bodyPr>
          <a:lstStyle/>
          <a:p>
            <a:r>
              <a:rPr lang="en-US" sz="2400" dirty="0" smtClean="0"/>
              <a:t>Update the Alternate Assessment flag in the School Age Module immediately.</a:t>
            </a:r>
            <a:r>
              <a:rPr lang="en-US" sz="2400" dirty="0"/>
              <a:t> </a:t>
            </a:r>
            <a:r>
              <a:rPr lang="en-US" sz="2400" dirty="0" smtClean="0"/>
              <a:t>The data will be pulled from TRIAND on August 23, 2019. So have all updates done by COB August 22, 2019.</a:t>
            </a:r>
          </a:p>
          <a:p>
            <a:r>
              <a:rPr lang="en-US" sz="2400" dirty="0" smtClean="0"/>
              <a:t>The DLM Pre-ID file has to be uploaded by September 3, 2019</a:t>
            </a:r>
          </a:p>
          <a:p>
            <a:endParaRPr lang="en-US" sz="2400" smtClean="0"/>
          </a:p>
          <a:p>
            <a:r>
              <a:rPr lang="en-US" sz="2400" smtClean="0"/>
              <a:t>Please </a:t>
            </a:r>
            <a:r>
              <a:rPr lang="en-US" sz="2400" dirty="0"/>
              <a:t>run the utility to ensure grade and assigned grade match and are correct. </a:t>
            </a:r>
          </a:p>
          <a:p>
            <a:pPr lvl="1"/>
            <a:r>
              <a:rPr lang="en-US" sz="2400" dirty="0"/>
              <a:t>Assigned grade is used for assessment testing grade; therefore, it is important to have it correct. </a:t>
            </a:r>
          </a:p>
          <a:p>
            <a:pPr lvl="1"/>
            <a:r>
              <a:rPr lang="en-US" sz="2400" dirty="0"/>
              <a:t>The tool is located in eSchool under administration utilities menu. You may need to have your eSchool administrator run the tool.</a:t>
            </a:r>
          </a:p>
          <a:p>
            <a:pPr lvl="1"/>
            <a:r>
              <a:rPr lang="en-US" sz="2400" dirty="0"/>
              <a:t>If a student is coded as EE, SM, or SS manually update the assigned grade.  </a:t>
            </a:r>
            <a:endParaRPr lang="en-US" sz="2400" dirty="0" smtClean="0"/>
          </a:p>
          <a:p>
            <a:endParaRPr lang="en-US" sz="2400" dirty="0"/>
          </a:p>
        </p:txBody>
      </p:sp>
    </p:spTree>
    <p:extLst>
      <p:ext uri="{BB962C8B-B14F-4D97-AF65-F5344CB8AC3E}">
        <p14:creationId xmlns:p14="http://schemas.microsoft.com/office/powerpoint/2010/main" val="32890585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lstStyle/>
          <a:p>
            <a:r>
              <a:rPr lang="en-US" dirty="0" smtClean="0"/>
              <a:t>Alternate Pathway to Graduation</a:t>
            </a:r>
            <a:endParaRPr lang="en-US" dirty="0"/>
          </a:p>
        </p:txBody>
      </p:sp>
      <p:sp>
        <p:nvSpPr>
          <p:cNvPr id="3" name="Content Placeholder 2"/>
          <p:cNvSpPr>
            <a:spLocks noGrp="1"/>
          </p:cNvSpPr>
          <p:nvPr>
            <p:ph idx="1"/>
          </p:nvPr>
        </p:nvSpPr>
        <p:spPr>
          <a:xfrm>
            <a:off x="0" y="1219200"/>
            <a:ext cx="9144000" cy="5562600"/>
          </a:xfrm>
        </p:spPr>
        <p:txBody>
          <a:bodyPr>
            <a:noAutofit/>
          </a:bodyPr>
          <a:lstStyle/>
          <a:p>
            <a:r>
              <a:rPr lang="en-US" sz="2800" dirty="0"/>
              <a:t>Alternate Pathway to graduation begins this year with students in the 9</a:t>
            </a:r>
            <a:r>
              <a:rPr lang="en-US" sz="2800" baseline="30000" dirty="0"/>
              <a:t>th</a:t>
            </a:r>
            <a:r>
              <a:rPr lang="en-US" sz="2800" dirty="0"/>
              <a:t> grade. </a:t>
            </a:r>
          </a:p>
          <a:p>
            <a:r>
              <a:rPr lang="en-US" sz="2800" dirty="0" smtClean="0"/>
              <a:t>The </a:t>
            </a:r>
            <a:r>
              <a:rPr lang="en-US" sz="2800" dirty="0"/>
              <a:t>Alternate Pathway flag is located on the SIS/MISC items screen in eSchool. </a:t>
            </a:r>
          </a:p>
          <a:p>
            <a:pPr lvl="1"/>
            <a:r>
              <a:rPr lang="en-US" dirty="0"/>
              <a:t>It is only to be used for high school students</a:t>
            </a:r>
          </a:p>
          <a:p>
            <a:pPr lvl="1"/>
            <a:r>
              <a:rPr lang="en-US" dirty="0"/>
              <a:t>The field is being pulled in cycles 2-7</a:t>
            </a:r>
          </a:p>
          <a:p>
            <a:pPr lvl="1"/>
            <a:r>
              <a:rPr lang="en-US" dirty="0"/>
              <a:t>This year, 9</a:t>
            </a:r>
            <a:r>
              <a:rPr lang="en-US" baseline="30000" dirty="0"/>
              <a:t>th</a:t>
            </a:r>
            <a:r>
              <a:rPr lang="en-US" dirty="0"/>
              <a:t> grade students taking the alternate assessment has to have the field flagged.</a:t>
            </a:r>
          </a:p>
          <a:p>
            <a:pPr lvl="2"/>
            <a:r>
              <a:rPr lang="en-US" dirty="0"/>
              <a:t>Only students taking the alternate assessment in high school are eligible to participate in the alternate pathway to graduation</a:t>
            </a:r>
            <a:r>
              <a:rPr lang="en-US" dirty="0" smtClean="0"/>
              <a:t>. Currently just 9</a:t>
            </a:r>
            <a:r>
              <a:rPr lang="en-US" baseline="30000" dirty="0" smtClean="0"/>
              <a:t>th</a:t>
            </a:r>
            <a:r>
              <a:rPr lang="en-US" dirty="0" smtClean="0"/>
              <a:t> graders.</a:t>
            </a:r>
            <a:endParaRPr lang="en-US" dirty="0"/>
          </a:p>
        </p:txBody>
      </p:sp>
    </p:spTree>
    <p:extLst>
      <p:ext uri="{BB962C8B-B14F-4D97-AF65-F5344CB8AC3E}">
        <p14:creationId xmlns:p14="http://schemas.microsoft.com/office/powerpoint/2010/main" val="35084565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sz="13800" dirty="0" smtClean="0"/>
              <a:t>Thank You</a:t>
            </a:r>
            <a:endParaRPr lang="en-US" sz="13800" dirty="0"/>
          </a:p>
        </p:txBody>
      </p:sp>
    </p:spTree>
    <p:extLst>
      <p:ext uri="{BB962C8B-B14F-4D97-AF65-F5344CB8AC3E}">
        <p14:creationId xmlns:p14="http://schemas.microsoft.com/office/powerpoint/2010/main" val="306313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accent5">
                    <a:lumMod val="75000"/>
                  </a:schemeClr>
                </a:solidFill>
              </a:rPr>
              <a:t>Trivia 1</a:t>
            </a:r>
            <a:endParaRPr lang="en-US" b="1" dirty="0">
              <a:solidFill>
                <a:schemeClr val="accent5">
                  <a:lumMod val="75000"/>
                </a:schemeClr>
              </a:solidFill>
            </a:endParaRPr>
          </a:p>
        </p:txBody>
      </p:sp>
      <p:sp>
        <p:nvSpPr>
          <p:cNvPr id="3" name="Content Placeholder 2"/>
          <p:cNvSpPr>
            <a:spLocks noGrp="1"/>
          </p:cNvSpPr>
          <p:nvPr>
            <p:ph idx="1"/>
          </p:nvPr>
        </p:nvSpPr>
        <p:spPr>
          <a:xfrm>
            <a:off x="838200" y="1143000"/>
            <a:ext cx="7239000" cy="3733800"/>
          </a:xfrm>
        </p:spPr>
        <p:txBody>
          <a:bodyPr>
            <a:noAutofit/>
          </a:bodyPr>
          <a:lstStyle/>
          <a:p>
            <a:pPr marL="0" indent="0">
              <a:buNone/>
            </a:pPr>
            <a:r>
              <a:rPr lang="en-US" sz="3600" b="1" dirty="0" smtClean="0">
                <a:solidFill>
                  <a:schemeClr val="accent5">
                    <a:lumMod val="75000"/>
                  </a:schemeClr>
                </a:solidFill>
              </a:rPr>
              <a:t>Which two sections of IDEA requires reporting of data.</a:t>
            </a:r>
          </a:p>
          <a:p>
            <a:pPr marL="1143000" lvl="1" indent="-742950">
              <a:buFont typeface="+mj-lt"/>
              <a:buAutoNum type="alphaUcPeriod"/>
            </a:pPr>
            <a:r>
              <a:rPr lang="en-US" sz="3200" b="1" dirty="0" smtClean="0">
                <a:solidFill>
                  <a:schemeClr val="accent5">
                    <a:lumMod val="75000"/>
                  </a:schemeClr>
                </a:solidFill>
              </a:rPr>
              <a:t>Section 616 and 618</a:t>
            </a:r>
          </a:p>
          <a:p>
            <a:pPr marL="1143000" lvl="1" indent="-742950">
              <a:buFont typeface="+mj-lt"/>
              <a:buAutoNum type="alphaUcPeriod"/>
            </a:pPr>
            <a:r>
              <a:rPr lang="en-US" sz="3200" b="1" dirty="0" smtClean="0">
                <a:solidFill>
                  <a:schemeClr val="accent5">
                    <a:lumMod val="75000"/>
                  </a:schemeClr>
                </a:solidFill>
              </a:rPr>
              <a:t>Section 613 and 616</a:t>
            </a:r>
          </a:p>
          <a:p>
            <a:pPr marL="1143000" lvl="1" indent="-742950">
              <a:buFont typeface="+mj-lt"/>
              <a:buAutoNum type="alphaUcPeriod"/>
            </a:pPr>
            <a:r>
              <a:rPr lang="en-US" sz="3200" b="1" dirty="0" smtClean="0">
                <a:solidFill>
                  <a:schemeClr val="accent5">
                    <a:lumMod val="75000"/>
                  </a:schemeClr>
                </a:solidFill>
              </a:rPr>
              <a:t>Section 619 and 618</a:t>
            </a:r>
          </a:p>
          <a:p>
            <a:pPr marL="1143000" lvl="1" indent="-742950">
              <a:buFont typeface="+mj-lt"/>
              <a:buAutoNum type="alphaUcPeriod"/>
            </a:pPr>
            <a:r>
              <a:rPr lang="en-US" sz="3200" b="1" dirty="0" smtClean="0">
                <a:solidFill>
                  <a:schemeClr val="accent5">
                    <a:lumMod val="75000"/>
                  </a:schemeClr>
                </a:solidFill>
              </a:rPr>
              <a:t>Section 611 and 619</a:t>
            </a:r>
          </a:p>
          <a:p>
            <a:pPr marL="400050" lvl="1" indent="0">
              <a:buNone/>
            </a:pPr>
            <a:endParaRPr lang="en-US" sz="3600" b="1" dirty="0" smtClean="0">
              <a:solidFill>
                <a:schemeClr val="accent5">
                  <a:lumMod val="75000"/>
                </a:schemeClr>
              </a:solidFill>
            </a:endParaRPr>
          </a:p>
          <a:p>
            <a:pPr marL="0" indent="0">
              <a:buNone/>
            </a:pPr>
            <a:endParaRPr lang="en-US" sz="3600" b="1" dirty="0">
              <a:solidFill>
                <a:schemeClr val="accent5">
                  <a:lumMod val="75000"/>
                </a:schemeClr>
              </a:solidFill>
            </a:endParaRPr>
          </a:p>
        </p:txBody>
      </p:sp>
    </p:spTree>
    <p:extLst>
      <p:ext uri="{BB962C8B-B14F-4D97-AF65-F5344CB8AC3E}">
        <p14:creationId xmlns:p14="http://schemas.microsoft.com/office/powerpoint/2010/main" val="3418676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01831"/>
          </a:xfrm>
        </p:spPr>
        <p:txBody>
          <a:bodyPr>
            <a:normAutofit fontScale="90000"/>
          </a:bodyPr>
          <a:lstStyle/>
          <a:p>
            <a:r>
              <a:rPr lang="en-US" b="1" dirty="0" smtClean="0"/>
              <a:t>Federal Reporting Requirements in IDEA</a:t>
            </a:r>
            <a:endParaRPr lang="en-US" b="1" dirty="0"/>
          </a:p>
        </p:txBody>
      </p:sp>
      <p:sp>
        <p:nvSpPr>
          <p:cNvPr id="3" name="Content Placeholder 2"/>
          <p:cNvSpPr>
            <a:spLocks noGrp="1"/>
          </p:cNvSpPr>
          <p:nvPr>
            <p:ph idx="1"/>
          </p:nvPr>
        </p:nvSpPr>
        <p:spPr>
          <a:xfrm>
            <a:off x="0" y="1832925"/>
            <a:ext cx="9144000" cy="3909766"/>
          </a:xfrm>
        </p:spPr>
        <p:txBody>
          <a:bodyPr>
            <a:normAutofit fontScale="85000" lnSpcReduction="20000"/>
          </a:bodyPr>
          <a:lstStyle/>
          <a:p>
            <a:r>
              <a:rPr lang="en-US" dirty="0" smtClean="0"/>
              <a:t>Section 618: </a:t>
            </a:r>
            <a:r>
              <a:rPr lang="en-US" dirty="0"/>
              <a:t>Section 618 of the </a:t>
            </a:r>
            <a:r>
              <a:rPr lang="en-US" i="1" dirty="0"/>
              <a:t>Individuals with Disabilities Education Act</a:t>
            </a:r>
            <a:r>
              <a:rPr lang="en-US" dirty="0"/>
              <a:t> (</a:t>
            </a:r>
            <a:r>
              <a:rPr lang="en-US" i="1" dirty="0"/>
              <a:t>IDEA</a:t>
            </a:r>
            <a:r>
              <a:rPr lang="en-US" dirty="0"/>
              <a:t>) requires that each state submit data about the infants and toddlers, birth through age 2, who receive early intervention services under Part C of </a:t>
            </a:r>
            <a:r>
              <a:rPr lang="en-US" i="1" dirty="0"/>
              <a:t>IDEA</a:t>
            </a:r>
            <a:r>
              <a:rPr lang="en-US" dirty="0"/>
              <a:t> and children with disabilities, ages 3 through 21, who receive special education and related services under Part B of </a:t>
            </a:r>
            <a:r>
              <a:rPr lang="en-US" i="1" dirty="0"/>
              <a:t>IDEA</a:t>
            </a:r>
            <a:r>
              <a:rPr lang="en-US" dirty="0" smtClean="0"/>
              <a:t>.</a:t>
            </a:r>
          </a:p>
          <a:p>
            <a:endParaRPr lang="en-US" dirty="0" smtClean="0"/>
          </a:p>
          <a:p>
            <a:r>
              <a:rPr lang="en-US" dirty="0" smtClean="0"/>
              <a:t>Section 616 (b): Section 616(b) of the </a:t>
            </a:r>
            <a:r>
              <a:rPr lang="en-US" i="1" dirty="0"/>
              <a:t>Individuals with Disabilities Education Act</a:t>
            </a:r>
            <a:r>
              <a:rPr lang="en-US" dirty="0"/>
              <a:t> (</a:t>
            </a:r>
            <a:r>
              <a:rPr lang="en-US" i="1" dirty="0"/>
              <a:t>IDEA</a:t>
            </a:r>
            <a:r>
              <a:rPr lang="en-US" dirty="0"/>
              <a:t>) requires that each state submit </a:t>
            </a:r>
            <a:r>
              <a:rPr lang="en-US" dirty="0" smtClean="0"/>
              <a:t>a State Performance Plan with rigorous targets and submit an Annual Performance Report based on the targets</a:t>
            </a:r>
            <a:endParaRPr lang="en-US" dirty="0"/>
          </a:p>
        </p:txBody>
      </p:sp>
    </p:spTree>
    <p:extLst>
      <p:ext uri="{BB962C8B-B14F-4D97-AF65-F5344CB8AC3E}">
        <p14:creationId xmlns:p14="http://schemas.microsoft.com/office/powerpoint/2010/main" val="2817072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749431"/>
          </a:xfrm>
        </p:spPr>
        <p:txBody>
          <a:bodyPr>
            <a:noAutofit/>
          </a:bodyPr>
          <a:lstStyle/>
          <a:p>
            <a:pPr algn="ctr"/>
            <a:r>
              <a:rPr lang="en-US" sz="3200" b="1" dirty="0" smtClean="0"/>
              <a:t>IDEA Section 618 Federal Reporting Requirements</a:t>
            </a:r>
            <a:endParaRPr lang="en-US" sz="3200" b="1" dirty="0"/>
          </a:p>
        </p:txBody>
      </p:sp>
      <p:sp>
        <p:nvSpPr>
          <p:cNvPr id="3" name="Content Placeholder 2"/>
          <p:cNvSpPr>
            <a:spLocks noGrp="1"/>
          </p:cNvSpPr>
          <p:nvPr>
            <p:ph idx="1"/>
          </p:nvPr>
        </p:nvSpPr>
        <p:spPr>
          <a:xfrm>
            <a:off x="205033" y="1703281"/>
            <a:ext cx="8731577" cy="3774281"/>
          </a:xfrm>
        </p:spPr>
        <p:txBody>
          <a:bodyPr>
            <a:normAutofit fontScale="77500" lnSpcReduction="20000"/>
          </a:bodyPr>
          <a:lstStyle/>
          <a:p>
            <a:r>
              <a:rPr lang="en-US" dirty="0" smtClean="0"/>
              <a:t>School Age Child Count and Educational Environment</a:t>
            </a:r>
          </a:p>
          <a:p>
            <a:r>
              <a:rPr lang="en-US" dirty="0" smtClean="0"/>
              <a:t>Early </a:t>
            </a:r>
            <a:r>
              <a:rPr lang="en-US" dirty="0"/>
              <a:t>Childhood </a:t>
            </a:r>
            <a:r>
              <a:rPr lang="en-US" dirty="0" smtClean="0"/>
              <a:t>Child Count Educational Environment</a:t>
            </a:r>
          </a:p>
          <a:p>
            <a:r>
              <a:rPr lang="en-US" dirty="0" smtClean="0"/>
              <a:t>School Age MOE/CEIS</a:t>
            </a:r>
          </a:p>
          <a:p>
            <a:r>
              <a:rPr lang="en-US" dirty="0" smtClean="0"/>
              <a:t>School Age Exits</a:t>
            </a:r>
          </a:p>
          <a:p>
            <a:r>
              <a:rPr lang="en-US" dirty="0" smtClean="0"/>
              <a:t>School Age and Early Childhood Special </a:t>
            </a:r>
            <a:r>
              <a:rPr lang="en-US" dirty="0"/>
              <a:t>E</a:t>
            </a:r>
            <a:r>
              <a:rPr lang="en-US" dirty="0" smtClean="0"/>
              <a:t>ducation Personnel</a:t>
            </a:r>
          </a:p>
          <a:p>
            <a:r>
              <a:rPr lang="en-US" dirty="0" smtClean="0"/>
              <a:t>School </a:t>
            </a:r>
            <a:r>
              <a:rPr lang="en-US" dirty="0"/>
              <a:t>Age and Early Childhood Special Education </a:t>
            </a:r>
            <a:r>
              <a:rPr lang="en-US" dirty="0" smtClean="0"/>
              <a:t>Discipline</a:t>
            </a:r>
          </a:p>
          <a:p>
            <a:r>
              <a:rPr lang="en-US" dirty="0" smtClean="0"/>
              <a:t>Dispute Resolution</a:t>
            </a:r>
            <a:endParaRPr lang="en-US" dirty="0"/>
          </a:p>
          <a:p>
            <a:r>
              <a:rPr lang="en-US" dirty="0" smtClean="0"/>
              <a:t>Statewide Assessment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584396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749431"/>
          </a:xfrm>
        </p:spPr>
        <p:txBody>
          <a:bodyPr>
            <a:noAutofit/>
          </a:bodyPr>
          <a:lstStyle/>
          <a:p>
            <a:r>
              <a:rPr lang="en-US" b="1" dirty="0" smtClean="0">
                <a:solidFill>
                  <a:schemeClr val="accent5">
                    <a:lumMod val="75000"/>
                  </a:schemeClr>
                </a:solidFill>
              </a:rPr>
              <a:t>Trivia </a:t>
            </a:r>
            <a:r>
              <a:rPr lang="en-US" b="1" dirty="0">
                <a:solidFill>
                  <a:schemeClr val="accent5">
                    <a:lumMod val="75000"/>
                  </a:schemeClr>
                </a:solidFill>
              </a:rPr>
              <a:t>2</a:t>
            </a:r>
          </a:p>
        </p:txBody>
      </p:sp>
      <p:sp>
        <p:nvSpPr>
          <p:cNvPr id="3" name="Content Placeholder 2"/>
          <p:cNvSpPr>
            <a:spLocks noGrp="1"/>
          </p:cNvSpPr>
          <p:nvPr>
            <p:ph idx="1"/>
          </p:nvPr>
        </p:nvSpPr>
        <p:spPr>
          <a:xfrm>
            <a:off x="205033" y="1703281"/>
            <a:ext cx="8731577" cy="3774281"/>
          </a:xfrm>
        </p:spPr>
        <p:txBody>
          <a:bodyPr>
            <a:normAutofit fontScale="77500" lnSpcReduction="20000"/>
          </a:bodyPr>
          <a:lstStyle/>
          <a:p>
            <a:pPr marL="0" indent="0">
              <a:buNone/>
            </a:pPr>
            <a:r>
              <a:rPr lang="en-US" sz="4400" b="1" dirty="0">
                <a:solidFill>
                  <a:schemeClr val="accent5">
                    <a:lumMod val="75000"/>
                  </a:schemeClr>
                </a:solidFill>
                <a:latin typeface="+mj-lt"/>
                <a:ea typeface="+mj-ea"/>
                <a:cs typeface="+mj-cs"/>
              </a:rPr>
              <a:t>Which data sets are due to the US Department of Education on the first Wednesday in April</a:t>
            </a:r>
            <a:r>
              <a:rPr lang="en-US" sz="4400" b="1" dirty="0" smtClean="0">
                <a:solidFill>
                  <a:schemeClr val="accent5">
                    <a:lumMod val="75000"/>
                  </a:schemeClr>
                </a:solidFill>
                <a:latin typeface="+mj-lt"/>
                <a:ea typeface="+mj-ea"/>
                <a:cs typeface="+mj-cs"/>
              </a:rPr>
              <a:t>?</a:t>
            </a:r>
          </a:p>
          <a:p>
            <a:pPr marL="971550" lvl="1" indent="-514350">
              <a:buFont typeface="+mj-lt"/>
              <a:buAutoNum type="alphaUcPeriod"/>
            </a:pPr>
            <a:r>
              <a:rPr lang="en-US" sz="4400" b="1" dirty="0" smtClean="0">
                <a:solidFill>
                  <a:schemeClr val="accent5">
                    <a:lumMod val="75000"/>
                  </a:schemeClr>
                </a:solidFill>
                <a:latin typeface="+mj-lt"/>
                <a:ea typeface="+mj-ea"/>
                <a:cs typeface="+mj-cs"/>
              </a:rPr>
              <a:t>Child </a:t>
            </a:r>
            <a:r>
              <a:rPr lang="en-US" sz="4400" b="1" dirty="0">
                <a:solidFill>
                  <a:schemeClr val="accent5">
                    <a:lumMod val="75000"/>
                  </a:schemeClr>
                </a:solidFill>
                <a:latin typeface="+mj-lt"/>
                <a:ea typeface="+mj-ea"/>
                <a:cs typeface="+mj-cs"/>
              </a:rPr>
              <a:t>Count and Environment</a:t>
            </a:r>
          </a:p>
          <a:p>
            <a:pPr marL="971550" lvl="1" indent="-514350">
              <a:buFont typeface="+mj-lt"/>
              <a:buAutoNum type="alphaUcPeriod"/>
            </a:pPr>
            <a:r>
              <a:rPr lang="en-US" sz="4400" b="1" dirty="0">
                <a:solidFill>
                  <a:schemeClr val="accent5">
                    <a:lumMod val="75000"/>
                  </a:schemeClr>
                </a:solidFill>
                <a:latin typeface="+mj-lt"/>
                <a:ea typeface="+mj-ea"/>
                <a:cs typeface="+mj-cs"/>
              </a:rPr>
              <a:t>Child Count, Environment, and Personnel</a:t>
            </a:r>
          </a:p>
          <a:p>
            <a:pPr marL="971550" lvl="1" indent="-514350">
              <a:buFont typeface="+mj-lt"/>
              <a:buAutoNum type="alphaUcPeriod"/>
            </a:pPr>
            <a:r>
              <a:rPr lang="en-US" sz="4400" b="1" dirty="0">
                <a:solidFill>
                  <a:schemeClr val="accent5">
                    <a:lumMod val="75000"/>
                  </a:schemeClr>
                </a:solidFill>
                <a:latin typeface="+mj-lt"/>
                <a:ea typeface="+mj-ea"/>
                <a:cs typeface="+mj-cs"/>
              </a:rPr>
              <a:t>School Age MOE/CCEIS</a:t>
            </a:r>
          </a:p>
          <a:p>
            <a:pPr marL="971550" lvl="1" indent="-514350">
              <a:buFont typeface="+mj-lt"/>
              <a:buAutoNum type="alphaUcPeriod"/>
            </a:pPr>
            <a:r>
              <a:rPr lang="en-US" sz="4400" b="1" dirty="0">
                <a:solidFill>
                  <a:schemeClr val="accent5">
                    <a:lumMod val="75000"/>
                  </a:schemeClr>
                </a:solidFill>
                <a:latin typeface="+mj-lt"/>
                <a:ea typeface="+mj-ea"/>
                <a:cs typeface="+mj-cs"/>
              </a:rPr>
              <a:t>Personnel</a:t>
            </a:r>
          </a:p>
          <a:p>
            <a:endParaRPr lang="en-US" dirty="0"/>
          </a:p>
          <a:p>
            <a:endParaRPr lang="en-US" dirty="0"/>
          </a:p>
        </p:txBody>
      </p:sp>
    </p:spTree>
    <p:extLst>
      <p:ext uri="{BB962C8B-B14F-4D97-AF65-F5344CB8AC3E}">
        <p14:creationId xmlns:p14="http://schemas.microsoft.com/office/powerpoint/2010/main" val="200545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749431"/>
          </a:xfrm>
        </p:spPr>
        <p:txBody>
          <a:bodyPr>
            <a:noAutofit/>
          </a:bodyPr>
          <a:lstStyle/>
          <a:p>
            <a:pPr algn="ctr"/>
            <a:r>
              <a:rPr lang="en-US" sz="3200" b="1" dirty="0" smtClean="0"/>
              <a:t>IDEA Section 618 Federal Reporting Requirements</a:t>
            </a:r>
            <a:endParaRPr lang="en-US" sz="3200" b="1" dirty="0"/>
          </a:p>
        </p:txBody>
      </p:sp>
      <p:sp>
        <p:nvSpPr>
          <p:cNvPr id="3" name="Content Placeholder 2"/>
          <p:cNvSpPr>
            <a:spLocks noGrp="1"/>
          </p:cNvSpPr>
          <p:nvPr>
            <p:ph idx="1"/>
          </p:nvPr>
        </p:nvSpPr>
        <p:spPr>
          <a:xfrm>
            <a:off x="76200" y="1143000"/>
            <a:ext cx="9067800" cy="5715000"/>
          </a:xfrm>
        </p:spPr>
        <p:txBody>
          <a:bodyPr>
            <a:noAutofit/>
          </a:bodyPr>
          <a:lstStyle/>
          <a:p>
            <a:r>
              <a:rPr lang="en-US" sz="2800" dirty="0" smtClean="0"/>
              <a:t>First Wednesday in April</a:t>
            </a:r>
          </a:p>
          <a:p>
            <a:pPr lvl="1"/>
            <a:r>
              <a:rPr lang="en-US" sz="2400" dirty="0" smtClean="0"/>
              <a:t>School Age Child Count and Educational Environment</a:t>
            </a:r>
          </a:p>
          <a:p>
            <a:pPr lvl="1"/>
            <a:r>
              <a:rPr lang="en-US" sz="2400" dirty="0" smtClean="0"/>
              <a:t>Early </a:t>
            </a:r>
            <a:r>
              <a:rPr lang="en-US" sz="2400" dirty="0"/>
              <a:t>Childhood </a:t>
            </a:r>
            <a:r>
              <a:rPr lang="en-US" sz="2400" dirty="0" smtClean="0"/>
              <a:t>Child Count Educational Environment</a:t>
            </a:r>
          </a:p>
          <a:p>
            <a:r>
              <a:rPr lang="en-US" sz="2800" dirty="0" smtClean="0"/>
              <a:t>First Wednesday in May</a:t>
            </a:r>
          </a:p>
          <a:p>
            <a:pPr lvl="1"/>
            <a:r>
              <a:rPr lang="en-US" sz="2400" dirty="0" smtClean="0"/>
              <a:t>School Age MOE/CEIS</a:t>
            </a:r>
          </a:p>
          <a:p>
            <a:r>
              <a:rPr lang="en-US" sz="2800" dirty="0" smtClean="0"/>
              <a:t>First Wednesday in November</a:t>
            </a:r>
          </a:p>
          <a:p>
            <a:pPr lvl="1"/>
            <a:r>
              <a:rPr lang="en-US" sz="2400" dirty="0" smtClean="0"/>
              <a:t>School Age Exits</a:t>
            </a:r>
          </a:p>
          <a:p>
            <a:pPr lvl="1"/>
            <a:r>
              <a:rPr lang="en-US" sz="2400" dirty="0" smtClean="0"/>
              <a:t>School Age and Early Childhood Special </a:t>
            </a:r>
            <a:r>
              <a:rPr lang="en-US" sz="2400" dirty="0"/>
              <a:t>E</a:t>
            </a:r>
            <a:r>
              <a:rPr lang="en-US" sz="2400" dirty="0" smtClean="0"/>
              <a:t>ducation Personnel</a:t>
            </a:r>
          </a:p>
          <a:p>
            <a:pPr lvl="1"/>
            <a:r>
              <a:rPr lang="en-US" sz="2400" dirty="0" smtClean="0"/>
              <a:t>School </a:t>
            </a:r>
            <a:r>
              <a:rPr lang="en-US" sz="2400" dirty="0"/>
              <a:t>Age and Early Childhood Special Education </a:t>
            </a:r>
            <a:r>
              <a:rPr lang="en-US" sz="2400" dirty="0" smtClean="0"/>
              <a:t>Discipline</a:t>
            </a:r>
          </a:p>
          <a:p>
            <a:pPr lvl="1"/>
            <a:r>
              <a:rPr lang="en-US" sz="2400" dirty="0" smtClean="0"/>
              <a:t>Dispute Resolution</a:t>
            </a:r>
            <a:endParaRPr lang="en-US" sz="2400" dirty="0"/>
          </a:p>
          <a:p>
            <a:r>
              <a:rPr lang="en-US" sz="2800" dirty="0" smtClean="0"/>
              <a:t>Mid-December</a:t>
            </a:r>
          </a:p>
          <a:p>
            <a:pPr lvl="1"/>
            <a:r>
              <a:rPr lang="en-US" sz="2400" dirty="0" smtClean="0"/>
              <a:t>Statewide Assessment</a:t>
            </a:r>
            <a:endParaRPr lang="en-US" sz="2400" dirty="0"/>
          </a:p>
          <a:p>
            <a:endParaRPr lang="en-US" sz="2800" dirty="0"/>
          </a:p>
          <a:p>
            <a:endParaRPr lang="en-US" sz="2800" dirty="0"/>
          </a:p>
          <a:p>
            <a:endParaRPr lang="en-US" sz="2800" dirty="0"/>
          </a:p>
        </p:txBody>
      </p:sp>
    </p:spTree>
    <p:extLst>
      <p:ext uri="{BB962C8B-B14F-4D97-AF65-F5344CB8AC3E}">
        <p14:creationId xmlns:p14="http://schemas.microsoft.com/office/powerpoint/2010/main" val="1162241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749431"/>
          </a:xfrm>
        </p:spPr>
        <p:txBody>
          <a:bodyPr>
            <a:noAutofit/>
          </a:bodyPr>
          <a:lstStyle/>
          <a:p>
            <a:pPr algn="ctr"/>
            <a:r>
              <a:rPr lang="en-US" sz="3200" b="1" dirty="0" smtClean="0"/>
              <a:t>IDEA Section 618 Federal Reporting Requirements</a:t>
            </a:r>
            <a:endParaRPr lang="en-US" sz="3200" b="1" dirty="0"/>
          </a:p>
        </p:txBody>
      </p:sp>
      <p:sp>
        <p:nvSpPr>
          <p:cNvPr id="3" name="Content Placeholder 2"/>
          <p:cNvSpPr>
            <a:spLocks noGrp="1"/>
          </p:cNvSpPr>
          <p:nvPr>
            <p:ph idx="1"/>
          </p:nvPr>
        </p:nvSpPr>
        <p:spPr>
          <a:xfrm>
            <a:off x="76200" y="1143000"/>
            <a:ext cx="9067800" cy="5715000"/>
          </a:xfrm>
        </p:spPr>
        <p:txBody>
          <a:bodyPr>
            <a:noAutofit/>
          </a:bodyPr>
          <a:lstStyle/>
          <a:p>
            <a:r>
              <a:rPr lang="en-US" sz="2800" dirty="0" smtClean="0"/>
              <a:t>Cycle 4</a:t>
            </a:r>
          </a:p>
          <a:p>
            <a:pPr lvl="1"/>
            <a:r>
              <a:rPr lang="en-US" sz="2400" dirty="0" smtClean="0"/>
              <a:t>School Age Child Count and Educational Environment</a:t>
            </a:r>
          </a:p>
          <a:p>
            <a:pPr lvl="1"/>
            <a:r>
              <a:rPr lang="en-US" sz="2400" dirty="0" smtClean="0"/>
              <a:t>Early </a:t>
            </a:r>
            <a:r>
              <a:rPr lang="en-US" sz="2400" dirty="0"/>
              <a:t>Childhood </a:t>
            </a:r>
            <a:r>
              <a:rPr lang="en-US" sz="2400" dirty="0" smtClean="0"/>
              <a:t>Child Count Educational Environment</a:t>
            </a:r>
          </a:p>
          <a:p>
            <a:pPr lvl="1"/>
            <a:r>
              <a:rPr lang="en-US" sz="2400" dirty="0"/>
              <a:t>School Age and Early Childhood Special Education Personnel</a:t>
            </a:r>
          </a:p>
          <a:p>
            <a:r>
              <a:rPr lang="en-US" sz="2800" dirty="0" smtClean="0"/>
              <a:t>Cycle 7</a:t>
            </a:r>
          </a:p>
          <a:p>
            <a:pPr lvl="1"/>
            <a:r>
              <a:rPr lang="en-US" sz="2400" dirty="0" smtClean="0"/>
              <a:t>School Age Exits</a:t>
            </a:r>
          </a:p>
          <a:p>
            <a:pPr lvl="1"/>
            <a:r>
              <a:rPr lang="en-US" sz="2400" dirty="0" smtClean="0"/>
              <a:t>School </a:t>
            </a:r>
            <a:r>
              <a:rPr lang="en-US" sz="2400" dirty="0"/>
              <a:t>Age and Early Childhood Special Education </a:t>
            </a:r>
            <a:r>
              <a:rPr lang="en-US" sz="2400" dirty="0" smtClean="0"/>
              <a:t>Discipline</a:t>
            </a:r>
          </a:p>
          <a:p>
            <a:pPr lvl="1"/>
            <a:r>
              <a:rPr lang="en-US" sz="2400" dirty="0" smtClean="0"/>
              <a:t>Dispute Resolution</a:t>
            </a:r>
          </a:p>
          <a:p>
            <a:pPr lvl="1"/>
            <a:r>
              <a:rPr lang="en-US" sz="2400" dirty="0"/>
              <a:t>School Age </a:t>
            </a:r>
            <a:r>
              <a:rPr lang="en-US" sz="2400" dirty="0" smtClean="0"/>
              <a:t>MOE/CCEIS</a:t>
            </a:r>
          </a:p>
          <a:p>
            <a:r>
              <a:rPr lang="en-US" sz="2800" dirty="0" smtClean="0"/>
              <a:t>Assessment is post-appeal data finalized in Fall.</a:t>
            </a:r>
            <a:endParaRPr lang="en-US" sz="2800" dirty="0"/>
          </a:p>
          <a:p>
            <a:pPr marL="0" indent="0">
              <a:buNone/>
            </a:pPr>
            <a:endParaRPr lang="en-US" sz="2800" dirty="0"/>
          </a:p>
          <a:p>
            <a:endParaRPr lang="en-US" sz="2800" dirty="0"/>
          </a:p>
          <a:p>
            <a:endParaRPr lang="en-US" sz="2800" dirty="0"/>
          </a:p>
        </p:txBody>
      </p:sp>
    </p:spTree>
    <p:extLst>
      <p:ext uri="{BB962C8B-B14F-4D97-AF65-F5344CB8AC3E}">
        <p14:creationId xmlns:p14="http://schemas.microsoft.com/office/powerpoint/2010/main" val="3054413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08901"/>
          </a:xfrm>
        </p:spPr>
        <p:txBody>
          <a:bodyPr>
            <a:normAutofit fontScale="90000"/>
          </a:bodyPr>
          <a:lstStyle/>
          <a:p>
            <a:pPr algn="ctr"/>
            <a:r>
              <a:rPr lang="en-US" b="1" dirty="0" smtClean="0"/>
              <a:t>School Age Child Count and Environments</a:t>
            </a:r>
            <a:endParaRPr lang="en-US" b="1" dirty="0"/>
          </a:p>
        </p:txBody>
      </p:sp>
      <p:sp>
        <p:nvSpPr>
          <p:cNvPr id="3" name="Content Placeholder 2"/>
          <p:cNvSpPr>
            <a:spLocks noGrp="1"/>
          </p:cNvSpPr>
          <p:nvPr>
            <p:ph idx="1"/>
          </p:nvPr>
        </p:nvSpPr>
        <p:spPr>
          <a:xfrm>
            <a:off x="382964" y="1905000"/>
            <a:ext cx="8378072" cy="4114800"/>
          </a:xfrm>
        </p:spPr>
        <p:txBody>
          <a:bodyPr>
            <a:noAutofit/>
          </a:bodyPr>
          <a:lstStyle/>
          <a:p>
            <a:r>
              <a:rPr lang="en-US" sz="2400" dirty="0"/>
              <a:t>Data Sources: </a:t>
            </a:r>
          </a:p>
          <a:p>
            <a:pPr lvl="1">
              <a:buFont typeface="Arial" panose="020B0604020202020204" pitchFamily="34" charset="0"/>
              <a:buChar char="•"/>
            </a:pPr>
            <a:r>
              <a:rPr lang="en-US" sz="2000" dirty="0"/>
              <a:t>SIS Cycle 4 submission period December 1-15</a:t>
            </a:r>
          </a:p>
          <a:p>
            <a:pPr lvl="1">
              <a:buFont typeface="Arial" panose="020B0604020202020204" pitchFamily="34" charset="0"/>
              <a:buChar char="•"/>
            </a:pPr>
            <a:r>
              <a:rPr lang="en-US" sz="2000" dirty="0"/>
              <a:t>Source Data: eSchool, MySped Resource (non-eSchool State Agencies)</a:t>
            </a:r>
          </a:p>
          <a:p>
            <a:pPr lvl="1">
              <a:buFont typeface="Arial" panose="020B0604020202020204" pitchFamily="34" charset="0"/>
              <a:buChar char="•"/>
            </a:pPr>
            <a:r>
              <a:rPr lang="en-US" sz="2000" dirty="0"/>
              <a:t>Data is based on special education module’s entry date. </a:t>
            </a:r>
          </a:p>
          <a:p>
            <a:pPr marL="342900" lvl="1" indent="0">
              <a:buNone/>
            </a:pPr>
            <a:endParaRPr lang="en-US" sz="2000" dirty="0"/>
          </a:p>
          <a:p>
            <a:r>
              <a:rPr lang="en-US" sz="2400" dirty="0"/>
              <a:t>Submitted at the State, District, and School Building level</a:t>
            </a:r>
          </a:p>
          <a:p>
            <a:endParaRPr lang="en-US" sz="2400" dirty="0"/>
          </a:p>
          <a:p>
            <a:endParaRPr lang="en-US" sz="2400" dirty="0"/>
          </a:p>
          <a:p>
            <a:endParaRPr lang="en-US" sz="2400" dirty="0"/>
          </a:p>
          <a:p>
            <a:r>
              <a:rPr lang="en-US" sz="2400" dirty="0"/>
              <a:t>Federal submission deadline: First Wednesday in April</a:t>
            </a:r>
          </a:p>
          <a:p>
            <a:pPr lvl="1"/>
            <a:endParaRPr lang="en-US" sz="20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79241044"/>
              </p:ext>
            </p:extLst>
          </p:nvPr>
        </p:nvGraphicFramePr>
        <p:xfrm>
          <a:off x="838200" y="4191000"/>
          <a:ext cx="8206565" cy="934793"/>
        </p:xfrm>
        <a:graphic>
          <a:graphicData uri="http://schemas.openxmlformats.org/drawingml/2006/table">
            <a:tbl>
              <a:tblPr firstRow="1" bandRow="1">
                <a:tableStyleId>{5C22544A-7EE6-4342-B048-85BDC9FD1C3A}</a:tableStyleId>
              </a:tblPr>
              <a:tblGrid>
                <a:gridCol w="2133601">
                  <a:extLst>
                    <a:ext uri="{9D8B030D-6E8A-4147-A177-3AD203B41FA5}">
                      <a16:colId xmlns:a16="http://schemas.microsoft.com/office/drawing/2014/main" val="2710289127"/>
                    </a:ext>
                  </a:extLst>
                </a:gridCol>
                <a:gridCol w="2819400">
                  <a:extLst>
                    <a:ext uri="{9D8B030D-6E8A-4147-A177-3AD203B41FA5}">
                      <a16:colId xmlns:a16="http://schemas.microsoft.com/office/drawing/2014/main" val="2849421366"/>
                    </a:ext>
                  </a:extLst>
                </a:gridCol>
                <a:gridCol w="3253564">
                  <a:extLst>
                    <a:ext uri="{9D8B030D-6E8A-4147-A177-3AD203B41FA5}">
                      <a16:colId xmlns:a16="http://schemas.microsoft.com/office/drawing/2014/main" val="1570504657"/>
                    </a:ext>
                  </a:extLst>
                </a:gridCol>
              </a:tblGrid>
              <a:tr h="934793">
                <a:tc>
                  <a:txBody>
                    <a:bodyPr/>
                    <a:lstStyle/>
                    <a:p>
                      <a:pPr marL="285750" indent="-285750">
                        <a:lnSpc>
                          <a:spcPct val="100000"/>
                        </a:lnSpc>
                        <a:buFont typeface="Arial" panose="020B0604020202020204" pitchFamily="34" charset="0"/>
                        <a:buChar char="•"/>
                      </a:pPr>
                      <a:r>
                        <a:rPr lang="en-US" sz="2100" b="0" dirty="0" smtClean="0">
                          <a:solidFill>
                            <a:schemeClr val="tx1"/>
                          </a:solidFill>
                        </a:rPr>
                        <a:t>Race/Ethnicity</a:t>
                      </a:r>
                    </a:p>
                    <a:p>
                      <a:pPr marL="285750" indent="-285750">
                        <a:lnSpc>
                          <a:spcPct val="100000"/>
                        </a:lnSpc>
                        <a:buFont typeface="Arial" panose="020B0604020202020204" pitchFamily="34" charset="0"/>
                        <a:buChar char="•"/>
                      </a:pPr>
                      <a:r>
                        <a:rPr lang="en-US" sz="2100" b="0" dirty="0" smtClean="0">
                          <a:solidFill>
                            <a:schemeClr val="tx1"/>
                          </a:solidFill>
                        </a:rPr>
                        <a:t>Gender</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l" defTabSz="914400" rtl="0" eaLnBrk="1" latinLnBrk="0" hangingPunct="1">
                        <a:lnSpc>
                          <a:spcPct val="100000"/>
                        </a:lnSpc>
                        <a:buFont typeface="Arial" panose="020B0604020202020204" pitchFamily="34" charset="0"/>
                        <a:buChar char="•"/>
                      </a:pPr>
                      <a:r>
                        <a:rPr lang="en-US" sz="2100" b="0" kern="1200" dirty="0" smtClean="0">
                          <a:solidFill>
                            <a:schemeClr val="tx1"/>
                          </a:solidFill>
                          <a:latin typeface="+mn-lt"/>
                          <a:ea typeface="+mn-ea"/>
                          <a:cs typeface="+mn-cs"/>
                        </a:rPr>
                        <a:t>Age (on December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b="0" dirty="0" smtClean="0">
                          <a:solidFill>
                            <a:schemeClr val="tx1"/>
                          </a:solidFill>
                        </a:rPr>
                        <a:t>Disability Category</a:t>
                      </a:r>
                      <a:endParaRPr lang="en-US" sz="2100" b="0" kern="1200" dirty="0" smtClean="0">
                        <a:solidFill>
                          <a:schemeClr val="tx1"/>
                        </a:solidFill>
                        <a:latin typeface="+mn-lt"/>
                        <a:ea typeface="+mn-ea"/>
                        <a:cs typeface="+mn-cs"/>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b="0" kern="1200" dirty="0" smtClean="0">
                          <a:solidFill>
                            <a:schemeClr val="tx1"/>
                          </a:solidFill>
                          <a:latin typeface="+mn-lt"/>
                          <a:ea typeface="+mn-ea"/>
                          <a:cs typeface="+mn-cs"/>
                        </a:rPr>
                        <a:t>Educational Environment</a:t>
                      </a:r>
                    </a:p>
                    <a:p>
                      <a:pPr marL="285750" indent="-285750" algn="l" defTabSz="914400" rtl="0" eaLnBrk="1" latinLnBrk="0" hangingPunct="1">
                        <a:lnSpc>
                          <a:spcPct val="100000"/>
                        </a:lnSpc>
                        <a:buFont typeface="Arial" panose="020B0604020202020204" pitchFamily="34" charset="0"/>
                        <a:buChar char="•"/>
                      </a:pPr>
                      <a:r>
                        <a:rPr lang="en-US" sz="2100" b="0" kern="1200" dirty="0" smtClean="0">
                          <a:solidFill>
                            <a:schemeClr val="tx1"/>
                          </a:solidFill>
                          <a:latin typeface="+mn-lt"/>
                          <a:ea typeface="+mn-ea"/>
                          <a:cs typeface="+mn-cs"/>
                        </a:rPr>
                        <a:t>LEP Status</a:t>
                      </a:r>
                      <a:endParaRPr lang="en-US" sz="2100" b="0" kern="1200" dirty="0">
                        <a:solidFill>
                          <a:schemeClr val="tx1"/>
                        </a:solidFill>
                        <a:latin typeface="+mn-lt"/>
                        <a:ea typeface="+mn-ea"/>
                        <a:cs typeface="+mn-cs"/>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7759115"/>
                  </a:ext>
                </a:extLst>
              </a:tr>
            </a:tbl>
          </a:graphicData>
        </a:graphic>
      </p:graphicFrame>
    </p:spTree>
    <p:extLst>
      <p:ext uri="{BB962C8B-B14F-4D97-AF65-F5344CB8AC3E}">
        <p14:creationId xmlns:p14="http://schemas.microsoft.com/office/powerpoint/2010/main" val="747738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08901"/>
          </a:xfrm>
        </p:spPr>
        <p:txBody>
          <a:bodyPr>
            <a:normAutofit/>
          </a:bodyPr>
          <a:lstStyle/>
          <a:p>
            <a:pPr algn="ctr"/>
            <a:r>
              <a:rPr lang="en-US" sz="3600" b="1" dirty="0" smtClean="0"/>
              <a:t>Early Childhood Child Count and Environments</a:t>
            </a:r>
            <a:endParaRPr lang="en-US" sz="3600" b="1" dirty="0"/>
          </a:p>
        </p:txBody>
      </p:sp>
      <p:sp>
        <p:nvSpPr>
          <p:cNvPr id="3" name="Content Placeholder 2"/>
          <p:cNvSpPr>
            <a:spLocks noGrp="1"/>
          </p:cNvSpPr>
          <p:nvPr>
            <p:ph idx="1"/>
          </p:nvPr>
        </p:nvSpPr>
        <p:spPr>
          <a:xfrm>
            <a:off x="382964" y="1676400"/>
            <a:ext cx="8378072" cy="4419600"/>
          </a:xfrm>
        </p:spPr>
        <p:txBody>
          <a:bodyPr>
            <a:noAutofit/>
          </a:bodyPr>
          <a:lstStyle/>
          <a:p>
            <a:r>
              <a:rPr lang="en-US" sz="2400" dirty="0"/>
              <a:t>Data Sources: </a:t>
            </a:r>
          </a:p>
          <a:p>
            <a:pPr lvl="1">
              <a:buFont typeface="Arial" panose="020B0604020202020204" pitchFamily="34" charset="0"/>
              <a:buChar char="•"/>
            </a:pPr>
            <a:r>
              <a:rPr lang="en-US" sz="2000" dirty="0"/>
              <a:t>SIS Cycle 4 submission period December 1-15</a:t>
            </a:r>
          </a:p>
          <a:p>
            <a:pPr lvl="1">
              <a:buFont typeface="Arial" panose="020B0604020202020204" pitchFamily="34" charset="0"/>
              <a:buChar char="•"/>
            </a:pPr>
            <a:r>
              <a:rPr lang="en-US" sz="2000" dirty="0"/>
              <a:t>Source Data: </a:t>
            </a:r>
            <a:r>
              <a:rPr lang="en-US" sz="2000" dirty="0" smtClean="0"/>
              <a:t>eSchool</a:t>
            </a:r>
          </a:p>
          <a:p>
            <a:pPr lvl="1">
              <a:buFont typeface="Arial" panose="020B0604020202020204" pitchFamily="34" charset="0"/>
              <a:buChar char="•"/>
            </a:pPr>
            <a:r>
              <a:rPr lang="en-US" sz="2000" dirty="0" smtClean="0"/>
              <a:t>Data </a:t>
            </a:r>
            <a:r>
              <a:rPr lang="en-US" sz="2000" dirty="0"/>
              <a:t>is based on special education module’s </a:t>
            </a:r>
            <a:r>
              <a:rPr lang="en-US" sz="2000" dirty="0" smtClean="0"/>
              <a:t>entry/withdrawal dates. </a:t>
            </a:r>
            <a:endParaRPr lang="en-US" sz="2000" dirty="0"/>
          </a:p>
          <a:p>
            <a:pPr marL="342900" lvl="1" indent="0">
              <a:buNone/>
            </a:pPr>
            <a:endParaRPr lang="en-US" sz="2000" dirty="0"/>
          </a:p>
          <a:p>
            <a:r>
              <a:rPr lang="en-US" sz="2400" dirty="0"/>
              <a:t>Submitted at the State and District level</a:t>
            </a:r>
          </a:p>
          <a:p>
            <a:endParaRPr lang="en-US" sz="2400" dirty="0"/>
          </a:p>
          <a:p>
            <a:endParaRPr lang="en-US" sz="2400" dirty="0"/>
          </a:p>
          <a:p>
            <a:endParaRPr lang="en-US" sz="2400" dirty="0"/>
          </a:p>
          <a:p>
            <a:r>
              <a:rPr lang="en-US" sz="2400" dirty="0"/>
              <a:t>Federal submission deadline: First Wednesday in April</a:t>
            </a:r>
          </a:p>
          <a:p>
            <a:endParaRPr lang="en-US" sz="2400" dirty="0"/>
          </a:p>
          <a:p>
            <a:pPr lvl="1"/>
            <a:endParaRPr lang="en-US" sz="20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02759224"/>
              </p:ext>
            </p:extLst>
          </p:nvPr>
        </p:nvGraphicFramePr>
        <p:xfrm>
          <a:off x="838200" y="3962400"/>
          <a:ext cx="8305800" cy="934793"/>
        </p:xfrm>
        <a:graphic>
          <a:graphicData uri="http://schemas.openxmlformats.org/drawingml/2006/table">
            <a:tbl>
              <a:tblPr firstRow="1" bandRow="1">
                <a:tableStyleId>{5C22544A-7EE6-4342-B048-85BDC9FD1C3A}</a:tableStyleId>
              </a:tblPr>
              <a:tblGrid>
                <a:gridCol w="2319638">
                  <a:extLst>
                    <a:ext uri="{9D8B030D-6E8A-4147-A177-3AD203B41FA5}">
                      <a16:colId xmlns:a16="http://schemas.microsoft.com/office/drawing/2014/main" val="2710289127"/>
                    </a:ext>
                  </a:extLst>
                </a:gridCol>
                <a:gridCol w="2843427">
                  <a:extLst>
                    <a:ext uri="{9D8B030D-6E8A-4147-A177-3AD203B41FA5}">
                      <a16:colId xmlns:a16="http://schemas.microsoft.com/office/drawing/2014/main" val="2849421366"/>
                    </a:ext>
                  </a:extLst>
                </a:gridCol>
                <a:gridCol w="3142735">
                  <a:extLst>
                    <a:ext uri="{9D8B030D-6E8A-4147-A177-3AD203B41FA5}">
                      <a16:colId xmlns:a16="http://schemas.microsoft.com/office/drawing/2014/main" val="1570504657"/>
                    </a:ext>
                  </a:extLst>
                </a:gridCol>
              </a:tblGrid>
              <a:tr h="934793">
                <a:tc>
                  <a:txBody>
                    <a:bodyPr/>
                    <a:lstStyle/>
                    <a:p>
                      <a:pPr marL="285750" indent="-285750">
                        <a:buFont typeface="Arial" panose="020B0604020202020204" pitchFamily="34" charset="0"/>
                        <a:buChar char="•"/>
                      </a:pPr>
                      <a:r>
                        <a:rPr lang="en-US" sz="2100" b="0" dirty="0" smtClean="0">
                          <a:solidFill>
                            <a:schemeClr val="tx1"/>
                          </a:solidFill>
                        </a:rPr>
                        <a:t>Race/Ethnicity</a:t>
                      </a:r>
                    </a:p>
                    <a:p>
                      <a:pPr marL="285750" indent="-285750">
                        <a:buFont typeface="Arial" panose="020B0604020202020204" pitchFamily="34" charset="0"/>
                        <a:buChar char="•"/>
                      </a:pPr>
                      <a:r>
                        <a:rPr lang="en-US" sz="2100" b="0" dirty="0" smtClean="0">
                          <a:solidFill>
                            <a:schemeClr val="tx1"/>
                          </a:solidFill>
                        </a:rPr>
                        <a:t>Gender</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l" defTabSz="914400" rtl="0" eaLnBrk="1" latinLnBrk="0" hangingPunct="1">
                        <a:buFont typeface="Arial" panose="020B0604020202020204" pitchFamily="34" charset="0"/>
                        <a:buChar char="•"/>
                      </a:pPr>
                      <a:r>
                        <a:rPr lang="en-US" sz="2100" b="0" kern="1200" dirty="0" smtClean="0">
                          <a:solidFill>
                            <a:schemeClr val="tx1"/>
                          </a:solidFill>
                          <a:latin typeface="+mn-lt"/>
                          <a:ea typeface="+mn-ea"/>
                          <a:cs typeface="+mn-cs"/>
                        </a:rPr>
                        <a:t>Age (on December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b="0" dirty="0" smtClean="0">
                          <a:solidFill>
                            <a:schemeClr val="tx1"/>
                          </a:solidFill>
                        </a:rPr>
                        <a:t>Disability Category</a:t>
                      </a:r>
                      <a:endParaRPr lang="en-US" sz="2100" b="0" kern="1200" dirty="0" smtClean="0">
                        <a:solidFill>
                          <a:schemeClr val="tx1"/>
                        </a:solidFill>
                        <a:latin typeface="+mn-lt"/>
                        <a:ea typeface="+mn-ea"/>
                        <a:cs typeface="+mn-cs"/>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b="0" kern="1200" dirty="0" smtClean="0">
                          <a:solidFill>
                            <a:schemeClr val="tx1"/>
                          </a:solidFill>
                          <a:latin typeface="+mn-lt"/>
                          <a:ea typeface="+mn-ea"/>
                          <a:cs typeface="+mn-cs"/>
                        </a:rPr>
                        <a:t>Educational Environment</a:t>
                      </a:r>
                    </a:p>
                    <a:p>
                      <a:pPr marL="285750" indent="-285750" algn="l" defTabSz="914400" rtl="0" eaLnBrk="1" latinLnBrk="0" hangingPunct="1">
                        <a:buFont typeface="Arial" panose="020B0604020202020204" pitchFamily="34" charset="0"/>
                        <a:buChar char="•"/>
                      </a:pPr>
                      <a:r>
                        <a:rPr lang="en-US" sz="2100" b="0" kern="1200" dirty="0" smtClean="0">
                          <a:solidFill>
                            <a:schemeClr val="tx1"/>
                          </a:solidFill>
                          <a:latin typeface="+mn-lt"/>
                          <a:ea typeface="+mn-ea"/>
                          <a:cs typeface="+mn-cs"/>
                        </a:rPr>
                        <a:t>LEP Status</a:t>
                      </a:r>
                      <a:endParaRPr lang="en-US" sz="2100" b="0" kern="1200" dirty="0">
                        <a:solidFill>
                          <a:schemeClr val="tx1"/>
                        </a:solidFill>
                        <a:latin typeface="+mn-lt"/>
                        <a:ea typeface="+mn-ea"/>
                        <a:cs typeface="+mn-cs"/>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7759115"/>
                  </a:ext>
                </a:extLst>
              </a:tr>
            </a:tbl>
          </a:graphicData>
        </a:graphic>
      </p:graphicFrame>
    </p:spTree>
    <p:extLst>
      <p:ext uri="{BB962C8B-B14F-4D97-AF65-F5344CB8AC3E}">
        <p14:creationId xmlns:p14="http://schemas.microsoft.com/office/powerpoint/2010/main" val="182594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a:t>
            </a:r>
            <a:endParaRPr lang="en-US" dirty="0"/>
          </a:p>
        </p:txBody>
      </p:sp>
      <p:sp>
        <p:nvSpPr>
          <p:cNvPr id="3" name="Content Placeholder 2"/>
          <p:cNvSpPr>
            <a:spLocks noGrp="1"/>
          </p:cNvSpPr>
          <p:nvPr>
            <p:ph idx="1"/>
          </p:nvPr>
        </p:nvSpPr>
        <p:spPr/>
        <p:txBody>
          <a:bodyPr/>
          <a:lstStyle/>
          <a:p>
            <a:r>
              <a:rPr lang="en-US" dirty="0" smtClean="0"/>
              <a:t>Please MUTE your phones</a:t>
            </a:r>
          </a:p>
          <a:p>
            <a:r>
              <a:rPr lang="en-US" dirty="0" smtClean="0"/>
              <a:t>If you need to take a call go out of the room</a:t>
            </a:r>
          </a:p>
          <a:p>
            <a:r>
              <a:rPr lang="en-US" dirty="0" smtClean="0"/>
              <a:t>Keep the side conversations to a minimum</a:t>
            </a:r>
          </a:p>
          <a:p>
            <a:r>
              <a:rPr lang="en-US" dirty="0" smtClean="0"/>
              <a:t>Log into KAHOOT.it</a:t>
            </a:r>
          </a:p>
          <a:p>
            <a:pPr lvl="1"/>
            <a:r>
              <a:rPr lang="en-US" dirty="0" smtClean="0"/>
              <a:t>Crenisha will give us the pin number</a:t>
            </a:r>
          </a:p>
          <a:p>
            <a:pPr lvl="1"/>
            <a:r>
              <a:rPr lang="en-US" dirty="0" smtClean="0"/>
              <a:t>We will be playing trivia throughout the presentation with prizes</a:t>
            </a:r>
          </a:p>
          <a:p>
            <a:pPr marL="457200" lvl="1" indent="0">
              <a:buNone/>
            </a:pPr>
            <a:endParaRPr lang="en-US" dirty="0"/>
          </a:p>
        </p:txBody>
      </p:sp>
    </p:spTree>
    <p:extLst>
      <p:ext uri="{BB962C8B-B14F-4D97-AF65-F5344CB8AC3E}">
        <p14:creationId xmlns:p14="http://schemas.microsoft.com/office/powerpoint/2010/main" val="1505699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144000" cy="1053445"/>
          </a:xfrm>
        </p:spPr>
        <p:txBody>
          <a:bodyPr>
            <a:noAutofit/>
          </a:bodyPr>
          <a:lstStyle/>
          <a:p>
            <a:pPr algn="ctr"/>
            <a:r>
              <a:rPr lang="en-US" sz="3000" b="1" dirty="0"/>
              <a:t>School Age Maintenance of Effort/Coordinated </a:t>
            </a:r>
            <a:br>
              <a:rPr lang="en-US" sz="3000" b="1" dirty="0"/>
            </a:br>
            <a:r>
              <a:rPr lang="en-US" sz="3000" b="1" dirty="0"/>
              <a:t>Early Intervening Services</a:t>
            </a:r>
          </a:p>
        </p:txBody>
      </p:sp>
      <p:sp>
        <p:nvSpPr>
          <p:cNvPr id="3" name="Content Placeholder 2"/>
          <p:cNvSpPr>
            <a:spLocks noGrp="1"/>
          </p:cNvSpPr>
          <p:nvPr>
            <p:ph idx="1"/>
          </p:nvPr>
        </p:nvSpPr>
        <p:spPr>
          <a:xfrm>
            <a:off x="0" y="1447800"/>
            <a:ext cx="9144000" cy="4673142"/>
          </a:xfrm>
        </p:spPr>
        <p:txBody>
          <a:bodyPr>
            <a:noAutofit/>
          </a:bodyPr>
          <a:lstStyle/>
          <a:p>
            <a:r>
              <a:rPr lang="en-US" sz="2400" dirty="0"/>
              <a:t>Data </a:t>
            </a:r>
            <a:r>
              <a:rPr lang="en-US" sz="2400" dirty="0" smtClean="0"/>
              <a:t>Sources: </a:t>
            </a:r>
            <a:endParaRPr lang="en-US" sz="2400" dirty="0"/>
          </a:p>
          <a:p>
            <a:pPr lvl="1">
              <a:buFont typeface="Arial" panose="020B0604020202020204" pitchFamily="34" charset="0"/>
              <a:buChar char="•"/>
            </a:pPr>
            <a:r>
              <a:rPr lang="en-US" sz="2400" dirty="0"/>
              <a:t>SIS Cycle 7 submission period June 1-15. </a:t>
            </a:r>
          </a:p>
          <a:p>
            <a:pPr lvl="1">
              <a:buFont typeface="Arial" panose="020B0604020202020204" pitchFamily="34" charset="0"/>
              <a:buChar char="•"/>
            </a:pPr>
            <a:r>
              <a:rPr lang="en-US" sz="2400" dirty="0"/>
              <a:t>Early Intervening Services Module in </a:t>
            </a:r>
            <a:r>
              <a:rPr lang="en-US" sz="2400" dirty="0" smtClean="0"/>
              <a:t>eSchool (students served)</a:t>
            </a:r>
          </a:p>
          <a:p>
            <a:pPr lvl="1">
              <a:buFont typeface="Arial" panose="020B0604020202020204" pitchFamily="34" charset="0"/>
              <a:buChar char="•"/>
            </a:pPr>
            <a:r>
              <a:rPr lang="en-US" sz="2400" dirty="0" smtClean="0"/>
              <a:t>ADE Finance 619 and 611 Allocations</a:t>
            </a:r>
          </a:p>
          <a:p>
            <a:pPr lvl="1">
              <a:buFont typeface="Arial" panose="020B0604020202020204" pitchFamily="34" charset="0"/>
              <a:buChar char="•"/>
            </a:pPr>
            <a:r>
              <a:rPr lang="en-US" sz="2400" dirty="0" smtClean="0"/>
              <a:t>Special </a:t>
            </a:r>
            <a:r>
              <a:rPr lang="en-US" sz="2400" dirty="0"/>
              <a:t>Education Finance </a:t>
            </a:r>
            <a:r>
              <a:rPr lang="en-US" sz="2400" dirty="0" smtClean="0"/>
              <a:t>amounted budgeted for CCEIS/CEIS</a:t>
            </a:r>
            <a:endParaRPr lang="en-US" sz="2400" dirty="0"/>
          </a:p>
          <a:p>
            <a:pPr lvl="1">
              <a:buFont typeface="Arial" panose="020B0604020202020204" pitchFamily="34" charset="0"/>
              <a:buChar char="•"/>
            </a:pPr>
            <a:r>
              <a:rPr lang="en-US" sz="2400" dirty="0" smtClean="0"/>
              <a:t>APR Determinations </a:t>
            </a:r>
          </a:p>
          <a:p>
            <a:pPr lvl="1">
              <a:buFont typeface="Arial" panose="020B0604020202020204" pitchFamily="34" charset="0"/>
              <a:buChar char="•"/>
            </a:pPr>
            <a:r>
              <a:rPr lang="en-US" sz="2400" dirty="0" smtClean="0"/>
              <a:t>Child Count</a:t>
            </a:r>
          </a:p>
          <a:p>
            <a:pPr lvl="1">
              <a:buFont typeface="Arial" panose="020B0604020202020204" pitchFamily="34" charset="0"/>
              <a:buChar char="•"/>
            </a:pPr>
            <a:endParaRPr lang="en-US" sz="2700" dirty="0" smtClean="0"/>
          </a:p>
          <a:p>
            <a:r>
              <a:rPr lang="en-US" sz="2700" dirty="0" smtClean="0"/>
              <a:t>Federal </a:t>
            </a:r>
            <a:r>
              <a:rPr lang="en-US" sz="2700" dirty="0"/>
              <a:t>submission deadline: First Wednesday in May</a:t>
            </a:r>
          </a:p>
          <a:p>
            <a:pPr marL="342900" lvl="1" indent="0">
              <a:buNone/>
            </a:pPr>
            <a:endParaRPr lang="en-US" sz="2400" dirty="0"/>
          </a:p>
        </p:txBody>
      </p:sp>
    </p:spTree>
    <p:extLst>
      <p:ext uri="{BB962C8B-B14F-4D97-AF65-F5344CB8AC3E}">
        <p14:creationId xmlns:p14="http://schemas.microsoft.com/office/powerpoint/2010/main" val="210487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 y="152400"/>
            <a:ext cx="9144000" cy="904973"/>
          </a:xfrm>
        </p:spPr>
        <p:txBody>
          <a:bodyPr>
            <a:noAutofit/>
          </a:bodyPr>
          <a:lstStyle/>
          <a:p>
            <a:pPr algn="ctr"/>
            <a:r>
              <a:rPr lang="en-US" sz="3200" b="1" dirty="0"/>
              <a:t>School Age Maintenance of Effort/Coordinated </a:t>
            </a:r>
            <a:br>
              <a:rPr lang="en-US" sz="3200" b="1" dirty="0"/>
            </a:br>
            <a:r>
              <a:rPr lang="en-US" sz="3200" b="1" dirty="0"/>
              <a:t>Early Intervening Services</a:t>
            </a:r>
          </a:p>
        </p:txBody>
      </p:sp>
      <p:sp>
        <p:nvSpPr>
          <p:cNvPr id="3" name="Content Placeholder 2"/>
          <p:cNvSpPr>
            <a:spLocks noGrp="1"/>
          </p:cNvSpPr>
          <p:nvPr>
            <p:ph idx="1"/>
          </p:nvPr>
        </p:nvSpPr>
        <p:spPr>
          <a:xfrm>
            <a:off x="26504" y="1295400"/>
            <a:ext cx="9117496" cy="5700131"/>
          </a:xfrm>
        </p:spPr>
        <p:txBody>
          <a:bodyPr>
            <a:noAutofit/>
          </a:bodyPr>
          <a:lstStyle/>
          <a:p>
            <a:r>
              <a:rPr lang="en-US" sz="2000" dirty="0" smtClean="0"/>
              <a:t>This report is submitted at the District level and includes the following</a:t>
            </a:r>
          </a:p>
          <a:p>
            <a:pPr lvl="1">
              <a:buFont typeface="Arial" panose="020B0604020202020204" pitchFamily="34" charset="0"/>
              <a:buChar char="•"/>
            </a:pPr>
            <a:r>
              <a:rPr lang="en-US" sz="1800" dirty="0" smtClean="0"/>
              <a:t>State allocation for each district for the past two years includes a breakdown between 611 (school age) and 619 (early childhood) funds</a:t>
            </a:r>
          </a:p>
          <a:p>
            <a:pPr lvl="1">
              <a:buFont typeface="Arial" panose="020B0604020202020204" pitchFamily="34" charset="0"/>
              <a:buChar char="•"/>
            </a:pPr>
            <a:r>
              <a:rPr lang="en-US" sz="1800" dirty="0" smtClean="0"/>
              <a:t>Annual Performance Report Determinations and year of data used</a:t>
            </a:r>
          </a:p>
          <a:p>
            <a:pPr lvl="1">
              <a:buFont typeface="Arial" panose="020B0604020202020204" pitchFamily="34" charset="0"/>
              <a:buChar char="•"/>
            </a:pPr>
            <a:r>
              <a:rPr lang="en-US" sz="1800" dirty="0" smtClean="0"/>
              <a:t>District flags for a reduction of state and/or local funds </a:t>
            </a:r>
          </a:p>
          <a:p>
            <a:pPr lvl="1">
              <a:buFont typeface="Arial" panose="020B0604020202020204" pitchFamily="34" charset="0"/>
              <a:buChar char="•"/>
            </a:pPr>
            <a:r>
              <a:rPr lang="en-US" sz="1800" dirty="0" smtClean="0"/>
              <a:t>MOE determination status; did the district meet MOE; were non-federal funds returned; amount of non-federal funds returned.</a:t>
            </a:r>
            <a:endParaRPr lang="en-US" sz="1800" dirty="0"/>
          </a:p>
          <a:p>
            <a:pPr lvl="1">
              <a:buFont typeface="Arial" panose="020B0604020202020204" pitchFamily="34" charset="0"/>
              <a:buChar char="•"/>
            </a:pPr>
            <a:r>
              <a:rPr lang="en-US" sz="1800" dirty="0" smtClean="0"/>
              <a:t>District flags for mandated CEIS and Voluntary CEIS</a:t>
            </a:r>
          </a:p>
          <a:p>
            <a:pPr lvl="2"/>
            <a:r>
              <a:rPr lang="en-US" sz="1600" dirty="0" smtClean="0"/>
              <a:t>Area of Disproportionality  (Identification, Disability, Educational Placement, and/or Discipline) if mandated district</a:t>
            </a:r>
          </a:p>
          <a:p>
            <a:pPr lvl="1">
              <a:buFont typeface="Arial" panose="020B0604020202020204" pitchFamily="34" charset="0"/>
              <a:buChar char="•"/>
            </a:pPr>
            <a:r>
              <a:rPr lang="en-US" sz="1800" dirty="0" smtClean="0"/>
              <a:t>District budgeted amount for CEIS</a:t>
            </a:r>
          </a:p>
          <a:p>
            <a:pPr lvl="2"/>
            <a:r>
              <a:rPr lang="en-US" sz="1600" dirty="0" smtClean="0"/>
              <a:t>Mandated must equal 15% of allocation (611 and 619)</a:t>
            </a:r>
          </a:p>
          <a:p>
            <a:pPr lvl="2"/>
            <a:r>
              <a:rPr lang="en-US" sz="1600" dirty="0" smtClean="0"/>
              <a:t>Voluntary up to </a:t>
            </a:r>
            <a:r>
              <a:rPr lang="en-US" sz="1600" dirty="0"/>
              <a:t>1</a:t>
            </a:r>
            <a:r>
              <a:rPr lang="en-US" sz="1600" dirty="0" smtClean="0"/>
              <a:t>5% of allocation</a:t>
            </a:r>
          </a:p>
          <a:p>
            <a:pPr lvl="1">
              <a:buFont typeface="Arial" panose="020B0604020202020204" pitchFamily="34" charset="0"/>
              <a:buChar char="•"/>
            </a:pPr>
            <a:r>
              <a:rPr lang="en-US" sz="1800" dirty="0" smtClean="0"/>
              <a:t>Number of students served under CEIS (mandated and voluntary)</a:t>
            </a:r>
          </a:p>
          <a:p>
            <a:pPr lvl="1">
              <a:buFont typeface="Arial" panose="020B0604020202020204" pitchFamily="34" charset="0"/>
              <a:buChar char="•"/>
            </a:pPr>
            <a:r>
              <a:rPr lang="en-US" sz="1800" dirty="0" smtClean="0"/>
              <a:t>Number of students served during the last 3 years who were placed into Special Education</a:t>
            </a:r>
            <a:endParaRPr lang="en-US" sz="1800" dirty="0"/>
          </a:p>
        </p:txBody>
      </p:sp>
    </p:spTree>
    <p:extLst>
      <p:ext uri="{BB962C8B-B14F-4D97-AF65-F5344CB8AC3E}">
        <p14:creationId xmlns:p14="http://schemas.microsoft.com/office/powerpoint/2010/main" val="1521177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School Age Exits</a:t>
            </a:r>
            <a:endParaRPr lang="en-US" b="1" dirty="0"/>
          </a:p>
        </p:txBody>
      </p:sp>
      <p:sp>
        <p:nvSpPr>
          <p:cNvPr id="3" name="Content Placeholder 2"/>
          <p:cNvSpPr>
            <a:spLocks noGrp="1"/>
          </p:cNvSpPr>
          <p:nvPr>
            <p:ph idx="1"/>
          </p:nvPr>
        </p:nvSpPr>
        <p:spPr>
          <a:xfrm>
            <a:off x="0" y="1600200"/>
            <a:ext cx="9144000" cy="4525963"/>
          </a:xfrm>
        </p:spPr>
        <p:txBody>
          <a:bodyPr>
            <a:normAutofit lnSpcReduction="10000"/>
          </a:bodyPr>
          <a:lstStyle/>
          <a:p>
            <a:r>
              <a:rPr lang="en-US" sz="2400" dirty="0"/>
              <a:t>Data Sources: </a:t>
            </a:r>
          </a:p>
          <a:p>
            <a:pPr lvl="1">
              <a:buFont typeface="Arial" panose="020B0604020202020204" pitchFamily="34" charset="0"/>
              <a:buChar char="•"/>
            </a:pPr>
            <a:r>
              <a:rPr lang="en-US" sz="2400" dirty="0"/>
              <a:t>SIS Cycle 7 submission period June 1-15. </a:t>
            </a:r>
          </a:p>
          <a:p>
            <a:pPr lvl="1">
              <a:buFont typeface="Arial" panose="020B0604020202020204" pitchFamily="34" charset="0"/>
              <a:buChar char="•"/>
            </a:pPr>
            <a:r>
              <a:rPr lang="en-US" sz="2400" dirty="0"/>
              <a:t>School age module in eSchool and MySped Resource for non-eSchool state </a:t>
            </a:r>
            <a:r>
              <a:rPr lang="en-US" sz="2400" dirty="0" smtClean="0"/>
              <a:t>agencies</a:t>
            </a:r>
          </a:p>
          <a:p>
            <a:pPr lvl="1">
              <a:buFont typeface="Arial" panose="020B0604020202020204" pitchFamily="34" charset="0"/>
              <a:buChar char="•"/>
            </a:pPr>
            <a:r>
              <a:rPr lang="en-US" sz="2400" dirty="0" smtClean="0"/>
              <a:t>Students ages 14-21</a:t>
            </a:r>
            <a:endParaRPr lang="en-US" sz="2400" dirty="0"/>
          </a:p>
          <a:p>
            <a:r>
              <a:rPr lang="en-US" sz="2700" dirty="0" smtClean="0"/>
              <a:t>Submitted at the State and District level</a:t>
            </a:r>
          </a:p>
          <a:p>
            <a:endParaRPr lang="en-US" sz="2700" dirty="0" smtClean="0"/>
          </a:p>
          <a:p>
            <a:endParaRPr lang="en-US" sz="2700" dirty="0"/>
          </a:p>
          <a:p>
            <a:endParaRPr lang="en-US" sz="2700" dirty="0" smtClean="0"/>
          </a:p>
          <a:p>
            <a:r>
              <a:rPr lang="en-US" sz="2700" dirty="0" smtClean="0"/>
              <a:t>Federal </a:t>
            </a:r>
            <a:r>
              <a:rPr lang="en-US" sz="2700" dirty="0"/>
              <a:t>submission deadline: First Wednesday in November</a:t>
            </a:r>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719823710"/>
              </p:ext>
            </p:extLst>
          </p:nvPr>
        </p:nvGraphicFramePr>
        <p:xfrm>
          <a:off x="544918" y="3962400"/>
          <a:ext cx="8054164" cy="934793"/>
        </p:xfrm>
        <a:graphic>
          <a:graphicData uri="http://schemas.openxmlformats.org/drawingml/2006/table">
            <a:tbl>
              <a:tblPr firstRow="1" bandRow="1">
                <a:tableStyleId>{5C22544A-7EE6-4342-B048-85BDC9FD1C3A}</a:tableStyleId>
              </a:tblPr>
              <a:tblGrid>
                <a:gridCol w="2426882">
                  <a:extLst>
                    <a:ext uri="{9D8B030D-6E8A-4147-A177-3AD203B41FA5}">
                      <a16:colId xmlns:a16="http://schemas.microsoft.com/office/drawing/2014/main" val="2710289127"/>
                    </a:ext>
                  </a:extLst>
                </a:gridCol>
                <a:gridCol w="3124200">
                  <a:extLst>
                    <a:ext uri="{9D8B030D-6E8A-4147-A177-3AD203B41FA5}">
                      <a16:colId xmlns:a16="http://schemas.microsoft.com/office/drawing/2014/main" val="2849421366"/>
                    </a:ext>
                  </a:extLst>
                </a:gridCol>
                <a:gridCol w="2503082">
                  <a:extLst>
                    <a:ext uri="{9D8B030D-6E8A-4147-A177-3AD203B41FA5}">
                      <a16:colId xmlns:a16="http://schemas.microsoft.com/office/drawing/2014/main" val="1570504657"/>
                    </a:ext>
                  </a:extLst>
                </a:gridCol>
              </a:tblGrid>
              <a:tr h="934793">
                <a:tc>
                  <a:txBody>
                    <a:bodyPr/>
                    <a:lstStyle/>
                    <a:p>
                      <a:pPr marL="285750" indent="-285750">
                        <a:lnSpc>
                          <a:spcPct val="100000"/>
                        </a:lnSpc>
                        <a:buFont typeface="Arial" panose="020B0604020202020204" pitchFamily="34" charset="0"/>
                        <a:buChar char="•"/>
                      </a:pPr>
                      <a:r>
                        <a:rPr lang="en-US" sz="2400" b="0" dirty="0" smtClean="0">
                          <a:solidFill>
                            <a:schemeClr val="tx1"/>
                          </a:solidFill>
                        </a:rPr>
                        <a:t>Race/Ethnicity</a:t>
                      </a:r>
                    </a:p>
                    <a:p>
                      <a:pPr marL="285750" indent="-285750">
                        <a:lnSpc>
                          <a:spcPct val="100000"/>
                        </a:lnSpc>
                        <a:buFont typeface="Arial" panose="020B0604020202020204" pitchFamily="34" charset="0"/>
                        <a:buChar char="•"/>
                      </a:pPr>
                      <a:r>
                        <a:rPr lang="en-US" sz="2400" b="0" dirty="0" smtClean="0">
                          <a:solidFill>
                            <a:schemeClr val="tx1"/>
                          </a:solidFill>
                        </a:rPr>
                        <a:t>Gender</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l" defTabSz="914400" rtl="0" eaLnBrk="1" latinLnBrk="0" hangingPunct="1">
                        <a:lnSpc>
                          <a:spcPct val="100000"/>
                        </a:lnSpc>
                        <a:buFont typeface="Arial" panose="020B0604020202020204" pitchFamily="34" charset="0"/>
                        <a:buChar char="•"/>
                      </a:pPr>
                      <a:r>
                        <a:rPr lang="en-US" sz="2400" b="0" kern="1200" dirty="0" smtClean="0">
                          <a:solidFill>
                            <a:schemeClr val="tx1"/>
                          </a:solidFill>
                          <a:latin typeface="+mn-lt"/>
                          <a:ea typeface="+mn-ea"/>
                          <a:cs typeface="+mn-cs"/>
                        </a:rPr>
                        <a:t>Age (on December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smtClean="0">
                          <a:solidFill>
                            <a:schemeClr val="tx1"/>
                          </a:solidFill>
                        </a:rPr>
                        <a:t>Disability Category</a:t>
                      </a:r>
                      <a:endParaRPr lang="en-US" sz="2400" b="0" kern="1200" dirty="0" smtClean="0">
                        <a:solidFill>
                          <a:schemeClr val="tx1"/>
                        </a:solidFill>
                        <a:latin typeface="+mn-lt"/>
                        <a:ea typeface="+mn-ea"/>
                        <a:cs typeface="+mn-cs"/>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l" defTabSz="914400" rtl="0" eaLnBrk="1" latinLnBrk="0" hangingPunct="1">
                        <a:lnSpc>
                          <a:spcPct val="100000"/>
                        </a:lnSpc>
                        <a:buFont typeface="Arial" panose="020B0604020202020204" pitchFamily="34" charset="0"/>
                        <a:buChar char="•"/>
                      </a:pPr>
                      <a:r>
                        <a:rPr lang="en-US" sz="2400" b="0" kern="1200" dirty="0" smtClean="0">
                          <a:solidFill>
                            <a:schemeClr val="tx1"/>
                          </a:solidFill>
                          <a:latin typeface="+mn-lt"/>
                          <a:ea typeface="+mn-ea"/>
                          <a:cs typeface="+mn-cs"/>
                        </a:rPr>
                        <a:t>Basis of Exit</a:t>
                      </a:r>
                    </a:p>
                    <a:p>
                      <a:pPr marL="285750" indent="-285750" algn="l" defTabSz="914400" rtl="0" eaLnBrk="1" latinLnBrk="0" hangingPunct="1">
                        <a:lnSpc>
                          <a:spcPct val="100000"/>
                        </a:lnSpc>
                        <a:buFont typeface="Arial" panose="020B0604020202020204" pitchFamily="34" charset="0"/>
                        <a:buChar char="•"/>
                      </a:pPr>
                      <a:r>
                        <a:rPr lang="en-US" sz="2400" b="0" kern="1200" dirty="0" smtClean="0">
                          <a:solidFill>
                            <a:schemeClr val="tx1"/>
                          </a:solidFill>
                          <a:latin typeface="+mn-lt"/>
                          <a:ea typeface="+mn-ea"/>
                          <a:cs typeface="+mn-cs"/>
                        </a:rPr>
                        <a:t>LEP Status</a:t>
                      </a:r>
                      <a:endParaRPr lang="en-US" sz="2400" b="0" kern="1200" dirty="0">
                        <a:solidFill>
                          <a:schemeClr val="tx1"/>
                        </a:solidFill>
                        <a:latin typeface="+mn-lt"/>
                        <a:ea typeface="+mn-ea"/>
                        <a:cs typeface="+mn-cs"/>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7759115"/>
                  </a:ext>
                </a:extLst>
              </a:tr>
            </a:tbl>
          </a:graphicData>
        </a:graphic>
      </p:graphicFrame>
    </p:spTree>
    <p:extLst>
      <p:ext uri="{BB962C8B-B14F-4D97-AF65-F5344CB8AC3E}">
        <p14:creationId xmlns:p14="http://schemas.microsoft.com/office/powerpoint/2010/main" val="1849320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339"/>
            <a:ext cx="9144000" cy="1143000"/>
          </a:xfrm>
        </p:spPr>
        <p:txBody>
          <a:bodyPr>
            <a:normAutofit fontScale="90000"/>
          </a:bodyPr>
          <a:lstStyle/>
          <a:p>
            <a:pPr algn="ctr"/>
            <a:r>
              <a:rPr lang="en-US" b="1" dirty="0" smtClean="0"/>
              <a:t>School Age &amp; Early Childhood Personnel</a:t>
            </a:r>
            <a:endParaRPr lang="en-US" b="1" dirty="0"/>
          </a:p>
        </p:txBody>
      </p:sp>
      <p:sp>
        <p:nvSpPr>
          <p:cNvPr id="3" name="Content Placeholder 2"/>
          <p:cNvSpPr>
            <a:spLocks noGrp="1"/>
          </p:cNvSpPr>
          <p:nvPr>
            <p:ph idx="1"/>
          </p:nvPr>
        </p:nvSpPr>
        <p:spPr>
          <a:xfrm>
            <a:off x="18690" y="1447800"/>
            <a:ext cx="9049110" cy="4134209"/>
          </a:xfrm>
        </p:spPr>
        <p:txBody>
          <a:bodyPr>
            <a:normAutofit lnSpcReduction="10000"/>
          </a:bodyPr>
          <a:lstStyle/>
          <a:p>
            <a:r>
              <a:rPr lang="en-US" sz="2700" dirty="0"/>
              <a:t>Data </a:t>
            </a:r>
            <a:r>
              <a:rPr lang="en-US" sz="2700" dirty="0" smtClean="0"/>
              <a:t>Sources:</a:t>
            </a:r>
          </a:p>
          <a:p>
            <a:pPr lvl="1">
              <a:buFont typeface="Arial" panose="020B0604020202020204" pitchFamily="34" charset="0"/>
              <a:buChar char="•"/>
            </a:pPr>
            <a:r>
              <a:rPr lang="en-US" sz="2400" dirty="0" smtClean="0"/>
              <a:t>SIS </a:t>
            </a:r>
            <a:r>
              <a:rPr lang="en-US" sz="2400" dirty="0"/>
              <a:t>Cycle 4 submission period December </a:t>
            </a:r>
            <a:r>
              <a:rPr lang="en-US" sz="2400" dirty="0" smtClean="0"/>
              <a:t>1-15. </a:t>
            </a:r>
          </a:p>
          <a:p>
            <a:pPr lvl="1">
              <a:buFont typeface="Arial" panose="020B0604020202020204" pitchFamily="34" charset="0"/>
              <a:buChar char="•"/>
            </a:pPr>
            <a:r>
              <a:rPr lang="en-US" sz="2400" dirty="0" smtClean="0"/>
              <a:t>Special </a:t>
            </a:r>
            <a:r>
              <a:rPr lang="en-US" sz="2400" dirty="0"/>
              <a:t>Education Employee module in eSchool and MySped Resource for non-eSchool state </a:t>
            </a:r>
            <a:r>
              <a:rPr lang="en-US" sz="2400" dirty="0" smtClean="0"/>
              <a:t>agencies</a:t>
            </a:r>
          </a:p>
          <a:p>
            <a:pPr marL="457200" lvl="1" indent="0">
              <a:buNone/>
            </a:pPr>
            <a:r>
              <a:rPr lang="en-US" sz="2400" dirty="0" smtClean="0"/>
              <a:t> </a:t>
            </a:r>
            <a:endParaRPr lang="en-US" sz="2400" dirty="0"/>
          </a:p>
          <a:p>
            <a:r>
              <a:rPr lang="en-US" sz="2700" dirty="0" smtClean="0"/>
              <a:t>Federal </a:t>
            </a:r>
            <a:r>
              <a:rPr lang="en-US" sz="2700" dirty="0"/>
              <a:t>submission deadline: First Wednesday in November. </a:t>
            </a:r>
          </a:p>
          <a:p>
            <a:pPr lvl="1">
              <a:buFont typeface="Arial" panose="020B0604020202020204" pitchFamily="34" charset="0"/>
              <a:buChar char="•"/>
            </a:pPr>
            <a:r>
              <a:rPr lang="en-US" sz="2400" dirty="0"/>
              <a:t>Three files are submitted at the state and district levels</a:t>
            </a:r>
          </a:p>
          <a:p>
            <a:pPr lvl="2"/>
            <a:r>
              <a:rPr lang="en-US" sz="2100" dirty="0"/>
              <a:t>Teachers: fully certified/not fully certified by EC and SA</a:t>
            </a:r>
          </a:p>
          <a:p>
            <a:pPr lvl="2"/>
            <a:r>
              <a:rPr lang="en-US" sz="2100" dirty="0"/>
              <a:t>Paraprofessionals: fully certified/not fully certified by EC and SA</a:t>
            </a:r>
          </a:p>
          <a:p>
            <a:pPr lvl="2"/>
            <a:r>
              <a:rPr lang="en-US" sz="2100" dirty="0"/>
              <a:t>Related Service Providers: fully certified/not fully certified by EC and SA</a:t>
            </a:r>
          </a:p>
          <a:p>
            <a:pPr marL="685800" lvl="2" indent="0">
              <a:buNone/>
            </a:pPr>
            <a:endParaRPr lang="en-US" sz="2100" dirty="0"/>
          </a:p>
        </p:txBody>
      </p:sp>
    </p:spTree>
    <p:extLst>
      <p:ext uri="{BB962C8B-B14F-4D97-AF65-F5344CB8AC3E}">
        <p14:creationId xmlns:p14="http://schemas.microsoft.com/office/powerpoint/2010/main" val="3977163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749431"/>
          </a:xfrm>
        </p:spPr>
        <p:txBody>
          <a:bodyPr>
            <a:noAutofit/>
          </a:bodyPr>
          <a:lstStyle/>
          <a:p>
            <a:r>
              <a:rPr lang="en-US" b="1" dirty="0" smtClean="0">
                <a:solidFill>
                  <a:schemeClr val="accent5">
                    <a:lumMod val="75000"/>
                  </a:schemeClr>
                </a:solidFill>
              </a:rPr>
              <a:t>Trivia 3</a:t>
            </a:r>
            <a:endParaRPr lang="en-US" b="1" dirty="0">
              <a:solidFill>
                <a:schemeClr val="accent5">
                  <a:lumMod val="75000"/>
                </a:schemeClr>
              </a:solidFill>
            </a:endParaRPr>
          </a:p>
        </p:txBody>
      </p:sp>
      <p:sp>
        <p:nvSpPr>
          <p:cNvPr id="3" name="Content Placeholder 2"/>
          <p:cNvSpPr>
            <a:spLocks noGrp="1"/>
          </p:cNvSpPr>
          <p:nvPr>
            <p:ph idx="1"/>
          </p:nvPr>
        </p:nvSpPr>
        <p:spPr>
          <a:xfrm>
            <a:off x="205033" y="1703281"/>
            <a:ext cx="8731577" cy="3774281"/>
          </a:xfrm>
        </p:spPr>
        <p:txBody>
          <a:bodyPr>
            <a:normAutofit fontScale="77500" lnSpcReduction="20000"/>
          </a:bodyPr>
          <a:lstStyle/>
          <a:p>
            <a:pPr marL="0" indent="0">
              <a:buNone/>
            </a:pPr>
            <a:r>
              <a:rPr lang="en-US" sz="4400" b="1" dirty="0" smtClean="0">
                <a:solidFill>
                  <a:schemeClr val="accent5">
                    <a:lumMod val="75000"/>
                  </a:schemeClr>
                </a:solidFill>
                <a:latin typeface="+mj-lt"/>
                <a:ea typeface="+mj-ea"/>
                <a:cs typeface="+mj-cs"/>
              </a:rPr>
              <a:t>Besides the assessment files, which data set(s) is submitted at the building level?</a:t>
            </a:r>
          </a:p>
          <a:p>
            <a:pPr marL="971550" lvl="1" indent="-514350">
              <a:buFont typeface="+mj-lt"/>
              <a:buAutoNum type="alphaUcPeriod"/>
            </a:pPr>
            <a:r>
              <a:rPr lang="en-US" sz="4400" b="1" dirty="0" smtClean="0">
                <a:solidFill>
                  <a:schemeClr val="accent5">
                    <a:lumMod val="75000"/>
                  </a:schemeClr>
                </a:solidFill>
                <a:latin typeface="+mj-lt"/>
                <a:ea typeface="+mj-ea"/>
                <a:cs typeface="+mj-cs"/>
              </a:rPr>
              <a:t>Early Childhood Child </a:t>
            </a:r>
            <a:r>
              <a:rPr lang="en-US" sz="4400" b="1" dirty="0">
                <a:solidFill>
                  <a:schemeClr val="accent5">
                    <a:lumMod val="75000"/>
                  </a:schemeClr>
                </a:solidFill>
                <a:latin typeface="+mj-lt"/>
                <a:ea typeface="+mj-ea"/>
                <a:cs typeface="+mj-cs"/>
              </a:rPr>
              <a:t>Count and Environment</a:t>
            </a:r>
          </a:p>
          <a:p>
            <a:pPr marL="971550" lvl="1" indent="-514350">
              <a:buFont typeface="+mj-lt"/>
              <a:buAutoNum type="alphaUcPeriod"/>
            </a:pPr>
            <a:r>
              <a:rPr lang="en-US" sz="4400" b="1" dirty="0" smtClean="0">
                <a:solidFill>
                  <a:schemeClr val="accent5">
                    <a:lumMod val="75000"/>
                  </a:schemeClr>
                </a:solidFill>
                <a:latin typeface="+mj-lt"/>
                <a:ea typeface="+mj-ea"/>
                <a:cs typeface="+mj-cs"/>
              </a:rPr>
              <a:t>Personnel</a:t>
            </a:r>
          </a:p>
          <a:p>
            <a:pPr marL="971550" lvl="1" indent="-514350">
              <a:buFont typeface="+mj-lt"/>
              <a:buAutoNum type="alphaUcPeriod"/>
            </a:pPr>
            <a:r>
              <a:rPr lang="en-US" sz="4400" b="1" dirty="0" smtClean="0">
                <a:solidFill>
                  <a:schemeClr val="accent5">
                    <a:lumMod val="75000"/>
                  </a:schemeClr>
                </a:solidFill>
                <a:latin typeface="+mj-lt"/>
                <a:ea typeface="+mj-ea"/>
                <a:cs typeface="+mj-cs"/>
              </a:rPr>
              <a:t>School age Child Count and Environment</a:t>
            </a:r>
          </a:p>
          <a:p>
            <a:pPr marL="971550" lvl="1" indent="-514350">
              <a:buFont typeface="+mj-lt"/>
              <a:buAutoNum type="alphaUcPeriod"/>
            </a:pPr>
            <a:r>
              <a:rPr lang="en-US" sz="4400" b="1" dirty="0" smtClean="0">
                <a:solidFill>
                  <a:schemeClr val="accent5">
                    <a:lumMod val="75000"/>
                  </a:schemeClr>
                </a:solidFill>
                <a:latin typeface="+mj-lt"/>
                <a:ea typeface="+mj-ea"/>
                <a:cs typeface="+mj-cs"/>
              </a:rPr>
              <a:t>All data sets</a:t>
            </a:r>
            <a:endParaRPr lang="en-US" dirty="0"/>
          </a:p>
          <a:p>
            <a:endParaRPr lang="en-US" dirty="0"/>
          </a:p>
        </p:txBody>
      </p:sp>
    </p:spTree>
    <p:extLst>
      <p:ext uri="{BB962C8B-B14F-4D97-AF65-F5344CB8AC3E}">
        <p14:creationId xmlns:p14="http://schemas.microsoft.com/office/powerpoint/2010/main" val="1072492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13" y="228600"/>
            <a:ext cx="9144000" cy="631930"/>
          </a:xfrm>
        </p:spPr>
        <p:txBody>
          <a:bodyPr>
            <a:normAutofit fontScale="90000"/>
          </a:bodyPr>
          <a:lstStyle/>
          <a:p>
            <a:pPr algn="ctr"/>
            <a:r>
              <a:rPr lang="en-US" b="1" dirty="0" smtClean="0"/>
              <a:t>School Age and Early Childhood Discipline</a:t>
            </a:r>
            <a:endParaRPr lang="en-US" b="1" dirty="0"/>
          </a:p>
        </p:txBody>
      </p:sp>
      <p:sp>
        <p:nvSpPr>
          <p:cNvPr id="4" name="Content Placeholder 2"/>
          <p:cNvSpPr>
            <a:spLocks noGrp="1"/>
          </p:cNvSpPr>
          <p:nvPr>
            <p:ph idx="1"/>
          </p:nvPr>
        </p:nvSpPr>
        <p:spPr>
          <a:xfrm>
            <a:off x="0" y="1371600"/>
            <a:ext cx="9144000" cy="4263607"/>
          </a:xfrm>
        </p:spPr>
        <p:txBody>
          <a:bodyPr>
            <a:normAutofit fontScale="92500" lnSpcReduction="10000"/>
          </a:bodyPr>
          <a:lstStyle/>
          <a:p>
            <a:r>
              <a:rPr lang="en-US" sz="2700" dirty="0"/>
              <a:t>Data Sources:</a:t>
            </a:r>
          </a:p>
          <a:p>
            <a:pPr lvl="1">
              <a:buFont typeface="Arial" panose="020B0604020202020204" pitchFamily="34" charset="0"/>
              <a:buChar char="•"/>
            </a:pPr>
            <a:r>
              <a:rPr lang="en-US" sz="2400" dirty="0"/>
              <a:t>SIS Cycle 7 submission period June 1-15. </a:t>
            </a:r>
          </a:p>
          <a:p>
            <a:pPr lvl="1">
              <a:buFont typeface="Arial" panose="020B0604020202020204" pitchFamily="34" charset="0"/>
              <a:buChar char="•"/>
            </a:pPr>
            <a:r>
              <a:rPr lang="en-US" sz="2400" dirty="0"/>
              <a:t>eSchool Discipline module and MySped Resource for non-eSchool state </a:t>
            </a:r>
            <a:r>
              <a:rPr lang="en-US" sz="2400" dirty="0" smtClean="0"/>
              <a:t>agencies</a:t>
            </a:r>
          </a:p>
          <a:p>
            <a:pPr marL="457200" lvl="1" indent="0">
              <a:buNone/>
            </a:pPr>
            <a:endParaRPr lang="en-US" sz="2400" dirty="0"/>
          </a:p>
          <a:p>
            <a:r>
              <a:rPr lang="en-US" sz="2700" dirty="0"/>
              <a:t>Federal submission deadline: First Wednesday in November. </a:t>
            </a:r>
          </a:p>
          <a:p>
            <a:pPr lvl="1"/>
            <a:r>
              <a:rPr lang="en-US" sz="2400" dirty="0"/>
              <a:t>Five files are submitted at the state and district level</a:t>
            </a:r>
          </a:p>
          <a:p>
            <a:pPr lvl="2"/>
            <a:r>
              <a:rPr lang="en-US" sz="2100" dirty="0"/>
              <a:t>Removal to Interim Alternative Educational Setting</a:t>
            </a:r>
          </a:p>
          <a:p>
            <a:pPr lvl="2"/>
            <a:r>
              <a:rPr lang="en-US" sz="2100" dirty="0"/>
              <a:t>Suspension/Expulsion (ISS and OSS, &gt; 10 days, 10 days or less)</a:t>
            </a:r>
          </a:p>
          <a:p>
            <a:pPr lvl="2"/>
            <a:r>
              <a:rPr lang="en-US" sz="2100" dirty="0"/>
              <a:t>Reasons for Unilateral Removals (guns, drugs, </a:t>
            </a:r>
            <a:r>
              <a:rPr lang="en-US" sz="2100" dirty="0" err="1"/>
              <a:t>etc</a:t>
            </a:r>
            <a:r>
              <a:rPr lang="en-US" sz="2100" dirty="0"/>
              <a:t>)</a:t>
            </a:r>
          </a:p>
          <a:p>
            <a:pPr lvl="2"/>
            <a:r>
              <a:rPr lang="en-US" sz="2100" dirty="0"/>
              <a:t>Disciplinary Removals</a:t>
            </a:r>
          </a:p>
          <a:p>
            <a:pPr lvl="2"/>
            <a:r>
              <a:rPr lang="en-US" sz="2100" dirty="0"/>
              <a:t>Total Disciplinary Removals</a:t>
            </a:r>
          </a:p>
        </p:txBody>
      </p:sp>
    </p:spTree>
    <p:extLst>
      <p:ext uri="{BB962C8B-B14F-4D97-AF65-F5344CB8AC3E}">
        <p14:creationId xmlns:p14="http://schemas.microsoft.com/office/powerpoint/2010/main" val="2663536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70749"/>
          </a:xfrm>
        </p:spPr>
        <p:txBody>
          <a:bodyPr>
            <a:normAutofit fontScale="90000"/>
          </a:bodyPr>
          <a:lstStyle/>
          <a:p>
            <a:pPr algn="ctr"/>
            <a:r>
              <a:rPr lang="en-US" b="1" dirty="0" smtClean="0"/>
              <a:t>Statewide Assessment</a:t>
            </a:r>
            <a:endParaRPr lang="en-US" b="1" dirty="0"/>
          </a:p>
        </p:txBody>
      </p:sp>
      <p:sp>
        <p:nvSpPr>
          <p:cNvPr id="3" name="Content Placeholder 2"/>
          <p:cNvSpPr>
            <a:spLocks noGrp="1"/>
          </p:cNvSpPr>
          <p:nvPr>
            <p:ph idx="1"/>
          </p:nvPr>
        </p:nvSpPr>
        <p:spPr>
          <a:xfrm>
            <a:off x="0" y="1219200"/>
            <a:ext cx="9144000" cy="4328303"/>
          </a:xfrm>
        </p:spPr>
        <p:txBody>
          <a:bodyPr>
            <a:normAutofit lnSpcReduction="10000"/>
          </a:bodyPr>
          <a:lstStyle/>
          <a:p>
            <a:r>
              <a:rPr lang="en-US" sz="2700" dirty="0"/>
              <a:t>Data Source: Post-appeal cleaned data for the Office of Innovation in Education at UA- Fayetteville</a:t>
            </a:r>
          </a:p>
          <a:p>
            <a:pPr lvl="1"/>
            <a:r>
              <a:rPr lang="en-US" sz="2400" dirty="0"/>
              <a:t>Contractor for ADE to handle assessment data from start through appeals and accountability</a:t>
            </a:r>
          </a:p>
          <a:p>
            <a:pPr lvl="2"/>
            <a:r>
              <a:rPr lang="en-US" sz="2100" dirty="0"/>
              <a:t>APSIRE, DLM</a:t>
            </a:r>
          </a:p>
          <a:p>
            <a:pPr lvl="2"/>
            <a:endParaRPr lang="en-US" sz="2100" dirty="0"/>
          </a:p>
          <a:p>
            <a:r>
              <a:rPr lang="en-US" sz="2700" dirty="0"/>
              <a:t>Federal submission deadline: Mid-December for the CSPR Part I</a:t>
            </a:r>
          </a:p>
          <a:p>
            <a:pPr lvl="1"/>
            <a:r>
              <a:rPr lang="en-US" sz="2100" dirty="0"/>
              <a:t>Six  files are submitted at the state, district and school level for Math, ELA, and Science, respectfully. </a:t>
            </a:r>
          </a:p>
          <a:p>
            <a:pPr lvl="1"/>
            <a:r>
              <a:rPr lang="en-US" sz="2100" dirty="0"/>
              <a:t>Each subject has a participation and performance file.</a:t>
            </a:r>
            <a:endParaRPr lang="en-US" dirty="0"/>
          </a:p>
          <a:p>
            <a:endParaRPr lang="en-US" sz="2700" dirty="0"/>
          </a:p>
          <a:p>
            <a:pPr lvl="2"/>
            <a:endParaRPr lang="en-US" sz="2100" dirty="0"/>
          </a:p>
          <a:p>
            <a:pPr lvl="1"/>
            <a:endParaRPr lang="en-US" sz="2400" dirty="0"/>
          </a:p>
          <a:p>
            <a:pPr lvl="1"/>
            <a:endParaRPr lang="en-US" sz="2400" dirty="0"/>
          </a:p>
        </p:txBody>
      </p:sp>
    </p:spTree>
    <p:extLst>
      <p:ext uri="{BB962C8B-B14F-4D97-AF65-F5344CB8AC3E}">
        <p14:creationId xmlns:p14="http://schemas.microsoft.com/office/powerpoint/2010/main" val="3176679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5">
                    <a:lumMod val="75000"/>
                  </a:schemeClr>
                </a:solidFill>
                <a:latin typeface="+mn-lt"/>
                <a:ea typeface="+mn-ea"/>
                <a:cs typeface="+mn-cs"/>
              </a:rPr>
              <a:t>Trivia 4</a:t>
            </a:r>
          </a:p>
        </p:txBody>
      </p:sp>
      <p:sp>
        <p:nvSpPr>
          <p:cNvPr id="3" name="Content Placeholder 2"/>
          <p:cNvSpPr>
            <a:spLocks noGrp="1"/>
          </p:cNvSpPr>
          <p:nvPr>
            <p:ph idx="1"/>
          </p:nvPr>
        </p:nvSpPr>
        <p:spPr>
          <a:xfrm>
            <a:off x="304800" y="1600200"/>
            <a:ext cx="8686800" cy="4525963"/>
          </a:xfrm>
        </p:spPr>
        <p:txBody>
          <a:bodyPr>
            <a:normAutofit lnSpcReduction="10000"/>
          </a:bodyPr>
          <a:lstStyle/>
          <a:p>
            <a:pPr marL="0" indent="0">
              <a:buNone/>
            </a:pPr>
            <a:r>
              <a:rPr lang="en-US" sz="4000" b="1" dirty="0">
                <a:solidFill>
                  <a:schemeClr val="accent5">
                    <a:lumMod val="75000"/>
                  </a:schemeClr>
                </a:solidFill>
              </a:rPr>
              <a:t>How many indicators are reported on the </a:t>
            </a:r>
            <a:r>
              <a:rPr lang="en-US" sz="4000" b="1" dirty="0" smtClean="0">
                <a:solidFill>
                  <a:schemeClr val="accent5">
                    <a:lumMod val="75000"/>
                  </a:schemeClr>
                </a:solidFill>
              </a:rPr>
              <a:t>Local Education Agency </a:t>
            </a:r>
            <a:r>
              <a:rPr lang="en-US" sz="4000" b="1" dirty="0">
                <a:solidFill>
                  <a:schemeClr val="accent5">
                    <a:lumMod val="75000"/>
                  </a:schemeClr>
                </a:solidFill>
              </a:rPr>
              <a:t>(LEA) Annual Performance Report</a:t>
            </a:r>
            <a:r>
              <a:rPr lang="en-US" sz="4000" b="1" dirty="0" smtClean="0">
                <a:solidFill>
                  <a:schemeClr val="accent5">
                    <a:lumMod val="75000"/>
                  </a:schemeClr>
                </a:solidFill>
              </a:rPr>
              <a:t>?</a:t>
            </a:r>
          </a:p>
          <a:p>
            <a:pPr marL="742950" indent="-742950">
              <a:buAutoNum type="alphaUcPeriod"/>
            </a:pPr>
            <a:r>
              <a:rPr lang="en-US" sz="4000" b="1" dirty="0" smtClean="0">
                <a:solidFill>
                  <a:schemeClr val="accent5">
                    <a:lumMod val="75000"/>
                  </a:schemeClr>
                </a:solidFill>
              </a:rPr>
              <a:t>9</a:t>
            </a:r>
          </a:p>
          <a:p>
            <a:pPr marL="742950" indent="-742950">
              <a:buAutoNum type="alphaUcPeriod"/>
            </a:pPr>
            <a:r>
              <a:rPr lang="en-US" sz="4000" b="1" dirty="0" smtClean="0">
                <a:solidFill>
                  <a:schemeClr val="accent5">
                    <a:lumMod val="75000"/>
                  </a:schemeClr>
                </a:solidFill>
              </a:rPr>
              <a:t>15</a:t>
            </a:r>
          </a:p>
          <a:p>
            <a:pPr marL="742950" indent="-742950">
              <a:buAutoNum type="alphaUcPeriod"/>
            </a:pPr>
            <a:r>
              <a:rPr lang="en-US" sz="4000" b="1" dirty="0" smtClean="0">
                <a:solidFill>
                  <a:schemeClr val="accent5">
                    <a:lumMod val="75000"/>
                  </a:schemeClr>
                </a:solidFill>
              </a:rPr>
              <a:t>11</a:t>
            </a:r>
          </a:p>
          <a:p>
            <a:pPr marL="742950" indent="-742950">
              <a:buAutoNum type="alphaUcPeriod"/>
            </a:pPr>
            <a:r>
              <a:rPr lang="en-US" sz="4000" b="1" dirty="0" smtClean="0">
                <a:solidFill>
                  <a:schemeClr val="accent5">
                    <a:lumMod val="75000"/>
                  </a:schemeClr>
                </a:solidFill>
              </a:rPr>
              <a:t>17</a:t>
            </a:r>
            <a:endParaRPr lang="en-US" sz="4000" b="1" dirty="0">
              <a:solidFill>
                <a:schemeClr val="accent5">
                  <a:lumMod val="75000"/>
                </a:schemeClr>
              </a:solidFill>
            </a:endParaRPr>
          </a:p>
          <a:p>
            <a:pPr marL="0" indent="0">
              <a:buNone/>
            </a:pPr>
            <a:endParaRPr lang="en-US" sz="4000" dirty="0"/>
          </a:p>
          <a:p>
            <a:pPr marL="1005840" lvl="3" indent="0">
              <a:buNone/>
            </a:pPr>
            <a:endParaRPr lang="en-US" sz="4000" dirty="0"/>
          </a:p>
          <a:p>
            <a:endParaRPr lang="en-US" sz="5400" dirty="0"/>
          </a:p>
        </p:txBody>
      </p:sp>
    </p:spTree>
    <p:extLst>
      <p:ext uri="{BB962C8B-B14F-4D97-AF65-F5344CB8AC3E}">
        <p14:creationId xmlns:p14="http://schemas.microsoft.com/office/powerpoint/2010/main" val="2858881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616 of IDEA</a:t>
            </a:r>
            <a:endParaRPr lang="en-US" dirty="0"/>
          </a:p>
        </p:txBody>
      </p:sp>
      <p:sp>
        <p:nvSpPr>
          <p:cNvPr id="3" name="Content Placeholder 2"/>
          <p:cNvSpPr>
            <a:spLocks noGrp="1"/>
          </p:cNvSpPr>
          <p:nvPr>
            <p:ph idx="1"/>
          </p:nvPr>
        </p:nvSpPr>
        <p:spPr/>
        <p:txBody>
          <a:bodyPr>
            <a:normAutofit fontScale="92500" lnSpcReduction="10000"/>
          </a:bodyPr>
          <a:lstStyle/>
          <a:p>
            <a:r>
              <a:rPr lang="en-US" dirty="0"/>
              <a:t>SEC. 616. &lt;&lt;NOTE: 20 USC 1416.&gt;&gt; MONITORING, </a:t>
            </a:r>
            <a:r>
              <a:rPr lang="en-US" dirty="0" smtClean="0"/>
              <a:t>TECHNICAL </a:t>
            </a:r>
            <a:r>
              <a:rPr lang="en-US" dirty="0"/>
              <a:t>ASSISTANCE, AND ENFORCEMENT</a:t>
            </a:r>
            <a:r>
              <a:rPr lang="en-US" dirty="0" smtClean="0"/>
              <a:t>.</a:t>
            </a:r>
          </a:p>
          <a:p>
            <a:r>
              <a:rPr lang="en-US" dirty="0" smtClean="0"/>
              <a:t>(b</a:t>
            </a:r>
            <a:r>
              <a:rPr lang="en-US" dirty="0"/>
              <a:t>) State Performance Plans.--</a:t>
            </a:r>
          </a:p>
          <a:p>
            <a:pPr marL="0" indent="0">
              <a:buNone/>
            </a:pPr>
            <a:r>
              <a:rPr lang="en-US" dirty="0"/>
              <a:t>          </a:t>
            </a:r>
            <a:r>
              <a:rPr lang="en-US" dirty="0" smtClean="0"/>
              <a:t>(</a:t>
            </a:r>
            <a:r>
              <a:rPr lang="en-US" dirty="0"/>
              <a:t>1) Plan</a:t>
            </a:r>
            <a:r>
              <a:rPr lang="en-US" dirty="0" smtClean="0"/>
              <a:t>.—</a:t>
            </a:r>
          </a:p>
          <a:p>
            <a:pPr marL="1139825" lvl="5" indent="0">
              <a:buNone/>
            </a:pPr>
            <a:r>
              <a:rPr lang="en-US" sz="2000" dirty="0" smtClean="0"/>
              <a:t>(A) …each State shall have in place a performance plan that evaluates that State's efforts to implement the requirements and purposes of this part and describes how the State will improve such implementation.</a:t>
            </a:r>
          </a:p>
          <a:p>
            <a:pPr marL="1139825" lvl="5" indent="0">
              <a:buNone/>
            </a:pPr>
            <a:r>
              <a:rPr lang="en-US" sz="2000" dirty="0" smtClean="0"/>
              <a:t>(</a:t>
            </a:r>
            <a:r>
              <a:rPr lang="en-US" sz="2000" dirty="0"/>
              <a:t>B) Submission for approval.--Each State shall </a:t>
            </a:r>
            <a:r>
              <a:rPr lang="en-US" sz="2000" dirty="0" smtClean="0"/>
              <a:t>submit </a:t>
            </a:r>
            <a:r>
              <a:rPr lang="en-US" sz="2000" dirty="0"/>
              <a:t>the State's performance plan to the Secretary for </a:t>
            </a:r>
            <a:r>
              <a:rPr lang="en-US" sz="2000" dirty="0" smtClean="0"/>
              <a:t>approval </a:t>
            </a:r>
            <a:r>
              <a:rPr lang="en-US" sz="2000" dirty="0"/>
              <a:t>in accordance with the approval process </a:t>
            </a:r>
            <a:r>
              <a:rPr lang="en-US" sz="2000" dirty="0" smtClean="0"/>
              <a:t> </a:t>
            </a:r>
            <a:r>
              <a:rPr lang="en-US" sz="2000" dirty="0"/>
              <a:t>described in subsection (c).</a:t>
            </a:r>
          </a:p>
          <a:p>
            <a:pPr marL="1139825" lvl="5" indent="0">
              <a:buNone/>
            </a:pPr>
            <a:r>
              <a:rPr lang="en-US" sz="2000" dirty="0" smtClean="0"/>
              <a:t>(</a:t>
            </a:r>
            <a:r>
              <a:rPr lang="en-US" sz="2000" dirty="0"/>
              <a:t>C) </a:t>
            </a:r>
            <a:r>
              <a:rPr lang="en-US" sz="2000" dirty="0" smtClean="0"/>
              <a:t>…Review</a:t>
            </a:r>
            <a:r>
              <a:rPr lang="en-US" sz="2000" dirty="0"/>
              <a:t>.--Each State shall </a:t>
            </a:r>
            <a:r>
              <a:rPr lang="en-US" sz="2000" dirty="0" smtClean="0"/>
              <a:t>review </a:t>
            </a:r>
            <a:r>
              <a:rPr lang="en-US" sz="2000" dirty="0"/>
              <a:t>its State performance plan at least once every 6 </a:t>
            </a:r>
            <a:r>
              <a:rPr lang="en-US" sz="2000" dirty="0" smtClean="0"/>
              <a:t>years </a:t>
            </a:r>
            <a:r>
              <a:rPr lang="en-US" sz="2000" dirty="0"/>
              <a:t>and submit any amendments to the Secretary</a:t>
            </a:r>
            <a:r>
              <a:rPr lang="en-US" sz="2000" dirty="0" smtClean="0"/>
              <a:t>.</a:t>
            </a:r>
            <a:endParaRPr lang="en-US" sz="2000" dirty="0"/>
          </a:p>
          <a:p>
            <a:pPr marL="1005840" lvl="3" indent="0">
              <a:buNone/>
            </a:pPr>
            <a:endParaRPr lang="en-US" dirty="0"/>
          </a:p>
          <a:p>
            <a:endParaRPr lang="en-US" dirty="0"/>
          </a:p>
        </p:txBody>
      </p:sp>
    </p:spTree>
    <p:extLst>
      <p:ext uri="{BB962C8B-B14F-4D97-AF65-F5344CB8AC3E}">
        <p14:creationId xmlns:p14="http://schemas.microsoft.com/office/powerpoint/2010/main" val="3235982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616 of IDEA</a:t>
            </a:r>
          </a:p>
        </p:txBody>
      </p:sp>
      <p:sp>
        <p:nvSpPr>
          <p:cNvPr id="2" name="Content Placeholder 1"/>
          <p:cNvSpPr>
            <a:spLocks noGrp="1"/>
          </p:cNvSpPr>
          <p:nvPr>
            <p:ph idx="1"/>
          </p:nvPr>
        </p:nvSpPr>
        <p:spPr/>
        <p:txBody>
          <a:bodyPr>
            <a:normAutofit fontScale="92500" lnSpcReduction="10000"/>
          </a:bodyPr>
          <a:lstStyle/>
          <a:p>
            <a:pPr marL="0" indent="0">
              <a:buNone/>
            </a:pPr>
            <a:r>
              <a:rPr lang="en-US" dirty="0" smtClean="0"/>
              <a:t>(</a:t>
            </a:r>
            <a:r>
              <a:rPr lang="en-US" dirty="0"/>
              <a:t>2) Targets.--</a:t>
            </a:r>
          </a:p>
          <a:p>
            <a:pPr marL="731520" lvl="2" indent="0">
              <a:buNone/>
            </a:pPr>
            <a:r>
              <a:rPr lang="en-US" dirty="0" smtClean="0"/>
              <a:t>(</a:t>
            </a:r>
            <a:r>
              <a:rPr lang="en-US" dirty="0"/>
              <a:t>A) In general.--As a part of the State </a:t>
            </a:r>
            <a:r>
              <a:rPr lang="en-US" dirty="0" smtClean="0"/>
              <a:t> performance </a:t>
            </a:r>
            <a:r>
              <a:rPr lang="en-US" dirty="0"/>
              <a:t>plan described under paragraph (1), each </a:t>
            </a:r>
            <a:r>
              <a:rPr lang="en-US" dirty="0" smtClean="0"/>
              <a:t>State </a:t>
            </a:r>
            <a:r>
              <a:rPr lang="en-US" dirty="0"/>
              <a:t>shall establish measurable and rigorous targets </a:t>
            </a:r>
            <a:r>
              <a:rPr lang="en-US" dirty="0" smtClean="0"/>
              <a:t> for </a:t>
            </a:r>
            <a:r>
              <a:rPr lang="en-US" dirty="0"/>
              <a:t>the indicators established under the priority areas </a:t>
            </a:r>
            <a:r>
              <a:rPr lang="en-US" dirty="0" smtClean="0"/>
              <a:t>described </a:t>
            </a:r>
            <a:r>
              <a:rPr lang="en-US" dirty="0"/>
              <a:t>in subsection (a)(3</a:t>
            </a:r>
            <a:r>
              <a:rPr lang="en-US" dirty="0" smtClean="0"/>
              <a:t>). </a:t>
            </a:r>
          </a:p>
          <a:p>
            <a:pPr marL="731520" lvl="2" indent="0">
              <a:buNone/>
            </a:pPr>
            <a:r>
              <a:rPr lang="en-US" dirty="0" smtClean="0"/>
              <a:t>(</a:t>
            </a:r>
            <a:r>
              <a:rPr lang="en-US" dirty="0"/>
              <a:t>B) Data collection.--</a:t>
            </a:r>
          </a:p>
          <a:p>
            <a:pPr marL="731520" lvl="2" indent="0">
              <a:buNone/>
            </a:pPr>
            <a:r>
              <a:rPr lang="en-US" dirty="0" smtClean="0"/>
              <a:t>       (</a:t>
            </a:r>
            <a:r>
              <a:rPr lang="en-US" dirty="0" err="1"/>
              <a:t>i</a:t>
            </a:r>
            <a:r>
              <a:rPr lang="en-US" dirty="0"/>
              <a:t>) In general.--Each State shall </a:t>
            </a:r>
            <a:r>
              <a:rPr lang="en-US" dirty="0">
                <a:solidFill>
                  <a:srgbClr val="FF0000"/>
                </a:solidFill>
              </a:rPr>
              <a:t>collect </a:t>
            </a:r>
            <a:r>
              <a:rPr lang="en-US" dirty="0" smtClean="0">
                <a:solidFill>
                  <a:srgbClr val="FF0000"/>
                </a:solidFill>
              </a:rPr>
              <a:t>valid </a:t>
            </a:r>
            <a:r>
              <a:rPr lang="en-US" dirty="0">
                <a:solidFill>
                  <a:srgbClr val="FF0000"/>
                </a:solidFill>
              </a:rPr>
              <a:t>and reliable information</a:t>
            </a:r>
            <a:r>
              <a:rPr lang="en-US" dirty="0"/>
              <a:t> as needed to report </a:t>
            </a:r>
            <a:r>
              <a:rPr lang="en-US" dirty="0" smtClean="0"/>
              <a:t>annually </a:t>
            </a:r>
            <a:r>
              <a:rPr lang="en-US" dirty="0"/>
              <a:t>to the Secretary on the priority areas </a:t>
            </a:r>
            <a:r>
              <a:rPr lang="en-US" dirty="0" smtClean="0"/>
              <a:t>described </a:t>
            </a:r>
            <a:r>
              <a:rPr lang="en-US" dirty="0"/>
              <a:t>in subsection (a)(3).</a:t>
            </a:r>
          </a:p>
          <a:p>
            <a:pPr marL="731520" lvl="2" indent="0">
              <a:buNone/>
            </a:pPr>
            <a:r>
              <a:rPr lang="en-US" dirty="0"/>
              <a:t>       </a:t>
            </a:r>
            <a:r>
              <a:rPr lang="en-US" dirty="0" smtClean="0"/>
              <a:t>(</a:t>
            </a:r>
            <a:r>
              <a:rPr lang="en-US" dirty="0"/>
              <a:t>ii) Rule of construction.--Nothing in this </a:t>
            </a:r>
            <a:r>
              <a:rPr lang="en-US" dirty="0" smtClean="0"/>
              <a:t>title </a:t>
            </a:r>
            <a:r>
              <a:rPr lang="en-US" dirty="0"/>
              <a:t>shall be construed to authorize the </a:t>
            </a:r>
            <a:r>
              <a:rPr lang="en-US" dirty="0" smtClean="0"/>
              <a:t>development </a:t>
            </a:r>
            <a:r>
              <a:rPr lang="en-US" dirty="0"/>
              <a:t>of a nationwide database of personally </a:t>
            </a:r>
            <a:r>
              <a:rPr lang="en-US" dirty="0" smtClean="0"/>
              <a:t>identifiable </a:t>
            </a:r>
            <a:r>
              <a:rPr lang="en-US" dirty="0"/>
              <a:t>information on individuals </a:t>
            </a:r>
            <a:r>
              <a:rPr lang="en-US" dirty="0" smtClean="0"/>
              <a:t>involved in </a:t>
            </a:r>
            <a:r>
              <a:rPr lang="en-US" dirty="0"/>
              <a:t>studies or other collections of data under this </a:t>
            </a:r>
            <a:r>
              <a:rPr lang="en-US" dirty="0" smtClean="0"/>
              <a:t>part</a:t>
            </a:r>
            <a:r>
              <a:rPr lang="en-US" dirty="0"/>
              <a:t>.</a:t>
            </a:r>
          </a:p>
          <a:p>
            <a:endParaRPr lang="en-US" dirty="0"/>
          </a:p>
        </p:txBody>
      </p:sp>
    </p:spTree>
    <p:extLst>
      <p:ext uri="{BB962C8B-B14F-4D97-AF65-F5344CB8AC3E}">
        <p14:creationId xmlns:p14="http://schemas.microsoft.com/office/powerpoint/2010/main" val="1021593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2895600"/>
          </a:xfrm>
        </p:spPr>
        <p:txBody>
          <a:bodyPr>
            <a:normAutofit/>
          </a:bodyPr>
          <a:lstStyle/>
          <a:p>
            <a:r>
              <a:rPr lang="en-US" sz="4800" b="1" dirty="0" smtClean="0"/>
              <a:t>What do we do with all the data LEAs submit?</a:t>
            </a:r>
            <a:endParaRPr lang="en-US" sz="4800" b="1" dirty="0"/>
          </a:p>
        </p:txBody>
      </p:sp>
      <p:sp>
        <p:nvSpPr>
          <p:cNvPr id="3" name="Subtitle 2"/>
          <p:cNvSpPr>
            <a:spLocks noGrp="1"/>
          </p:cNvSpPr>
          <p:nvPr>
            <p:ph type="subTitle" idx="1"/>
          </p:nvPr>
        </p:nvSpPr>
        <p:spPr>
          <a:xfrm>
            <a:off x="1371600" y="4343400"/>
            <a:ext cx="6298605" cy="1371600"/>
          </a:xfrm>
        </p:spPr>
        <p:txBody>
          <a:bodyPr>
            <a:noAutofit/>
          </a:bodyPr>
          <a:lstStyle/>
          <a:p>
            <a:r>
              <a:rPr lang="en-US" sz="1600" b="1" dirty="0" smtClean="0">
                <a:solidFill>
                  <a:schemeClr val="tx1"/>
                </a:solidFill>
              </a:rPr>
              <a:t>Presented by:</a:t>
            </a:r>
          </a:p>
          <a:p>
            <a:r>
              <a:rPr lang="en-US" sz="1600" b="1" dirty="0" smtClean="0">
                <a:solidFill>
                  <a:schemeClr val="tx1"/>
                </a:solidFill>
              </a:rPr>
              <a:t>Jody A. Fields, Ph.D.</a:t>
            </a:r>
          </a:p>
          <a:p>
            <a:r>
              <a:rPr lang="en-US" sz="1600" b="1" dirty="0" smtClean="0">
                <a:solidFill>
                  <a:schemeClr val="tx1"/>
                </a:solidFill>
              </a:rPr>
              <a:t>2019 Special Education Data Summit,  August 21, 2019</a:t>
            </a:r>
          </a:p>
          <a:p>
            <a:r>
              <a:rPr lang="en-US" sz="1600" b="1" dirty="0" smtClean="0">
                <a:solidFill>
                  <a:schemeClr val="tx1"/>
                </a:solidFill>
              </a:rPr>
              <a:t>Holiday Inn Airport Conference Center, Little </a:t>
            </a:r>
            <a:r>
              <a:rPr lang="en-US" sz="1600" b="1" dirty="0">
                <a:solidFill>
                  <a:schemeClr val="tx1"/>
                </a:solidFill>
              </a:rPr>
              <a:t>Rock, AR </a:t>
            </a:r>
          </a:p>
        </p:txBody>
      </p:sp>
    </p:spTree>
    <p:extLst>
      <p:ext uri="{BB962C8B-B14F-4D97-AF65-F5344CB8AC3E}">
        <p14:creationId xmlns:p14="http://schemas.microsoft.com/office/powerpoint/2010/main" val="292641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616 of IDEA</a:t>
            </a:r>
          </a:p>
        </p:txBody>
      </p:sp>
      <p:sp>
        <p:nvSpPr>
          <p:cNvPr id="2" name="Content Placeholder 1"/>
          <p:cNvSpPr>
            <a:spLocks noGrp="1"/>
          </p:cNvSpPr>
          <p:nvPr>
            <p:ph idx="1"/>
          </p:nvPr>
        </p:nvSpPr>
        <p:spPr>
          <a:xfrm>
            <a:off x="301752" y="1527048"/>
            <a:ext cx="8503920" cy="4873752"/>
          </a:xfrm>
        </p:spPr>
        <p:txBody>
          <a:bodyPr>
            <a:normAutofit fontScale="62500" lnSpcReduction="20000"/>
          </a:bodyPr>
          <a:lstStyle/>
          <a:p>
            <a:pPr marL="0" indent="0">
              <a:buNone/>
            </a:pPr>
            <a:r>
              <a:rPr lang="en-US" dirty="0" smtClean="0"/>
              <a:t>(</a:t>
            </a:r>
            <a:r>
              <a:rPr lang="en-US" dirty="0"/>
              <a:t>2) </a:t>
            </a:r>
            <a:r>
              <a:rPr lang="en-US" sz="2900" dirty="0"/>
              <a:t>Targets.--</a:t>
            </a:r>
          </a:p>
          <a:p>
            <a:pPr marL="365760" lvl="1" indent="0">
              <a:buNone/>
            </a:pPr>
            <a:r>
              <a:rPr lang="en-US" sz="2900" dirty="0" smtClean="0">
                <a:solidFill>
                  <a:schemeClr val="tx1"/>
                </a:solidFill>
              </a:rPr>
              <a:t>(</a:t>
            </a:r>
            <a:r>
              <a:rPr lang="en-US" sz="2900" dirty="0">
                <a:solidFill>
                  <a:schemeClr val="tx1"/>
                </a:solidFill>
              </a:rPr>
              <a:t>C) Public reporting and privacy.--</a:t>
            </a:r>
          </a:p>
          <a:p>
            <a:pPr marL="746125" lvl="1" indent="0">
              <a:buNone/>
            </a:pPr>
            <a:r>
              <a:rPr lang="en-US" sz="2900" dirty="0" smtClean="0">
                <a:solidFill>
                  <a:schemeClr val="tx1"/>
                </a:solidFill>
              </a:rPr>
              <a:t>(</a:t>
            </a:r>
            <a:r>
              <a:rPr lang="en-US" sz="2900" dirty="0" err="1">
                <a:solidFill>
                  <a:schemeClr val="tx1"/>
                </a:solidFill>
              </a:rPr>
              <a:t>i</a:t>
            </a:r>
            <a:r>
              <a:rPr lang="en-US" sz="2900" dirty="0">
                <a:solidFill>
                  <a:schemeClr val="tx1"/>
                </a:solidFill>
              </a:rPr>
              <a:t>) In general.--The State shall use the targets established in the plan and priority areas described in subsection (a)(3) to analyze the performance of each local educational agency in the State in implementing this part.</a:t>
            </a:r>
          </a:p>
          <a:p>
            <a:pPr marL="746125" lvl="1" indent="0">
              <a:buNone/>
            </a:pPr>
            <a:r>
              <a:rPr lang="en-US" sz="2900" dirty="0" smtClean="0">
                <a:solidFill>
                  <a:schemeClr val="tx1"/>
                </a:solidFill>
              </a:rPr>
              <a:t>(</a:t>
            </a:r>
            <a:r>
              <a:rPr lang="en-US" sz="2900" dirty="0">
                <a:solidFill>
                  <a:schemeClr val="tx1"/>
                </a:solidFill>
              </a:rPr>
              <a:t>ii) Report.—</a:t>
            </a:r>
          </a:p>
          <a:p>
            <a:pPr marL="1085850" lvl="2" indent="0">
              <a:buNone/>
            </a:pPr>
            <a:r>
              <a:rPr lang="en-US" sz="2900" dirty="0" smtClean="0"/>
              <a:t>(</a:t>
            </a:r>
            <a:r>
              <a:rPr lang="en-US" sz="2900" dirty="0"/>
              <a:t>I) Public report.--The State shall report annually to the public on the performance of each local </a:t>
            </a:r>
            <a:r>
              <a:rPr lang="en-US" sz="2900" dirty="0" smtClean="0"/>
              <a:t>educational </a:t>
            </a:r>
            <a:r>
              <a:rPr lang="en-US" sz="2900" dirty="0"/>
              <a:t>agency located in the State on the targets in the State's performance plan. The State shall make the State's performance plan available through public means, including by posting on the website of the State educational agency, distribution to the media, and distribution through public agencies</a:t>
            </a:r>
            <a:r>
              <a:rPr lang="en-US" sz="2900" dirty="0" smtClean="0"/>
              <a:t>.</a:t>
            </a:r>
          </a:p>
          <a:p>
            <a:pPr marL="1085850" lvl="1" indent="0">
              <a:buNone/>
            </a:pPr>
            <a:r>
              <a:rPr lang="en-US" sz="2900" dirty="0" smtClean="0">
                <a:solidFill>
                  <a:schemeClr val="tx1"/>
                </a:solidFill>
              </a:rPr>
              <a:t>(</a:t>
            </a:r>
            <a:r>
              <a:rPr lang="en-US" sz="2900" dirty="0">
                <a:solidFill>
                  <a:schemeClr val="tx1"/>
                </a:solidFill>
              </a:rPr>
              <a:t>II) State performance report.-- The State shall report annually to the Secretary on the performance of the State under the State's performance plan</a:t>
            </a:r>
            <a:r>
              <a:rPr lang="en-US" sz="2900" dirty="0" smtClean="0">
                <a:solidFill>
                  <a:schemeClr val="tx1"/>
                </a:solidFill>
              </a:rPr>
              <a:t>.</a:t>
            </a:r>
            <a:endParaRPr lang="en-US" sz="2900" dirty="0">
              <a:solidFill>
                <a:schemeClr val="tx1"/>
              </a:solidFill>
            </a:endParaRPr>
          </a:p>
          <a:p>
            <a:pPr marL="746125" lvl="1" indent="0">
              <a:buNone/>
            </a:pPr>
            <a:r>
              <a:rPr lang="en-US" sz="2900" dirty="0" smtClean="0">
                <a:solidFill>
                  <a:schemeClr val="tx1"/>
                </a:solidFill>
              </a:rPr>
              <a:t>(</a:t>
            </a:r>
            <a:r>
              <a:rPr lang="en-US" sz="2900" dirty="0">
                <a:solidFill>
                  <a:schemeClr val="tx1"/>
                </a:solidFill>
              </a:rPr>
              <a:t>iii) Privacy.--The State shall not report to the public or the Secretary any information on performance that would result in the disclosure of personally identifiable information about individual children or where the available data is insufficient to yield statistically reliable information</a:t>
            </a:r>
            <a:r>
              <a:rPr lang="en-US" sz="2900" dirty="0" smtClean="0">
                <a:solidFill>
                  <a:schemeClr val="tx1"/>
                </a:solidFill>
              </a:rPr>
              <a:t>.</a:t>
            </a:r>
            <a:endParaRPr lang="en-US" sz="2900" dirty="0">
              <a:solidFill>
                <a:schemeClr val="tx1"/>
              </a:solidFill>
            </a:endParaRPr>
          </a:p>
          <a:p>
            <a:endParaRPr lang="en-US" dirty="0"/>
          </a:p>
        </p:txBody>
      </p:sp>
    </p:spTree>
    <p:extLst>
      <p:ext uri="{BB962C8B-B14F-4D97-AF65-F5344CB8AC3E}">
        <p14:creationId xmlns:p14="http://schemas.microsoft.com/office/powerpoint/2010/main" val="878391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accent5">
                    <a:lumMod val="75000"/>
                  </a:schemeClr>
                </a:solidFill>
              </a:rPr>
              <a:t>Trivia 5</a:t>
            </a:r>
            <a:endParaRPr lang="en-US" b="1" dirty="0">
              <a:solidFill>
                <a:schemeClr val="accent5">
                  <a:lumMod val="75000"/>
                </a:schemeClr>
              </a:solidFill>
            </a:endParaRPr>
          </a:p>
        </p:txBody>
      </p:sp>
      <p:sp>
        <p:nvSpPr>
          <p:cNvPr id="3" name="Content Placeholder 2"/>
          <p:cNvSpPr>
            <a:spLocks noGrp="1"/>
          </p:cNvSpPr>
          <p:nvPr>
            <p:ph idx="1"/>
          </p:nvPr>
        </p:nvSpPr>
        <p:spPr>
          <a:xfrm>
            <a:off x="457200" y="1066801"/>
            <a:ext cx="8382000" cy="5333999"/>
          </a:xfrm>
        </p:spPr>
        <p:txBody>
          <a:bodyPr>
            <a:noAutofit/>
          </a:bodyPr>
          <a:lstStyle/>
          <a:p>
            <a:pPr marL="0" indent="0">
              <a:buNone/>
            </a:pPr>
            <a:r>
              <a:rPr lang="en-US" sz="4000" b="1" dirty="0">
                <a:solidFill>
                  <a:schemeClr val="accent5">
                    <a:lumMod val="75000"/>
                  </a:schemeClr>
                </a:solidFill>
                <a:latin typeface="+mj-lt"/>
                <a:ea typeface="+mj-ea"/>
                <a:cs typeface="+mj-cs"/>
              </a:rPr>
              <a:t>Which 4 related indicators total 30 when you sum up their indicator numbers</a:t>
            </a:r>
            <a:r>
              <a:rPr lang="en-US" sz="4000" b="1" dirty="0" smtClean="0">
                <a:solidFill>
                  <a:schemeClr val="accent5">
                    <a:lumMod val="75000"/>
                  </a:schemeClr>
                </a:solidFill>
                <a:latin typeface="+mj-lt"/>
                <a:ea typeface="+mj-ea"/>
                <a:cs typeface="+mj-cs"/>
              </a:rPr>
              <a:t>?</a:t>
            </a:r>
          </a:p>
          <a:p>
            <a:pPr marL="1143000" lvl="1" indent="-742950">
              <a:buAutoNum type="alphaUcPeriod"/>
            </a:pPr>
            <a:r>
              <a:rPr lang="en-US" sz="3600" b="1" dirty="0" smtClean="0">
                <a:solidFill>
                  <a:schemeClr val="accent5">
                    <a:lumMod val="75000"/>
                  </a:schemeClr>
                </a:solidFill>
                <a:latin typeface="+mj-lt"/>
                <a:ea typeface="+mj-ea"/>
                <a:cs typeface="+mj-cs"/>
              </a:rPr>
              <a:t>Indicators 1, 2, 13, 14</a:t>
            </a:r>
          </a:p>
          <a:p>
            <a:pPr marL="1143000" lvl="1" indent="-742950">
              <a:buFont typeface="Arial" panose="020B0604020202020204" pitchFamily="34" charset="0"/>
              <a:buAutoNum type="alphaUcPeriod"/>
            </a:pPr>
            <a:r>
              <a:rPr lang="en-US" sz="3600" b="1" dirty="0">
                <a:solidFill>
                  <a:schemeClr val="accent5">
                    <a:lumMod val="75000"/>
                  </a:schemeClr>
                </a:solidFill>
              </a:rPr>
              <a:t>Indicators 1, </a:t>
            </a:r>
            <a:r>
              <a:rPr lang="en-US" sz="3600" b="1" dirty="0" smtClean="0">
                <a:solidFill>
                  <a:schemeClr val="accent5">
                    <a:lumMod val="75000"/>
                  </a:schemeClr>
                </a:solidFill>
              </a:rPr>
              <a:t>3, 12, </a:t>
            </a:r>
            <a:r>
              <a:rPr lang="en-US" sz="3600" b="1" dirty="0">
                <a:solidFill>
                  <a:schemeClr val="accent5">
                    <a:lumMod val="75000"/>
                  </a:schemeClr>
                </a:solidFill>
              </a:rPr>
              <a:t>14</a:t>
            </a:r>
          </a:p>
          <a:p>
            <a:pPr marL="1143000" lvl="1" indent="-742950">
              <a:buFont typeface="Arial" panose="020B0604020202020204" pitchFamily="34" charset="0"/>
              <a:buAutoNum type="alphaUcPeriod"/>
            </a:pPr>
            <a:r>
              <a:rPr lang="en-US" sz="3600" b="1" dirty="0">
                <a:solidFill>
                  <a:schemeClr val="accent5">
                    <a:lumMod val="75000"/>
                  </a:schemeClr>
                </a:solidFill>
              </a:rPr>
              <a:t>Indicators </a:t>
            </a:r>
            <a:r>
              <a:rPr lang="en-US" sz="3600" b="1" dirty="0" smtClean="0">
                <a:solidFill>
                  <a:schemeClr val="accent5">
                    <a:lumMod val="75000"/>
                  </a:schemeClr>
                </a:solidFill>
              </a:rPr>
              <a:t>2</a:t>
            </a:r>
            <a:r>
              <a:rPr lang="en-US" sz="3600" b="1" dirty="0">
                <a:solidFill>
                  <a:schemeClr val="accent5">
                    <a:lumMod val="75000"/>
                  </a:schemeClr>
                </a:solidFill>
              </a:rPr>
              <a:t>, </a:t>
            </a:r>
            <a:r>
              <a:rPr lang="en-US" sz="3600" b="1" dirty="0" smtClean="0">
                <a:solidFill>
                  <a:schemeClr val="accent5">
                    <a:lumMod val="75000"/>
                  </a:schemeClr>
                </a:solidFill>
              </a:rPr>
              <a:t>4, 10, </a:t>
            </a:r>
            <a:r>
              <a:rPr lang="en-US" sz="3600" b="1" dirty="0">
                <a:solidFill>
                  <a:schemeClr val="accent5">
                    <a:lumMod val="75000"/>
                  </a:schemeClr>
                </a:solidFill>
              </a:rPr>
              <a:t>14</a:t>
            </a:r>
          </a:p>
          <a:p>
            <a:pPr marL="1143000" lvl="1" indent="-742950">
              <a:buFont typeface="Arial" panose="020B0604020202020204" pitchFamily="34" charset="0"/>
              <a:buAutoNum type="alphaUcPeriod"/>
            </a:pPr>
            <a:r>
              <a:rPr lang="en-US" sz="3600" b="1" dirty="0">
                <a:solidFill>
                  <a:schemeClr val="accent5">
                    <a:lumMod val="75000"/>
                  </a:schemeClr>
                </a:solidFill>
              </a:rPr>
              <a:t>Indicators </a:t>
            </a:r>
            <a:r>
              <a:rPr lang="en-US" sz="3600" b="1" dirty="0" smtClean="0">
                <a:solidFill>
                  <a:schemeClr val="accent5">
                    <a:lumMod val="75000"/>
                  </a:schemeClr>
                </a:solidFill>
              </a:rPr>
              <a:t>2</a:t>
            </a:r>
            <a:r>
              <a:rPr lang="en-US" sz="3600" b="1" dirty="0">
                <a:solidFill>
                  <a:schemeClr val="accent5">
                    <a:lumMod val="75000"/>
                  </a:schemeClr>
                </a:solidFill>
              </a:rPr>
              <a:t>, </a:t>
            </a:r>
            <a:r>
              <a:rPr lang="en-US" sz="3600" b="1" dirty="0" smtClean="0">
                <a:solidFill>
                  <a:schemeClr val="accent5">
                    <a:lumMod val="75000"/>
                  </a:schemeClr>
                </a:solidFill>
              </a:rPr>
              <a:t>4, 11, 13</a:t>
            </a:r>
            <a:endParaRPr lang="en-US" sz="3600" b="1" dirty="0">
              <a:solidFill>
                <a:schemeClr val="accent5">
                  <a:lumMod val="75000"/>
                </a:schemeClr>
              </a:solidFill>
              <a:latin typeface="+mj-lt"/>
              <a:ea typeface="+mj-ea"/>
              <a:cs typeface="+mj-cs"/>
            </a:endParaRPr>
          </a:p>
        </p:txBody>
      </p:sp>
    </p:spTree>
    <p:extLst>
      <p:ext uri="{BB962C8B-B14F-4D97-AF65-F5344CB8AC3E}">
        <p14:creationId xmlns:p14="http://schemas.microsoft.com/office/powerpoint/2010/main" val="1932323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Indicator 1: Graduation</a:t>
            </a:r>
            <a:endParaRPr lang="en-US" dirty="0"/>
          </a:p>
        </p:txBody>
      </p:sp>
      <p:sp>
        <p:nvSpPr>
          <p:cNvPr id="2" name="Content Placeholder 1"/>
          <p:cNvSpPr>
            <a:spLocks noGrp="1"/>
          </p:cNvSpPr>
          <p:nvPr>
            <p:ph idx="1"/>
          </p:nvPr>
        </p:nvSpPr>
        <p:spPr>
          <a:xfrm>
            <a:off x="301752" y="1527048"/>
            <a:ext cx="8503920" cy="5026152"/>
          </a:xfrm>
        </p:spPr>
        <p:txBody>
          <a:bodyPr>
            <a:normAutofit fontScale="77500" lnSpcReduction="20000"/>
          </a:bodyPr>
          <a:lstStyle/>
          <a:p>
            <a:pPr marL="0" indent="0">
              <a:buNone/>
            </a:pPr>
            <a:r>
              <a:rPr lang="en-US" b="1" dirty="0"/>
              <a:t>Results indicator: Percent of youth with IEPs graduating from high school with a regular diploma. (20 U.S.C. 1416 (a)(3)(A</a:t>
            </a:r>
            <a:r>
              <a:rPr lang="en-US" b="1" dirty="0" smtClean="0"/>
              <a:t>))</a:t>
            </a:r>
          </a:p>
          <a:p>
            <a:endParaRPr lang="en-US" b="1" dirty="0" smtClean="0"/>
          </a:p>
          <a:p>
            <a:pPr marL="0" indent="0">
              <a:buNone/>
            </a:pPr>
            <a:r>
              <a:rPr lang="en-US" b="1" dirty="0" smtClean="0"/>
              <a:t>Calculation:  </a:t>
            </a:r>
          </a:p>
          <a:p>
            <a:pPr lvl="1"/>
            <a:r>
              <a:rPr lang="en-US" dirty="0" smtClean="0">
                <a:solidFill>
                  <a:schemeClr val="tx1"/>
                </a:solidFill>
              </a:rPr>
              <a:t>The </a:t>
            </a:r>
            <a:r>
              <a:rPr lang="en-US" dirty="0">
                <a:solidFill>
                  <a:schemeClr val="tx1"/>
                </a:solidFill>
              </a:rPr>
              <a:t>four-year graduation rate follows a cohort, or a group of students, who begin as first-time 9th graders in a particular school year and who graduate with a regular high school diploma in four years or less. </a:t>
            </a:r>
            <a:endParaRPr lang="en-US" dirty="0" smtClean="0">
              <a:solidFill>
                <a:schemeClr val="tx1"/>
              </a:solidFill>
            </a:endParaRPr>
          </a:p>
          <a:p>
            <a:pPr lvl="1"/>
            <a:r>
              <a:rPr lang="en-US" dirty="0" smtClean="0">
                <a:solidFill>
                  <a:schemeClr val="tx1"/>
                </a:solidFill>
              </a:rPr>
              <a:t>The </a:t>
            </a:r>
            <a:r>
              <a:rPr lang="en-US" dirty="0">
                <a:solidFill>
                  <a:schemeClr val="tx1"/>
                </a:solidFill>
              </a:rPr>
              <a:t>cohort is "adjusted" by adding any students transferring into the </a:t>
            </a:r>
            <a:r>
              <a:rPr lang="en-US" dirty="0" smtClean="0">
                <a:solidFill>
                  <a:schemeClr val="tx1"/>
                </a:solidFill>
              </a:rPr>
              <a:t>cohort </a:t>
            </a:r>
            <a:r>
              <a:rPr lang="en-US" dirty="0">
                <a:solidFill>
                  <a:schemeClr val="tx1"/>
                </a:solidFill>
              </a:rPr>
              <a:t>and by subtracting any students who </a:t>
            </a:r>
            <a:r>
              <a:rPr lang="en-US" dirty="0" smtClean="0">
                <a:solidFill>
                  <a:schemeClr val="tx1"/>
                </a:solidFill>
              </a:rPr>
              <a:t>transfers </a:t>
            </a:r>
            <a:r>
              <a:rPr lang="en-US" dirty="0">
                <a:solidFill>
                  <a:schemeClr val="tx1"/>
                </a:solidFill>
              </a:rPr>
              <a:t>out, emigrate to another country, or die during the years covered by the rate</a:t>
            </a:r>
            <a:r>
              <a:rPr lang="en-US" dirty="0" smtClean="0">
                <a:solidFill>
                  <a:schemeClr val="tx1"/>
                </a:solidFill>
              </a:rPr>
              <a:t>. </a:t>
            </a:r>
          </a:p>
          <a:p>
            <a:pPr lvl="1"/>
            <a:r>
              <a:rPr lang="en-US" dirty="0" smtClean="0">
                <a:solidFill>
                  <a:schemeClr val="tx1"/>
                </a:solidFill>
              </a:rPr>
              <a:t>Students can be identified into a subcategory anytime in their high school years.</a:t>
            </a:r>
            <a:endParaRPr lang="en-US" dirty="0">
              <a:solidFill>
                <a:schemeClr val="tx1"/>
              </a:solidFill>
            </a:endParaRPr>
          </a:p>
          <a:p>
            <a:endParaRPr lang="en-US" b="1" dirty="0" smtClean="0"/>
          </a:p>
          <a:p>
            <a:endParaRPr lang="en-US" b="1" dirty="0"/>
          </a:p>
          <a:p>
            <a:endParaRPr lang="en-US" dirty="0"/>
          </a:p>
        </p:txBody>
      </p:sp>
    </p:spTree>
    <p:extLst>
      <p:ext uri="{BB962C8B-B14F-4D97-AF65-F5344CB8AC3E}">
        <p14:creationId xmlns:p14="http://schemas.microsoft.com/office/powerpoint/2010/main" val="2251759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Indicator 1: Graduation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14634342"/>
              </p:ext>
            </p:extLst>
          </p:nvPr>
        </p:nvGraphicFramePr>
        <p:xfrm>
          <a:off x="541867" y="1740932"/>
          <a:ext cx="8153397" cy="1108668"/>
        </p:xfrm>
        <a:graphic>
          <a:graphicData uri="http://schemas.openxmlformats.org/drawingml/2006/table">
            <a:tbl>
              <a:tblPr firstRow="1" firstCol="1" lastRow="1" lastCol="1" bandRow="1" bandCol="1">
                <a:tableStyleId>{5C22544A-7EE6-4342-B048-85BDC9FD1C3A}</a:tableStyleId>
              </a:tblPr>
              <a:tblGrid>
                <a:gridCol w="847765">
                  <a:extLst>
                    <a:ext uri="{9D8B030D-6E8A-4147-A177-3AD203B41FA5}">
                      <a16:colId xmlns:a16="http://schemas.microsoft.com/office/drawing/2014/main" val="20000"/>
                    </a:ext>
                  </a:extLst>
                </a:gridCol>
                <a:gridCol w="752435">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905933">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1075267">
                  <a:extLst>
                    <a:ext uri="{9D8B030D-6E8A-4147-A177-3AD203B41FA5}">
                      <a16:colId xmlns:a16="http://schemas.microsoft.com/office/drawing/2014/main" val="20007"/>
                    </a:ext>
                  </a:extLst>
                </a:gridCol>
                <a:gridCol w="1142997">
                  <a:extLst>
                    <a:ext uri="{9D8B030D-6E8A-4147-A177-3AD203B41FA5}">
                      <a16:colId xmlns:a16="http://schemas.microsoft.com/office/drawing/2014/main" val="20008"/>
                    </a:ext>
                  </a:extLst>
                </a:gridCol>
              </a:tblGrid>
              <a:tr h="420929">
                <a:tc>
                  <a:txBody>
                    <a:bodyPr/>
                    <a:lstStyle/>
                    <a:p>
                      <a:pPr marL="2540" marR="0" algn="ctr">
                        <a:spcBef>
                          <a:spcPts val="380"/>
                        </a:spcBef>
                        <a:spcAft>
                          <a:spcPts val="0"/>
                        </a:spcAft>
                      </a:pPr>
                      <a:r>
                        <a:rPr lang="en-US" sz="1200" dirty="0">
                          <a:effectLst/>
                        </a:rPr>
                        <a:t>FFY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600" spc="-40" dirty="0">
                          <a:effectLst/>
                        </a:rPr>
                        <a:t>2005</a:t>
                      </a:r>
                      <a:endParaRPr lang="en-US" sz="16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600" spc="-40" dirty="0">
                          <a:effectLst/>
                        </a:rPr>
                        <a:t>2006</a:t>
                      </a:r>
                      <a:endParaRPr lang="en-US" sz="16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600" spc="-40" dirty="0">
                          <a:effectLst/>
                        </a:rPr>
                        <a:t>2007</a:t>
                      </a:r>
                      <a:endParaRPr lang="en-US" sz="16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600" spc="-40" dirty="0">
                          <a:effectLst/>
                        </a:rPr>
                        <a:t>2008</a:t>
                      </a:r>
                      <a:endParaRPr lang="en-US" sz="16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600" spc="-40" dirty="0">
                          <a:effectLst/>
                        </a:rPr>
                        <a:t>2009</a:t>
                      </a:r>
                      <a:endParaRPr lang="en-US" sz="16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600" spc="-40" dirty="0">
                          <a:effectLst/>
                        </a:rPr>
                        <a:t>2010</a:t>
                      </a:r>
                      <a:endParaRPr lang="en-US" sz="16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600" spc="-50" dirty="0" smtClean="0">
                          <a:effectLst/>
                        </a:rPr>
                        <a:t>2011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600" spc="-40" dirty="0">
                          <a:effectLst/>
                        </a:rPr>
                        <a:t>2012</a:t>
                      </a:r>
                      <a:endParaRPr lang="en-US" sz="16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2739">
                <a:tc>
                  <a:txBody>
                    <a:bodyPr/>
                    <a:lstStyle/>
                    <a:p>
                      <a:pPr marL="43815" marR="0" algn="l">
                        <a:spcBef>
                          <a:spcPts val="380"/>
                        </a:spcBef>
                        <a:spcAft>
                          <a:spcPts val="0"/>
                        </a:spcAft>
                      </a:pPr>
                      <a:r>
                        <a:rPr lang="en-US" sz="1200" spc="-25" dirty="0">
                          <a:effectLst/>
                        </a:rPr>
                        <a:t>Target</a:t>
                      </a:r>
                      <a:r>
                        <a:rPr lang="en-US" sz="1200" spc="-60" dirty="0">
                          <a:effectLst/>
                        </a:rPr>
                        <a:t> </a:t>
                      </a:r>
                      <a:r>
                        <a:rPr lang="en-US" sz="1200" dirty="0">
                          <a:effectLst/>
                        </a:rPr>
                        <a:t>≥</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1588" marR="0" indent="0" algn="ctr">
                        <a:spcBef>
                          <a:spcPts val="380"/>
                        </a:spcBef>
                        <a:spcAft>
                          <a:spcPts val="0"/>
                        </a:spcAft>
                        <a:tabLst/>
                      </a:pPr>
                      <a:r>
                        <a:rPr lang="en-US" sz="1200" spc="-35" dirty="0">
                          <a:effectLst/>
                        </a:rPr>
                        <a:t>88.00%</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1588" marR="0" indent="0" algn="ctr">
                        <a:spcBef>
                          <a:spcPts val="380"/>
                        </a:spcBef>
                        <a:spcAft>
                          <a:spcPts val="0"/>
                        </a:spcAft>
                      </a:pPr>
                      <a:r>
                        <a:rPr lang="en-US" sz="1200" spc="-35" dirty="0">
                          <a:effectLst/>
                        </a:rPr>
                        <a:t>89.00%</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1588" marR="0" indent="0" algn="ctr">
                        <a:spcBef>
                          <a:spcPts val="380"/>
                        </a:spcBef>
                        <a:spcAft>
                          <a:spcPts val="0"/>
                        </a:spcAft>
                      </a:pPr>
                      <a:r>
                        <a:rPr lang="en-US" sz="1200" spc="-35" dirty="0">
                          <a:effectLst/>
                        </a:rPr>
                        <a:t>77.00%</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1588" marR="0" indent="0" algn="ctr">
                        <a:spcBef>
                          <a:spcPts val="380"/>
                        </a:spcBef>
                        <a:spcAft>
                          <a:spcPts val="0"/>
                        </a:spcAft>
                      </a:pPr>
                      <a:r>
                        <a:rPr lang="en-US" sz="1200" spc="-35" dirty="0">
                          <a:effectLst/>
                        </a:rPr>
                        <a:t>77.00%</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1588" marR="0" indent="0" algn="ctr">
                        <a:spcBef>
                          <a:spcPts val="380"/>
                        </a:spcBef>
                        <a:spcAft>
                          <a:spcPts val="0"/>
                        </a:spcAft>
                      </a:pPr>
                      <a:r>
                        <a:rPr lang="en-US" sz="1200" spc="-35" dirty="0">
                          <a:effectLst/>
                        </a:rPr>
                        <a:t>85.00%</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1588" marR="0" indent="0" algn="ctr">
                        <a:spcBef>
                          <a:spcPts val="380"/>
                        </a:spcBef>
                        <a:spcAft>
                          <a:spcPts val="0"/>
                        </a:spcAft>
                      </a:pPr>
                      <a:r>
                        <a:rPr lang="en-US" sz="1200" b="0" spc="-35" dirty="0">
                          <a:effectLst/>
                        </a:rPr>
                        <a:t>85.00</a:t>
                      </a:r>
                      <a:r>
                        <a:rPr lang="en-US" sz="1200" b="0" spc="-35" dirty="0" smtClean="0">
                          <a:effectLs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1588" marR="0" indent="0" algn="ctr" rtl="0" eaLnBrk="1" latinLnBrk="0" hangingPunct="1">
                        <a:spcBef>
                          <a:spcPts val="380"/>
                        </a:spcBef>
                        <a:spcAft>
                          <a:spcPts val="0"/>
                        </a:spcAft>
                      </a:pPr>
                      <a:r>
                        <a:rPr kumimoji="0" lang="en-US" sz="1200" b="0" kern="1200" spc="-35" dirty="0">
                          <a:solidFill>
                            <a:schemeClr val="dk1"/>
                          </a:solidFill>
                          <a:effectLst/>
                          <a:latin typeface="+mn-lt"/>
                          <a:ea typeface="+mn-ea"/>
                          <a:cs typeface="+mn-cs"/>
                        </a:rPr>
                        <a:t>85.00%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1"/>
                  </a:ext>
                </a:extLst>
              </a:tr>
              <a:tr h="335000">
                <a:tc>
                  <a:txBody>
                    <a:bodyPr/>
                    <a:lstStyle/>
                    <a:p>
                      <a:pPr marL="44450" marR="0" algn="l">
                        <a:spcBef>
                          <a:spcPts val="205"/>
                        </a:spcBef>
                        <a:spcAft>
                          <a:spcPts val="0"/>
                        </a:spcAft>
                      </a:pPr>
                      <a:r>
                        <a:rPr lang="en-US" sz="1200" spc="-25" dirty="0">
                          <a:effectLst/>
                        </a:rPr>
                        <a:t>Data</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175" marR="0" indent="0" algn="ctr">
                        <a:spcBef>
                          <a:spcPts val="35"/>
                        </a:spcBef>
                        <a:spcAft>
                          <a:spcPts val="0"/>
                        </a:spcAft>
                      </a:pPr>
                      <a:r>
                        <a:rPr lang="en-US" sz="1200" b="1" spc="-35" dirty="0">
                          <a:solidFill>
                            <a:schemeClr val="tx1"/>
                          </a:solidFill>
                          <a:effectLst/>
                        </a:rPr>
                        <a:t>87.49%</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1588" marR="0" indent="0" algn="ctr">
                        <a:spcBef>
                          <a:spcPts val="35"/>
                        </a:spcBef>
                        <a:spcAft>
                          <a:spcPts val="0"/>
                        </a:spcAft>
                      </a:pPr>
                      <a:r>
                        <a:rPr lang="en-US" sz="1200" b="1" spc="-35" dirty="0">
                          <a:solidFill>
                            <a:schemeClr val="tx1"/>
                          </a:solidFill>
                          <a:effectLst/>
                        </a:rPr>
                        <a:t>94.15%</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1588" marR="0" indent="0" algn="ctr">
                        <a:spcBef>
                          <a:spcPts val="35"/>
                        </a:spcBef>
                        <a:spcAft>
                          <a:spcPts val="0"/>
                        </a:spcAft>
                      </a:pPr>
                      <a:r>
                        <a:rPr lang="en-US" sz="1200" b="1" spc="-35" dirty="0">
                          <a:solidFill>
                            <a:schemeClr val="tx1"/>
                          </a:solidFill>
                          <a:effectLst/>
                        </a:rPr>
                        <a:t>90.18%</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1588" marR="0" indent="0" algn="ctr">
                        <a:spcBef>
                          <a:spcPts val="35"/>
                        </a:spcBef>
                        <a:spcAft>
                          <a:spcPts val="0"/>
                        </a:spcAft>
                      </a:pPr>
                      <a:r>
                        <a:rPr lang="en-US" sz="1200" b="1" spc="-35" dirty="0">
                          <a:solidFill>
                            <a:schemeClr val="tx1"/>
                          </a:solidFill>
                          <a:effectLst/>
                        </a:rPr>
                        <a:t>81.42%</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1588" marR="0" indent="0" algn="ctr">
                        <a:spcBef>
                          <a:spcPts val="35"/>
                        </a:spcBef>
                        <a:spcAft>
                          <a:spcPts val="0"/>
                        </a:spcAft>
                      </a:pPr>
                      <a:r>
                        <a:rPr lang="en-US" sz="1200" b="1" spc="-35" dirty="0">
                          <a:solidFill>
                            <a:schemeClr val="tx1"/>
                          </a:solidFill>
                          <a:effectLst/>
                        </a:rPr>
                        <a:t>81.42%</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1588" marR="0" indent="0" algn="ctr">
                        <a:spcBef>
                          <a:spcPts val="35"/>
                        </a:spcBef>
                        <a:spcAft>
                          <a:spcPts val="0"/>
                        </a:spcAft>
                      </a:pPr>
                      <a:r>
                        <a:rPr lang="en-US" sz="1200" b="1" spc="-35" dirty="0">
                          <a:solidFill>
                            <a:schemeClr val="tx1"/>
                          </a:solidFill>
                          <a:effectLst/>
                        </a:rPr>
                        <a:t>75.76%</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a:spcBef>
                          <a:spcPts val="35"/>
                        </a:spcBef>
                        <a:spcAft>
                          <a:spcPts val="0"/>
                        </a:spcAft>
                      </a:pPr>
                      <a:r>
                        <a:rPr lang="en-US" sz="1200" b="1" spc="-35" dirty="0">
                          <a:solidFill>
                            <a:schemeClr val="tx1"/>
                          </a:solidFill>
                          <a:effectLst/>
                        </a:rPr>
                        <a:t>75.31%</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a:spcBef>
                          <a:spcPts val="205"/>
                        </a:spcBef>
                        <a:spcAft>
                          <a:spcPts val="0"/>
                        </a:spcAft>
                      </a:pPr>
                      <a:r>
                        <a:rPr lang="en-US" sz="1200" b="1" spc="-35" dirty="0">
                          <a:solidFill>
                            <a:schemeClr val="tx1"/>
                          </a:solidFill>
                          <a:effectLst/>
                        </a:rPr>
                        <a:t>79.15%</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39105306"/>
              </p:ext>
            </p:extLst>
          </p:nvPr>
        </p:nvGraphicFramePr>
        <p:xfrm>
          <a:off x="533400" y="4953000"/>
          <a:ext cx="8001000" cy="10566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lt1"/>
                          </a:solidFill>
                          <a:effectLst/>
                          <a:latin typeface="+mn-lt"/>
                          <a:ea typeface="+mn-ea"/>
                          <a:cs typeface="+mn-cs"/>
                        </a:rPr>
                        <a:t>Number of youth with IEPs in the current year's adjusted cohort graduating with a regular diploma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lt1"/>
                          </a:solidFill>
                          <a:effectLst/>
                          <a:latin typeface="+mn-lt"/>
                          <a:ea typeface="+mn-ea"/>
                          <a:cs typeface="+mn-cs"/>
                        </a:rPr>
                        <a:t>Number of youth with IEPs in the current year's adjusted cohort eligible to graduate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FFY 2016</a:t>
                      </a:r>
                      <a:endParaRPr lang="en-US" sz="1200" dirty="0" smtClean="0"/>
                    </a:p>
                    <a:p>
                      <a:pPr algn="ctr"/>
                      <a:r>
                        <a:rPr lang="en-US" sz="1200" b="1" dirty="0" smtClean="0"/>
                        <a:t>Data</a:t>
                      </a:r>
                      <a:endParaRPr lang="en-US" sz="1200" dirty="0" smtClean="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FFY 2017</a:t>
                      </a:r>
                      <a:endParaRPr lang="en-US" sz="1200" dirty="0" smtClean="0"/>
                    </a:p>
                    <a:p>
                      <a:pPr algn="ctr"/>
                      <a:r>
                        <a:rPr lang="en-US" sz="1200" b="1" dirty="0" smtClean="0"/>
                        <a:t>Target</a:t>
                      </a:r>
                      <a:endParaRPr lang="en-US" sz="1200" dirty="0" smtClean="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FFY 2017</a:t>
                      </a:r>
                      <a:endParaRPr lang="en-US" sz="1200" dirty="0" smtClean="0"/>
                    </a:p>
                    <a:p>
                      <a:pPr algn="ctr"/>
                      <a:r>
                        <a:rPr lang="en-US" sz="1200" b="1" dirty="0" smtClean="0"/>
                        <a:t>Data</a:t>
                      </a:r>
                      <a:endParaRPr lang="en-US" sz="1200" dirty="0" smtClean="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200" b="1" dirty="0" smtClean="0"/>
                        <a:t>3,379</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lang="en-US" sz="1200" b="1" dirty="0" smtClean="0"/>
                        <a:t>4.032</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84.29%</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84.29</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83.80</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7"/>
          <p:cNvSpPr txBox="1"/>
          <p:nvPr/>
        </p:nvSpPr>
        <p:spPr>
          <a:xfrm>
            <a:off x="533400" y="1371600"/>
            <a:ext cx="4648200" cy="369332"/>
          </a:xfrm>
          <a:prstGeom prst="rect">
            <a:avLst/>
          </a:prstGeom>
          <a:noFill/>
        </p:spPr>
        <p:txBody>
          <a:bodyPr wrap="square" rtlCol="0">
            <a:spAutoFit/>
          </a:bodyPr>
          <a:lstStyle/>
          <a:p>
            <a:r>
              <a:rPr lang="en-US" dirty="0" smtClean="0"/>
              <a:t>Historical Data and Targets</a:t>
            </a:r>
            <a:endParaRPr lang="en-US" dirty="0"/>
          </a:p>
        </p:txBody>
      </p:sp>
      <p:sp>
        <p:nvSpPr>
          <p:cNvPr id="9" name="TextBox 8"/>
          <p:cNvSpPr txBox="1"/>
          <p:nvPr/>
        </p:nvSpPr>
        <p:spPr>
          <a:xfrm>
            <a:off x="533400" y="4533900"/>
            <a:ext cx="4648200" cy="369332"/>
          </a:xfrm>
          <a:prstGeom prst="rect">
            <a:avLst/>
          </a:prstGeom>
          <a:noFill/>
        </p:spPr>
        <p:txBody>
          <a:bodyPr wrap="square" rtlCol="0">
            <a:spAutoFit/>
          </a:bodyPr>
          <a:lstStyle/>
          <a:p>
            <a:r>
              <a:rPr lang="en-US" dirty="0" smtClean="0"/>
              <a:t>FFY 2017 SPP/APR Data</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899726792"/>
              </p:ext>
            </p:extLst>
          </p:nvPr>
        </p:nvGraphicFramePr>
        <p:xfrm>
          <a:off x="533400" y="3172894"/>
          <a:ext cx="6290969" cy="990600"/>
        </p:xfrm>
        <a:graphic>
          <a:graphicData uri="http://schemas.openxmlformats.org/drawingml/2006/table">
            <a:tbl>
              <a:tblPr firstRow="1" firstCol="1" lastRow="1" lastCol="1" bandRow="1" bandCol="1">
                <a:tableStyleId>{5C22544A-7EE6-4342-B048-85BDC9FD1C3A}</a:tableStyleId>
              </a:tblPr>
              <a:tblGrid>
                <a:gridCol w="893117">
                  <a:extLst>
                    <a:ext uri="{9D8B030D-6E8A-4147-A177-3AD203B41FA5}">
                      <a16:colId xmlns:a16="http://schemas.microsoft.com/office/drawing/2014/main" val="20000"/>
                    </a:ext>
                  </a:extLst>
                </a:gridCol>
                <a:gridCol w="899926">
                  <a:extLst>
                    <a:ext uri="{9D8B030D-6E8A-4147-A177-3AD203B41FA5}">
                      <a16:colId xmlns:a16="http://schemas.microsoft.com/office/drawing/2014/main" val="20001"/>
                    </a:ext>
                  </a:extLst>
                </a:gridCol>
                <a:gridCol w="899358">
                  <a:extLst>
                    <a:ext uri="{9D8B030D-6E8A-4147-A177-3AD203B41FA5}">
                      <a16:colId xmlns:a16="http://schemas.microsoft.com/office/drawing/2014/main" val="20002"/>
                    </a:ext>
                  </a:extLst>
                </a:gridCol>
                <a:gridCol w="899926">
                  <a:extLst>
                    <a:ext uri="{9D8B030D-6E8A-4147-A177-3AD203B41FA5}">
                      <a16:colId xmlns:a16="http://schemas.microsoft.com/office/drawing/2014/main" val="20003"/>
                    </a:ext>
                  </a:extLst>
                </a:gridCol>
                <a:gridCol w="899358">
                  <a:extLst>
                    <a:ext uri="{9D8B030D-6E8A-4147-A177-3AD203B41FA5}">
                      <a16:colId xmlns:a16="http://schemas.microsoft.com/office/drawing/2014/main" val="20004"/>
                    </a:ext>
                  </a:extLst>
                </a:gridCol>
                <a:gridCol w="899926">
                  <a:extLst>
                    <a:ext uri="{9D8B030D-6E8A-4147-A177-3AD203B41FA5}">
                      <a16:colId xmlns:a16="http://schemas.microsoft.com/office/drawing/2014/main" val="20005"/>
                    </a:ext>
                  </a:extLst>
                </a:gridCol>
                <a:gridCol w="899358">
                  <a:extLst>
                    <a:ext uri="{9D8B030D-6E8A-4147-A177-3AD203B41FA5}">
                      <a16:colId xmlns:a16="http://schemas.microsoft.com/office/drawing/2014/main" val="20006"/>
                    </a:ext>
                  </a:extLst>
                </a:gridCol>
              </a:tblGrid>
              <a:tr h="381000">
                <a:tc>
                  <a:txBody>
                    <a:bodyPr/>
                    <a:lstStyle/>
                    <a:p>
                      <a:pPr marL="2540" marR="0" algn="ctr">
                        <a:spcBef>
                          <a:spcPts val="380"/>
                        </a:spcBef>
                        <a:spcAft>
                          <a:spcPts val="0"/>
                        </a:spcAft>
                      </a:pPr>
                      <a:r>
                        <a:rPr lang="en-US" sz="1200" dirty="0">
                          <a:effectLst/>
                        </a:rPr>
                        <a:t>FFY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2013</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2014</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2015</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2016</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2017</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2018</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4800">
                <a:tc>
                  <a:txBody>
                    <a:bodyPr/>
                    <a:lstStyle/>
                    <a:p>
                      <a:pPr marL="43815" marR="0">
                        <a:spcBef>
                          <a:spcPts val="380"/>
                        </a:spcBef>
                        <a:spcAft>
                          <a:spcPts val="0"/>
                        </a:spcAft>
                      </a:pPr>
                      <a:r>
                        <a:rPr lang="en-US" sz="1200" spc="-25" dirty="0">
                          <a:effectLst/>
                        </a:rPr>
                        <a:t>Target</a:t>
                      </a:r>
                      <a:r>
                        <a:rPr lang="en-US" sz="1200" spc="-60" dirty="0">
                          <a:effectLst/>
                        </a:rPr>
                        <a:t> </a:t>
                      </a:r>
                      <a:r>
                        <a:rPr lang="en-US" sz="1200" dirty="0">
                          <a:effectLst/>
                        </a:rPr>
                        <a:t>≥</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635" algn="ctr">
                        <a:spcBef>
                          <a:spcPts val="380"/>
                        </a:spcBef>
                        <a:spcAft>
                          <a:spcPts val="0"/>
                        </a:spcAft>
                      </a:pPr>
                      <a:r>
                        <a:rPr lang="en-US" sz="1200" b="1" spc="-35" dirty="0" smtClean="0">
                          <a:solidFill>
                            <a:schemeClr val="tx1"/>
                          </a:solidFill>
                          <a:effectLst/>
                        </a:rPr>
                        <a:t>85.00%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635" indent="0" algn="ctr" defTabSz="914400" rtl="0" eaLnBrk="1" fontAlgn="auto" latinLnBrk="0" hangingPunct="1">
                        <a:lnSpc>
                          <a:spcPct val="100000"/>
                        </a:lnSpc>
                        <a:spcBef>
                          <a:spcPts val="380"/>
                        </a:spcBef>
                        <a:spcAft>
                          <a:spcPts val="0"/>
                        </a:spcAft>
                        <a:buClrTx/>
                        <a:buSzTx/>
                        <a:buFontTx/>
                        <a:buNone/>
                        <a:tabLst/>
                        <a:defRPr/>
                      </a:pPr>
                      <a:r>
                        <a:rPr lang="en-US" sz="1200" b="1" spc="-35" dirty="0" smtClean="0">
                          <a:solidFill>
                            <a:schemeClr val="tx1"/>
                          </a:solidFill>
                          <a:effectLst/>
                        </a:rPr>
                        <a:t>85.00%</a:t>
                      </a:r>
                      <a:endParaRPr lang="en-US" sz="1200" b="1" dirty="0" smtClean="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635" indent="0" algn="ctr" defTabSz="914400" rtl="0" eaLnBrk="1" fontAlgn="auto" latinLnBrk="0" hangingPunct="1">
                        <a:lnSpc>
                          <a:spcPct val="100000"/>
                        </a:lnSpc>
                        <a:spcBef>
                          <a:spcPts val="380"/>
                        </a:spcBef>
                        <a:spcAft>
                          <a:spcPts val="0"/>
                        </a:spcAft>
                        <a:buClrTx/>
                        <a:buSzTx/>
                        <a:buFontTx/>
                        <a:buNone/>
                        <a:tabLst/>
                        <a:defRPr/>
                      </a:pPr>
                      <a:r>
                        <a:rPr lang="en-US" sz="1200" b="1" spc="-35" dirty="0" smtClean="0">
                          <a:solidFill>
                            <a:schemeClr val="tx1"/>
                          </a:solidFill>
                          <a:effectLst/>
                        </a:rPr>
                        <a:t>85.00%</a:t>
                      </a:r>
                      <a:endParaRPr lang="en-US" sz="1200" b="1" dirty="0" smtClean="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635" indent="0" algn="ctr" defTabSz="914400" rtl="0" eaLnBrk="1" fontAlgn="auto" latinLnBrk="0" hangingPunct="1">
                        <a:lnSpc>
                          <a:spcPct val="100000"/>
                        </a:lnSpc>
                        <a:spcBef>
                          <a:spcPts val="380"/>
                        </a:spcBef>
                        <a:spcAft>
                          <a:spcPts val="0"/>
                        </a:spcAft>
                        <a:buClrTx/>
                        <a:buSzTx/>
                        <a:buFontTx/>
                        <a:buNone/>
                        <a:tabLst/>
                        <a:defRPr/>
                      </a:pPr>
                      <a:r>
                        <a:rPr lang="en-US" sz="1200" b="1" spc="-35" dirty="0" smtClean="0">
                          <a:solidFill>
                            <a:srgbClr val="FF0000"/>
                          </a:solidFill>
                          <a:effectLst/>
                        </a:rPr>
                        <a:t>84.29%</a:t>
                      </a:r>
                      <a:endParaRPr lang="en-US" sz="1200" b="1" dirty="0" smtClean="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635" indent="0" algn="ctr" defTabSz="914400" rtl="0" eaLnBrk="1" fontAlgn="auto" latinLnBrk="0" hangingPunct="1">
                        <a:lnSpc>
                          <a:spcPct val="100000"/>
                        </a:lnSpc>
                        <a:spcBef>
                          <a:spcPts val="380"/>
                        </a:spcBef>
                        <a:spcAft>
                          <a:spcPts val="0"/>
                        </a:spcAft>
                        <a:buClrTx/>
                        <a:buSzTx/>
                        <a:buFontTx/>
                        <a:buNone/>
                        <a:tabLst/>
                        <a:defRPr/>
                      </a:pPr>
                      <a:r>
                        <a:rPr lang="en-US" sz="1200" b="1" spc="-35" dirty="0" smtClean="0">
                          <a:solidFill>
                            <a:schemeClr val="tx1"/>
                          </a:solidFill>
                          <a:effectLst/>
                        </a:rPr>
                        <a:t>85.10%</a:t>
                      </a:r>
                      <a:endParaRPr lang="en-US" sz="1200" b="1" dirty="0" smtClean="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635" indent="0" algn="ctr" defTabSz="914400" rtl="0" eaLnBrk="1" fontAlgn="auto" latinLnBrk="0" hangingPunct="1">
                        <a:lnSpc>
                          <a:spcPct val="100000"/>
                        </a:lnSpc>
                        <a:spcBef>
                          <a:spcPts val="380"/>
                        </a:spcBef>
                        <a:spcAft>
                          <a:spcPts val="0"/>
                        </a:spcAft>
                        <a:buClrTx/>
                        <a:buSzTx/>
                        <a:buFontTx/>
                        <a:buNone/>
                        <a:tabLst/>
                        <a:defRPr/>
                      </a:pPr>
                      <a:r>
                        <a:rPr lang="en-US" sz="1200" b="1" spc="-35" dirty="0" smtClean="0">
                          <a:solidFill>
                            <a:schemeClr val="tx1"/>
                          </a:solidFill>
                          <a:effectLst/>
                        </a:rPr>
                        <a:t>85.91%</a:t>
                      </a:r>
                      <a:endParaRPr lang="en-US" sz="1200" b="1" dirty="0" smtClean="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304800">
                <a:tc>
                  <a:txBody>
                    <a:bodyPr/>
                    <a:lstStyle/>
                    <a:p>
                      <a:pPr marL="44450" marR="0" algn="l">
                        <a:spcBef>
                          <a:spcPts val="205"/>
                        </a:spcBef>
                        <a:spcAft>
                          <a:spcPts val="0"/>
                        </a:spcAft>
                      </a:pPr>
                      <a:r>
                        <a:rPr lang="en-US" sz="1200" spc="-25" dirty="0">
                          <a:effectLst/>
                        </a:rPr>
                        <a:t>Data</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88" marR="0" indent="0" algn="ctr">
                        <a:spcBef>
                          <a:spcPts val="35"/>
                        </a:spcBef>
                        <a:spcAft>
                          <a:spcPts val="0"/>
                        </a:spcAft>
                      </a:pPr>
                      <a:r>
                        <a:rPr lang="en-US" sz="1200" b="1" spc="-35" dirty="0" smtClean="0">
                          <a:solidFill>
                            <a:schemeClr val="tx1"/>
                          </a:solidFill>
                          <a:effectLst/>
                        </a:rPr>
                        <a:t>80.44%</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1588" marR="0" indent="0" algn="ctr">
                        <a:spcBef>
                          <a:spcPts val="35"/>
                        </a:spcBef>
                        <a:spcAft>
                          <a:spcPts val="0"/>
                        </a:spcAft>
                      </a:pPr>
                      <a:r>
                        <a:rPr lang="en-US" sz="1200" b="1" spc="-35" dirty="0" smtClean="0">
                          <a:solidFill>
                            <a:schemeClr val="tx1"/>
                          </a:solidFill>
                          <a:effectLst/>
                        </a:rPr>
                        <a:t>83.14%</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1588" marR="0" indent="0" algn="ctr">
                        <a:spcBef>
                          <a:spcPts val="35"/>
                        </a:spcBef>
                        <a:spcAft>
                          <a:spcPts val="0"/>
                        </a:spcAft>
                      </a:pPr>
                      <a:r>
                        <a:rPr lang="en-US" sz="1200" b="1" spc="-35" dirty="0" smtClean="0">
                          <a:solidFill>
                            <a:schemeClr val="tx1"/>
                          </a:solidFill>
                          <a:effectLst/>
                        </a:rPr>
                        <a:t>81.89%</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1588" marR="0" indent="0" algn="ctr">
                        <a:spcBef>
                          <a:spcPts val="35"/>
                        </a:spcBef>
                        <a:spcAft>
                          <a:spcPts val="0"/>
                        </a:spcAft>
                      </a:pPr>
                      <a:r>
                        <a:rPr lang="en-US" sz="1200" b="1" spc="-35" dirty="0" smtClean="0">
                          <a:solidFill>
                            <a:srgbClr val="FF0000"/>
                          </a:solidFill>
                          <a:effectLst/>
                        </a:rPr>
                        <a:t>84.29%</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indent="0" algn="ctr">
                        <a:spcBef>
                          <a:spcPts val="35"/>
                        </a:spcBef>
                        <a:spcAft>
                          <a:spcPts val="0"/>
                        </a:spcAft>
                      </a:pPr>
                      <a:r>
                        <a:rPr lang="en-US" sz="1200" b="1" dirty="0" smtClean="0">
                          <a:solidFill>
                            <a:schemeClr val="tx1"/>
                          </a:solidFill>
                          <a:effectLst/>
                          <a:latin typeface="Calibri"/>
                          <a:ea typeface="Calibri"/>
                          <a:cs typeface="Times New Roman"/>
                        </a:rPr>
                        <a:t>83.80%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175" marR="0" indent="0" algn="ctr">
                        <a:spcBef>
                          <a:spcPts val="205"/>
                        </a:spcBef>
                        <a:spcAft>
                          <a:spcPts val="0"/>
                        </a:spcAft>
                      </a:pP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2449291720"/>
                  </a:ext>
                </a:extLst>
              </a:tr>
            </a:tbl>
          </a:graphicData>
        </a:graphic>
      </p:graphicFrame>
    </p:spTree>
    <p:extLst>
      <p:ext uri="{BB962C8B-B14F-4D97-AF65-F5344CB8AC3E}">
        <p14:creationId xmlns:p14="http://schemas.microsoft.com/office/powerpoint/2010/main" val="763355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Indicator 2: Dropout</a:t>
            </a:r>
            <a:endParaRPr lang="en-US" dirty="0"/>
          </a:p>
        </p:txBody>
      </p:sp>
      <p:sp>
        <p:nvSpPr>
          <p:cNvPr id="2" name="Content Placeholder 1"/>
          <p:cNvSpPr>
            <a:spLocks noGrp="1"/>
          </p:cNvSpPr>
          <p:nvPr>
            <p:ph idx="1"/>
          </p:nvPr>
        </p:nvSpPr>
        <p:spPr/>
        <p:txBody>
          <a:bodyPr>
            <a:normAutofit fontScale="62500" lnSpcReduction="20000"/>
          </a:bodyPr>
          <a:lstStyle/>
          <a:p>
            <a:pPr marL="0" indent="0">
              <a:buNone/>
            </a:pPr>
            <a:r>
              <a:rPr lang="en-US" b="1" dirty="0"/>
              <a:t>Results indicator: Results indicator: Percent of youth with IEPs dropping out of high school. (20 U.S.C. 1416 (a)(3)(A</a:t>
            </a:r>
            <a:r>
              <a:rPr lang="en-US" b="1" dirty="0" smtClean="0"/>
              <a:t>))</a:t>
            </a:r>
          </a:p>
          <a:p>
            <a:pPr marL="0" indent="0">
              <a:buNone/>
            </a:pPr>
            <a:endParaRPr lang="en-US" b="1" dirty="0" smtClean="0"/>
          </a:p>
          <a:p>
            <a:pPr marL="0" indent="0">
              <a:buNone/>
            </a:pPr>
            <a:r>
              <a:rPr lang="en-US" b="1" dirty="0" smtClean="0"/>
              <a:t>Calculations:  </a:t>
            </a:r>
          </a:p>
          <a:p>
            <a:r>
              <a:rPr lang="en-US" b="1" dirty="0" smtClean="0"/>
              <a:t>Option 1: </a:t>
            </a:r>
            <a:r>
              <a:rPr lang="en-US" dirty="0"/>
              <a:t>States must report a percentage using the number of youth with IEPs (ages 14-21) who exited special education due to dropping out in the numerator and the number of all youth with IEPs who left high school (ages 14-21) in the denominator. </a:t>
            </a:r>
            <a:r>
              <a:rPr lang="en-US" dirty="0" smtClean="0"/>
              <a:t> (Cycle 7 Data)</a:t>
            </a:r>
            <a:endParaRPr lang="en-US" b="1" dirty="0" smtClean="0"/>
          </a:p>
          <a:p>
            <a:endParaRPr lang="en-US" b="1" dirty="0" smtClean="0"/>
          </a:p>
          <a:p>
            <a:r>
              <a:rPr lang="en-US" b="1" dirty="0" smtClean="0"/>
              <a:t>Option 2: </a:t>
            </a:r>
            <a:r>
              <a:rPr lang="en-US" dirty="0"/>
              <a:t>Use the annual event school dropout rate for students leaving a school in a single year determined in accordance with the National Center for Education Statistic's Common Core of Data. Data for this indicator are “lag” data. Describe the results of the State’s examination of the data for the year before the reporting year (e.g., for the FFY 2013 APR, use data from 2012-2013), and compare the results to the target. </a:t>
            </a:r>
            <a:r>
              <a:rPr lang="en-US" dirty="0" smtClean="0"/>
              <a:t>(Cycle 3 Data)</a:t>
            </a:r>
            <a:endParaRPr lang="en-US" b="1" dirty="0"/>
          </a:p>
          <a:p>
            <a:endParaRPr lang="en-US" dirty="0"/>
          </a:p>
        </p:txBody>
      </p:sp>
    </p:spTree>
    <p:extLst>
      <p:ext uri="{BB962C8B-B14F-4D97-AF65-F5344CB8AC3E}">
        <p14:creationId xmlns:p14="http://schemas.microsoft.com/office/powerpoint/2010/main" val="3230550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Indicator 2: Dropout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02505940"/>
              </p:ext>
            </p:extLst>
          </p:nvPr>
        </p:nvGraphicFramePr>
        <p:xfrm>
          <a:off x="533400" y="1905000"/>
          <a:ext cx="8001001" cy="1097000"/>
        </p:xfrm>
        <a:graphic>
          <a:graphicData uri="http://schemas.openxmlformats.org/drawingml/2006/table">
            <a:tbl>
              <a:tblPr firstRow="1" firstCol="1" lastRow="1" lastCol="1" bandRow="1" bandCol="1">
                <a:tableStyleId>{5C22544A-7EE6-4342-B048-85BDC9FD1C3A}</a:tableStyleId>
              </a:tblPr>
              <a:tblGrid>
                <a:gridCol w="1143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024512">
                  <a:extLst>
                    <a:ext uri="{9D8B030D-6E8A-4147-A177-3AD203B41FA5}">
                      <a16:colId xmlns:a16="http://schemas.microsoft.com/office/drawing/2014/main" val="20003"/>
                    </a:ext>
                  </a:extLst>
                </a:gridCol>
                <a:gridCol w="782131">
                  <a:extLst>
                    <a:ext uri="{9D8B030D-6E8A-4147-A177-3AD203B41FA5}">
                      <a16:colId xmlns:a16="http://schemas.microsoft.com/office/drawing/2014/main" val="20004"/>
                    </a:ext>
                  </a:extLst>
                </a:gridCol>
                <a:gridCol w="791048">
                  <a:extLst>
                    <a:ext uri="{9D8B030D-6E8A-4147-A177-3AD203B41FA5}">
                      <a16:colId xmlns:a16="http://schemas.microsoft.com/office/drawing/2014/main" val="20005"/>
                    </a:ext>
                  </a:extLst>
                </a:gridCol>
                <a:gridCol w="791048">
                  <a:extLst>
                    <a:ext uri="{9D8B030D-6E8A-4147-A177-3AD203B41FA5}">
                      <a16:colId xmlns:a16="http://schemas.microsoft.com/office/drawing/2014/main" val="20006"/>
                    </a:ext>
                  </a:extLst>
                </a:gridCol>
                <a:gridCol w="782131">
                  <a:extLst>
                    <a:ext uri="{9D8B030D-6E8A-4147-A177-3AD203B41FA5}">
                      <a16:colId xmlns:a16="http://schemas.microsoft.com/office/drawing/2014/main" val="20007"/>
                    </a:ext>
                  </a:extLst>
                </a:gridCol>
                <a:gridCol w="782131">
                  <a:extLst>
                    <a:ext uri="{9D8B030D-6E8A-4147-A177-3AD203B41FA5}">
                      <a16:colId xmlns:a16="http://schemas.microsoft.com/office/drawing/2014/main" val="20008"/>
                    </a:ext>
                  </a:extLst>
                </a:gridCol>
              </a:tblGrid>
              <a:tr h="420929">
                <a:tc>
                  <a:txBody>
                    <a:bodyPr/>
                    <a:lstStyle/>
                    <a:p>
                      <a:pPr marL="2540" marR="0" algn="ctr">
                        <a:spcBef>
                          <a:spcPts val="380"/>
                        </a:spcBef>
                        <a:spcAft>
                          <a:spcPts val="0"/>
                        </a:spcAft>
                      </a:pPr>
                      <a:r>
                        <a:rPr lang="en-US" sz="1200" dirty="0">
                          <a:effectLst/>
                          <a:latin typeface="+mn-lt"/>
                        </a:rPr>
                        <a:t>FFY</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2005</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2006</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2007</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2008</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2009</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2010</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380"/>
                        </a:spcBef>
                        <a:spcAft>
                          <a:spcPts val="0"/>
                        </a:spcAft>
                      </a:pPr>
                      <a:r>
                        <a:rPr lang="en-US" sz="1200" b="1" kern="1200" spc="-50" dirty="0" smtClean="0">
                          <a:solidFill>
                            <a:schemeClr val="lt1"/>
                          </a:solidFill>
                          <a:effectLst/>
                          <a:latin typeface="+mn-lt"/>
                          <a:ea typeface="+mn-ea"/>
                          <a:cs typeface="+mn-cs"/>
                        </a:rPr>
                        <a:t>2011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spcBef>
                          <a:spcPts val="380"/>
                        </a:spcBef>
                        <a:spcAft>
                          <a:spcPts val="0"/>
                        </a:spcAft>
                      </a:pPr>
                      <a:r>
                        <a:rPr lang="en-US" sz="1200" b="1" kern="1200" spc="-50" dirty="0">
                          <a:solidFill>
                            <a:schemeClr val="lt1"/>
                          </a:solidFill>
                          <a:effectLst/>
                          <a:latin typeface="+mn-lt"/>
                          <a:ea typeface="+mn-ea"/>
                          <a:cs typeface="+mn-cs"/>
                        </a:rPr>
                        <a:t>2012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1071">
                <a:tc>
                  <a:txBody>
                    <a:bodyPr/>
                    <a:lstStyle/>
                    <a:p>
                      <a:pPr marL="43815" marR="0" algn="l">
                        <a:spcBef>
                          <a:spcPts val="380"/>
                        </a:spcBef>
                        <a:spcAft>
                          <a:spcPts val="0"/>
                        </a:spcAft>
                      </a:pPr>
                      <a:r>
                        <a:rPr lang="en-US" sz="1200" spc="-25" dirty="0">
                          <a:effectLst/>
                          <a:latin typeface="+mn-lt"/>
                        </a:rPr>
                        <a:t>Target</a:t>
                      </a:r>
                      <a:r>
                        <a:rPr lang="en-US" sz="1200" spc="-60" dirty="0">
                          <a:effectLst/>
                          <a:latin typeface="+mn-lt"/>
                        </a:rPr>
                        <a:t> </a:t>
                      </a:r>
                      <a:r>
                        <a:rPr lang="en-US" sz="1200" spc="-60" dirty="0" smtClean="0">
                          <a:effectLst/>
                          <a:latin typeface="+mn-lt"/>
                        </a:rPr>
                        <a:t>≤</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effectLst/>
                          <a:latin typeface="+mn-lt"/>
                          <a:ea typeface="Calibri"/>
                          <a:cs typeface="Times New Roman"/>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635" algn="ctr">
                        <a:spcBef>
                          <a:spcPts val="380"/>
                        </a:spcBef>
                        <a:spcAft>
                          <a:spcPts val="0"/>
                        </a:spcAft>
                      </a:pPr>
                      <a:r>
                        <a:rPr lang="en-US" sz="1200" b="0" spc="-35" dirty="0">
                          <a:solidFill>
                            <a:srgbClr val="333333"/>
                          </a:solidFill>
                          <a:effectLst/>
                          <a:latin typeface="+mn-lt"/>
                          <a:ea typeface="Calibri"/>
                          <a:cs typeface="Times New Roman"/>
                        </a:rPr>
                        <a:t>2.83%</a:t>
                      </a:r>
                      <a:endParaRPr lang="en-US" sz="1200" b="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635" algn="ctr">
                        <a:spcBef>
                          <a:spcPts val="380"/>
                        </a:spcBef>
                        <a:spcAft>
                          <a:spcPts val="0"/>
                        </a:spcAft>
                      </a:pPr>
                      <a:r>
                        <a:rPr lang="en-US" sz="1200" b="0" spc="-35" dirty="0">
                          <a:solidFill>
                            <a:srgbClr val="333333"/>
                          </a:solidFill>
                          <a:effectLst/>
                          <a:latin typeface="+mn-lt"/>
                          <a:ea typeface="Calibri"/>
                          <a:cs typeface="Times New Roman"/>
                        </a:rPr>
                        <a:t>2.87%</a:t>
                      </a:r>
                      <a:endParaRPr lang="en-US" sz="1200" b="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spc="-35" dirty="0" smtClean="0">
                          <a:solidFill>
                            <a:srgbClr val="FF0000"/>
                          </a:solidFill>
                          <a:effectLst/>
                          <a:latin typeface="+mn-lt"/>
                          <a:ea typeface="Calibri"/>
                          <a:cs typeface="Times New Roman"/>
                        </a:rPr>
                        <a:t>4.28%</a:t>
                      </a:r>
                      <a:r>
                        <a:rPr lang="en-US" sz="1200" b="0" dirty="0">
                          <a:effectLst/>
                          <a:latin typeface="+mn-lt"/>
                          <a:ea typeface="Calibri"/>
                          <a:cs typeface="Times New Roman"/>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635" algn="ctr">
                        <a:spcBef>
                          <a:spcPts val="380"/>
                        </a:spcBef>
                        <a:spcAft>
                          <a:spcPts val="0"/>
                        </a:spcAft>
                      </a:pPr>
                      <a:r>
                        <a:rPr lang="en-US" sz="1200" b="0" spc="-35" dirty="0">
                          <a:solidFill>
                            <a:srgbClr val="333333"/>
                          </a:solidFill>
                          <a:effectLst/>
                          <a:latin typeface="+mn-lt"/>
                          <a:ea typeface="Calibri"/>
                          <a:cs typeface="Times New Roman"/>
                        </a:rPr>
                        <a:t>4.25%</a:t>
                      </a:r>
                      <a:endParaRPr lang="en-US" sz="1200" b="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635" algn="ctr">
                        <a:spcBef>
                          <a:spcPts val="380"/>
                        </a:spcBef>
                        <a:spcAft>
                          <a:spcPts val="0"/>
                        </a:spcAft>
                      </a:pPr>
                      <a:r>
                        <a:rPr lang="en-US" sz="1200" b="0" spc="-35" dirty="0">
                          <a:solidFill>
                            <a:srgbClr val="333333"/>
                          </a:solidFill>
                          <a:effectLst/>
                          <a:latin typeface="+mn-lt"/>
                          <a:ea typeface="Calibri"/>
                          <a:cs typeface="Times New Roman"/>
                        </a:rPr>
                        <a:t>4.20%</a:t>
                      </a:r>
                      <a:endParaRPr lang="en-US" sz="1200" b="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635" algn="ctr" defTabSz="914400" rtl="0" eaLnBrk="1" latinLnBrk="0" hangingPunct="1">
                        <a:spcBef>
                          <a:spcPts val="380"/>
                        </a:spcBef>
                        <a:spcAft>
                          <a:spcPts val="0"/>
                        </a:spcAft>
                      </a:pPr>
                      <a:r>
                        <a:rPr lang="en-US" sz="1200" b="0" kern="1200" spc="-35" dirty="0">
                          <a:solidFill>
                            <a:srgbClr val="333333"/>
                          </a:solidFill>
                          <a:effectLst/>
                          <a:latin typeface="+mn-lt"/>
                          <a:ea typeface="Calibri"/>
                          <a:cs typeface="Times New Roman"/>
                        </a:rPr>
                        <a:t>4.20%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635" algn="ctr" defTabSz="914400" rtl="0" eaLnBrk="1" latinLnBrk="0" hangingPunct="1">
                        <a:spcBef>
                          <a:spcPts val="380"/>
                        </a:spcBef>
                        <a:spcAft>
                          <a:spcPts val="0"/>
                        </a:spcAft>
                      </a:pPr>
                      <a:r>
                        <a:rPr lang="en-US" sz="1200" b="0" kern="1200" spc="-35" dirty="0">
                          <a:solidFill>
                            <a:srgbClr val="333333"/>
                          </a:solidFill>
                          <a:effectLst/>
                          <a:latin typeface="+mn-lt"/>
                          <a:ea typeface="Calibri"/>
                          <a:cs typeface="Times New Roman"/>
                        </a:rPr>
                        <a:t>4.20%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335000">
                <a:tc>
                  <a:txBody>
                    <a:bodyPr/>
                    <a:lstStyle/>
                    <a:p>
                      <a:pPr marL="44450" marR="0" algn="l">
                        <a:spcBef>
                          <a:spcPts val="205"/>
                        </a:spcBef>
                        <a:spcAft>
                          <a:spcPts val="0"/>
                        </a:spcAft>
                      </a:pPr>
                      <a:r>
                        <a:rPr lang="en-US" sz="1200" spc="-25" dirty="0">
                          <a:effectLst/>
                          <a:latin typeface="+mn-lt"/>
                        </a:rPr>
                        <a:t>Data</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205"/>
                        </a:spcBef>
                        <a:spcAft>
                          <a:spcPts val="0"/>
                        </a:spcAft>
                      </a:pPr>
                      <a:r>
                        <a:rPr lang="en-US" sz="1200" b="1" spc="-35" dirty="0">
                          <a:solidFill>
                            <a:srgbClr val="333333"/>
                          </a:solidFill>
                          <a:effectLst/>
                          <a:latin typeface="+mn-lt"/>
                          <a:ea typeface="Calibri"/>
                          <a:cs typeface="Times New Roman"/>
                        </a:rPr>
                        <a:t>2.59%</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205"/>
                        </a:spcBef>
                        <a:spcAft>
                          <a:spcPts val="0"/>
                        </a:spcAft>
                      </a:pPr>
                      <a:r>
                        <a:rPr lang="en-US" sz="1200" b="1" spc="-35" dirty="0">
                          <a:solidFill>
                            <a:srgbClr val="333333"/>
                          </a:solidFill>
                          <a:effectLst/>
                          <a:latin typeface="+mn-lt"/>
                          <a:ea typeface="Calibri"/>
                          <a:cs typeface="Times New Roman"/>
                        </a:rPr>
                        <a:t>3.51%</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3.37%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defTabSz="914400" rtl="0" eaLnBrk="1" latinLnBrk="0" hangingPunct="1">
                        <a:spcBef>
                          <a:spcPts val="380"/>
                        </a:spcBef>
                        <a:spcAft>
                          <a:spcPts val="0"/>
                        </a:spcAft>
                      </a:pPr>
                      <a:r>
                        <a:rPr lang="en-US" sz="1200" b="1" kern="1200" spc="-35" dirty="0" smtClean="0">
                          <a:solidFill>
                            <a:srgbClr val="FF0000"/>
                          </a:solidFill>
                          <a:effectLst/>
                          <a:latin typeface="+mn-lt"/>
                          <a:ea typeface="Calibri"/>
                          <a:cs typeface="Times New Roman"/>
                        </a:rPr>
                        <a:t>4.28%</a:t>
                      </a:r>
                      <a:endParaRPr lang="en-US" sz="1200" b="1" kern="1200" spc="-35" dirty="0">
                        <a:solidFill>
                          <a:srgbClr val="FF0000"/>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3.66%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3.06%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2.92%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2.62%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43594317"/>
              </p:ext>
            </p:extLst>
          </p:nvPr>
        </p:nvGraphicFramePr>
        <p:xfrm>
          <a:off x="508000" y="4953000"/>
          <a:ext cx="8102600" cy="904240"/>
        </p:xfrm>
        <a:graphic>
          <a:graphicData uri="http://schemas.openxmlformats.org/drawingml/2006/table">
            <a:tbl>
              <a:tblPr firstRow="1" bandRow="1">
                <a:tableStyleId>{5C22544A-7EE6-4342-B048-85BDC9FD1C3A}</a:tableStyleId>
              </a:tblPr>
              <a:tblGrid>
                <a:gridCol w="30734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lt1"/>
                          </a:solidFill>
                          <a:effectLst/>
                          <a:latin typeface="+mn-lt"/>
                          <a:ea typeface="+mn-ea"/>
                          <a:cs typeface="+mn-cs"/>
                        </a:rPr>
                        <a:t>Number of youth with IEPs (ages 14-21) who exited special education due to dropping out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lt1"/>
                          </a:solidFill>
                          <a:effectLst/>
                          <a:latin typeface="+mn-lt"/>
                          <a:ea typeface="+mn-ea"/>
                          <a:cs typeface="+mn-cs"/>
                        </a:rPr>
                        <a:t>Total number of all youth with IEPs who left high school (ages 14-21)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latin typeface="+mn-lt"/>
                        </a:rPr>
                        <a:t>FFY 2016</a:t>
                      </a:r>
                      <a:endParaRPr lang="en-US" sz="1200" dirty="0" smtClean="0">
                        <a:latin typeface="+mn-lt"/>
                      </a:endParaRPr>
                    </a:p>
                    <a:p>
                      <a:pPr algn="ctr"/>
                      <a:r>
                        <a:rPr lang="en-US" sz="1200" b="1" dirty="0" smtClean="0">
                          <a:latin typeface="+mn-lt"/>
                        </a:rPr>
                        <a:t>Data</a:t>
                      </a:r>
                      <a:endParaRPr lang="en-US" sz="1200" dirty="0" smtClean="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latin typeface="+mn-lt"/>
                        </a:rPr>
                        <a:t>FFY 2017</a:t>
                      </a:r>
                      <a:endParaRPr lang="en-US" sz="1200" dirty="0" smtClean="0">
                        <a:latin typeface="+mn-lt"/>
                      </a:endParaRPr>
                    </a:p>
                    <a:p>
                      <a:pPr algn="ctr"/>
                      <a:r>
                        <a:rPr lang="en-US" sz="1200" b="1" dirty="0" smtClean="0">
                          <a:latin typeface="+mn-lt"/>
                        </a:rPr>
                        <a:t>Target</a:t>
                      </a:r>
                      <a:endParaRPr lang="en-US" sz="1200" dirty="0" smtClean="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latin typeface="+mn-lt"/>
                        </a:rPr>
                        <a:t>FFY 2017</a:t>
                      </a:r>
                      <a:endParaRPr lang="en-US" sz="1200" dirty="0" smtClean="0">
                        <a:latin typeface="+mn-lt"/>
                      </a:endParaRPr>
                    </a:p>
                    <a:p>
                      <a:pPr algn="ctr"/>
                      <a:r>
                        <a:rPr lang="en-US" sz="1200" b="1" dirty="0" smtClean="0">
                          <a:latin typeface="+mn-lt"/>
                        </a:rPr>
                        <a:t>Data</a:t>
                      </a:r>
                      <a:endParaRPr lang="en-US" sz="1200" dirty="0" smtClean="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lgn="ctr">
                        <a:spcBef>
                          <a:spcPts val="380"/>
                        </a:spcBef>
                        <a:spcAft>
                          <a:spcPts val="0"/>
                        </a:spcAft>
                      </a:pPr>
                      <a:r>
                        <a:rPr lang="en-US" sz="1200" b="1" spc="-35" dirty="0" smtClean="0">
                          <a:solidFill>
                            <a:srgbClr val="333333"/>
                          </a:solidFill>
                          <a:effectLst/>
                          <a:latin typeface="+mn-lt"/>
                          <a:ea typeface="Calibri"/>
                          <a:cs typeface="Times New Roman"/>
                        </a:rPr>
                        <a:t>449</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23,942</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1.60%</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2.14%</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1.88%</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7"/>
          <p:cNvSpPr txBox="1"/>
          <p:nvPr/>
        </p:nvSpPr>
        <p:spPr>
          <a:xfrm>
            <a:off x="533400" y="1485331"/>
            <a:ext cx="4648200" cy="369332"/>
          </a:xfrm>
          <a:prstGeom prst="rect">
            <a:avLst/>
          </a:prstGeom>
          <a:noFill/>
        </p:spPr>
        <p:txBody>
          <a:bodyPr wrap="square" rtlCol="0">
            <a:spAutoFit/>
          </a:bodyPr>
          <a:lstStyle/>
          <a:p>
            <a:r>
              <a:rPr lang="en-US" dirty="0" smtClean="0"/>
              <a:t>Historical Data and Targets</a:t>
            </a:r>
            <a:endParaRPr lang="en-US" dirty="0"/>
          </a:p>
        </p:txBody>
      </p:sp>
      <p:sp>
        <p:nvSpPr>
          <p:cNvPr id="9" name="TextBox 8"/>
          <p:cNvSpPr txBox="1"/>
          <p:nvPr/>
        </p:nvSpPr>
        <p:spPr>
          <a:xfrm>
            <a:off x="499533" y="4572000"/>
            <a:ext cx="4648200" cy="369332"/>
          </a:xfrm>
          <a:prstGeom prst="rect">
            <a:avLst/>
          </a:prstGeom>
          <a:noFill/>
        </p:spPr>
        <p:txBody>
          <a:bodyPr wrap="square" rtlCol="0">
            <a:spAutoFit/>
          </a:bodyPr>
          <a:lstStyle/>
          <a:p>
            <a:r>
              <a:rPr lang="en-US" dirty="0" smtClean="0"/>
              <a:t>FFY 2013 SPP/APR Data</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617627196"/>
              </p:ext>
            </p:extLst>
          </p:nvPr>
        </p:nvGraphicFramePr>
        <p:xfrm>
          <a:off x="528246" y="3200400"/>
          <a:ext cx="6482154" cy="990600"/>
        </p:xfrm>
        <a:graphic>
          <a:graphicData uri="http://schemas.openxmlformats.org/drawingml/2006/table">
            <a:tbl>
              <a:tblPr firstRow="1" firstCol="1" lastRow="1" lastCol="1" bandRow="1" bandCol="1">
                <a:tableStyleId>{5C22544A-7EE6-4342-B048-85BDC9FD1C3A}</a:tableStyleId>
              </a:tblPr>
              <a:tblGrid>
                <a:gridCol w="1146705">
                  <a:extLst>
                    <a:ext uri="{9D8B030D-6E8A-4147-A177-3AD203B41FA5}">
                      <a16:colId xmlns:a16="http://schemas.microsoft.com/office/drawing/2014/main" val="20000"/>
                    </a:ext>
                  </a:extLst>
                </a:gridCol>
                <a:gridCol w="915849">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381000">
                <a:tc>
                  <a:txBody>
                    <a:bodyPr/>
                    <a:lstStyle/>
                    <a:p>
                      <a:pPr marL="2540" marR="0" algn="ctr">
                        <a:spcBef>
                          <a:spcPts val="380"/>
                        </a:spcBef>
                        <a:spcAft>
                          <a:spcPts val="0"/>
                        </a:spcAft>
                      </a:pPr>
                      <a:r>
                        <a:rPr lang="en-US" sz="1200" dirty="0">
                          <a:effectLst/>
                        </a:rPr>
                        <a:t>FFY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2013</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spc="-40" dirty="0">
                          <a:effectLst/>
                        </a:rPr>
                        <a:t>2014</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spc="-40" dirty="0">
                          <a:effectLst/>
                        </a:rPr>
                        <a:t>2015</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spc="-40" dirty="0">
                          <a:effectLst/>
                        </a:rPr>
                        <a:t>2016</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spc="-40" dirty="0">
                          <a:effectLst/>
                        </a:rPr>
                        <a:t>2017</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spc="-40" dirty="0">
                          <a:effectLst/>
                        </a:rPr>
                        <a:t>2018</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04800">
                <a:tc>
                  <a:txBody>
                    <a:bodyPr/>
                    <a:lstStyle/>
                    <a:p>
                      <a:pPr marL="43815" marR="0">
                        <a:spcBef>
                          <a:spcPts val="380"/>
                        </a:spcBef>
                        <a:spcAft>
                          <a:spcPts val="0"/>
                        </a:spcAft>
                      </a:pPr>
                      <a:r>
                        <a:rPr lang="en-US" sz="1200" spc="-25" dirty="0">
                          <a:effectLst/>
                        </a:rPr>
                        <a:t>Target</a:t>
                      </a:r>
                      <a:r>
                        <a:rPr lang="en-US" sz="1200" spc="-60" dirty="0">
                          <a:effectLst/>
                        </a:rPr>
                        <a:t> </a:t>
                      </a:r>
                      <a:r>
                        <a:rPr lang="en-US" sz="1200" spc="-60" dirty="0" smtClean="0">
                          <a:effectLst/>
                          <a:latin typeface="+mn-lt"/>
                        </a:rPr>
                        <a:t>≤</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635" algn="ctr">
                        <a:spcBef>
                          <a:spcPts val="380"/>
                        </a:spcBef>
                        <a:spcAft>
                          <a:spcPts val="0"/>
                        </a:spcAft>
                      </a:pPr>
                      <a:r>
                        <a:rPr lang="en-US" sz="1200" spc="-35" dirty="0">
                          <a:solidFill>
                            <a:srgbClr val="333333"/>
                          </a:solidFill>
                          <a:effectLst/>
                          <a:latin typeface="+mn-lt"/>
                          <a:ea typeface="Calibri"/>
                          <a:cs typeface="Times New Roman"/>
                        </a:rPr>
                        <a:t>2.77%</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380"/>
                        </a:spcBef>
                        <a:spcAft>
                          <a:spcPts val="0"/>
                        </a:spcAft>
                      </a:pPr>
                      <a:r>
                        <a:rPr lang="en-US" sz="1200" spc="-35" dirty="0">
                          <a:solidFill>
                            <a:srgbClr val="333333"/>
                          </a:solidFill>
                          <a:effectLst/>
                          <a:latin typeface="+mn-lt"/>
                          <a:ea typeface="Calibri"/>
                          <a:cs typeface="Times New Roman"/>
                        </a:rPr>
                        <a:t>2.62%</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380"/>
                        </a:spcBef>
                        <a:spcAft>
                          <a:spcPts val="0"/>
                        </a:spcAft>
                      </a:pPr>
                      <a:r>
                        <a:rPr lang="en-US" sz="1200" spc="-35" dirty="0">
                          <a:solidFill>
                            <a:srgbClr val="333333"/>
                          </a:solidFill>
                          <a:effectLst/>
                          <a:latin typeface="+mn-lt"/>
                          <a:ea typeface="Calibri"/>
                          <a:cs typeface="Times New Roman"/>
                        </a:rPr>
                        <a:t>2.54%</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380"/>
                        </a:spcBef>
                        <a:spcAft>
                          <a:spcPts val="0"/>
                        </a:spcAft>
                      </a:pPr>
                      <a:r>
                        <a:rPr lang="en-US" sz="1200" spc="-35" dirty="0">
                          <a:solidFill>
                            <a:srgbClr val="333333"/>
                          </a:solidFill>
                          <a:effectLst/>
                          <a:latin typeface="+mn-lt"/>
                          <a:ea typeface="Calibri"/>
                          <a:cs typeface="Times New Roman"/>
                        </a:rPr>
                        <a:t>2.29%</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380"/>
                        </a:spcBef>
                        <a:spcAft>
                          <a:spcPts val="0"/>
                        </a:spcAft>
                      </a:pPr>
                      <a:r>
                        <a:rPr lang="en-US" sz="1200" spc="-35" dirty="0">
                          <a:solidFill>
                            <a:srgbClr val="333333"/>
                          </a:solidFill>
                          <a:effectLst/>
                          <a:latin typeface="+mn-lt"/>
                          <a:ea typeface="Calibri"/>
                          <a:cs typeface="Times New Roman"/>
                        </a:rPr>
                        <a:t>2.14%</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380"/>
                        </a:spcBef>
                        <a:spcAft>
                          <a:spcPts val="0"/>
                        </a:spcAft>
                      </a:pPr>
                      <a:r>
                        <a:rPr lang="en-US" sz="1200" b="0" spc="-35" dirty="0">
                          <a:solidFill>
                            <a:srgbClr val="333333"/>
                          </a:solidFill>
                          <a:effectLst/>
                          <a:latin typeface="+mn-lt"/>
                          <a:ea typeface="Calibri"/>
                          <a:cs typeface="Times New Roman"/>
                        </a:rPr>
                        <a:t>1.98%</a:t>
                      </a:r>
                      <a:endParaRPr lang="en-US" sz="1200" b="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1"/>
                  </a:ext>
                </a:extLst>
              </a:tr>
              <a:tr h="304800">
                <a:tc>
                  <a:txBody>
                    <a:bodyPr/>
                    <a:lstStyle/>
                    <a:p>
                      <a:pPr marL="43815" marR="0">
                        <a:spcBef>
                          <a:spcPts val="380"/>
                        </a:spcBef>
                        <a:spcAft>
                          <a:spcPts val="0"/>
                        </a:spcAft>
                      </a:pPr>
                      <a:r>
                        <a:rPr lang="en-US" sz="1200" dirty="0" smtClean="0">
                          <a:effectLst/>
                          <a:latin typeface="Calibri"/>
                          <a:ea typeface="Calibri"/>
                          <a:cs typeface="Times New Roman"/>
                        </a:rPr>
                        <a:t>Data</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635" algn="ctr">
                        <a:spcBef>
                          <a:spcPts val="380"/>
                        </a:spcBef>
                        <a:spcAft>
                          <a:spcPts val="0"/>
                        </a:spcAft>
                      </a:pPr>
                      <a:r>
                        <a:rPr lang="en-US" sz="1200" b="1" kern="1200" spc="-35" dirty="0" smtClean="0">
                          <a:solidFill>
                            <a:srgbClr val="333333"/>
                          </a:solidFill>
                          <a:effectLst/>
                          <a:latin typeface="+mn-lt"/>
                          <a:ea typeface="Calibri"/>
                          <a:cs typeface="Times New Roman"/>
                        </a:rPr>
                        <a:t>1.97%</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380"/>
                        </a:spcBef>
                        <a:spcAft>
                          <a:spcPts val="0"/>
                        </a:spcAft>
                      </a:pPr>
                      <a:r>
                        <a:rPr lang="en-US" sz="1200" b="1" kern="1200" spc="-35" dirty="0" smtClean="0">
                          <a:solidFill>
                            <a:srgbClr val="333333"/>
                          </a:solidFill>
                          <a:effectLst/>
                          <a:latin typeface="+mn-lt"/>
                          <a:ea typeface="Calibri"/>
                          <a:cs typeface="Times New Roman"/>
                        </a:rPr>
                        <a:t>2.03%</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380"/>
                        </a:spcBef>
                        <a:spcAft>
                          <a:spcPts val="0"/>
                        </a:spcAft>
                      </a:pPr>
                      <a:r>
                        <a:rPr lang="en-US" sz="1200" b="1" kern="1200" spc="-35" dirty="0" smtClean="0">
                          <a:solidFill>
                            <a:srgbClr val="333333"/>
                          </a:solidFill>
                          <a:effectLst/>
                          <a:latin typeface="+mn-lt"/>
                          <a:ea typeface="Calibri"/>
                          <a:cs typeface="Times New Roman"/>
                        </a:rPr>
                        <a:t>1.94%</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380"/>
                        </a:spcBef>
                        <a:spcAft>
                          <a:spcPts val="0"/>
                        </a:spcAft>
                      </a:pPr>
                      <a:r>
                        <a:rPr lang="en-US" sz="1200" b="1" kern="1200" spc="-35" dirty="0" smtClean="0">
                          <a:solidFill>
                            <a:srgbClr val="333333"/>
                          </a:solidFill>
                          <a:effectLst/>
                          <a:latin typeface="+mn-lt"/>
                          <a:ea typeface="Calibri"/>
                          <a:cs typeface="Times New Roman"/>
                        </a:rPr>
                        <a:t>1.60%</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380"/>
                        </a:spcBef>
                        <a:spcAft>
                          <a:spcPts val="0"/>
                        </a:spcAft>
                      </a:pPr>
                      <a:r>
                        <a:rPr lang="en-US" sz="1200" b="1" kern="1200" spc="-35" dirty="0" smtClean="0">
                          <a:solidFill>
                            <a:srgbClr val="333333"/>
                          </a:solidFill>
                          <a:effectLst/>
                          <a:latin typeface="+mn-lt"/>
                          <a:ea typeface="Calibri"/>
                          <a:cs typeface="Times New Roman"/>
                        </a:rPr>
                        <a:t>1.88%</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380"/>
                        </a:spcBef>
                        <a:spcAft>
                          <a:spcPts val="0"/>
                        </a:spcAft>
                      </a:pP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3551332844"/>
                  </a:ext>
                </a:extLst>
              </a:tr>
            </a:tbl>
          </a:graphicData>
        </a:graphic>
      </p:graphicFrame>
    </p:spTree>
    <p:extLst>
      <p:ext uri="{BB962C8B-B14F-4D97-AF65-F5344CB8AC3E}">
        <p14:creationId xmlns:p14="http://schemas.microsoft.com/office/powerpoint/2010/main" val="3423597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Trivia 6</a:t>
            </a:r>
            <a:endParaRPr lang="en-US" b="1" dirty="0">
              <a:solidFill>
                <a:schemeClr val="accent5">
                  <a:lumMod val="75000"/>
                </a:schemeClr>
              </a:solidFill>
            </a:endParaRPr>
          </a:p>
        </p:txBody>
      </p:sp>
      <p:sp>
        <p:nvSpPr>
          <p:cNvPr id="3" name="Content Placeholder 2"/>
          <p:cNvSpPr>
            <a:spLocks noGrp="1"/>
          </p:cNvSpPr>
          <p:nvPr>
            <p:ph idx="1"/>
          </p:nvPr>
        </p:nvSpPr>
        <p:spPr>
          <a:xfrm>
            <a:off x="457200" y="1295400"/>
            <a:ext cx="8305800" cy="2743199"/>
          </a:xfrm>
        </p:spPr>
        <p:txBody>
          <a:bodyPr>
            <a:noAutofit/>
          </a:bodyPr>
          <a:lstStyle/>
          <a:p>
            <a:pPr marL="0" indent="0">
              <a:buNone/>
            </a:pPr>
            <a:r>
              <a:rPr lang="en-US" sz="4000" b="1" dirty="0" smtClean="0">
                <a:solidFill>
                  <a:schemeClr val="accent5">
                    <a:lumMod val="75000"/>
                  </a:schemeClr>
                </a:solidFill>
              </a:rPr>
              <a:t>Early childhood has how many indicators reported in the LEA APR Report?</a:t>
            </a:r>
          </a:p>
          <a:p>
            <a:pPr marL="1143000" lvl="1" indent="-742950">
              <a:buAutoNum type="alphaUcPeriod"/>
            </a:pPr>
            <a:r>
              <a:rPr lang="en-US" sz="3600" b="1" dirty="0" smtClean="0">
                <a:solidFill>
                  <a:schemeClr val="accent5">
                    <a:lumMod val="75000"/>
                  </a:schemeClr>
                </a:solidFill>
              </a:rPr>
              <a:t>2</a:t>
            </a:r>
          </a:p>
          <a:p>
            <a:pPr marL="1143000" lvl="1" indent="-742950">
              <a:buAutoNum type="alphaUcPeriod"/>
            </a:pPr>
            <a:r>
              <a:rPr lang="en-US" sz="3600" b="1" dirty="0" smtClean="0">
                <a:solidFill>
                  <a:schemeClr val="accent5">
                    <a:lumMod val="75000"/>
                  </a:schemeClr>
                </a:solidFill>
              </a:rPr>
              <a:t>6</a:t>
            </a:r>
          </a:p>
          <a:p>
            <a:pPr marL="1143000" lvl="1" indent="-742950">
              <a:buAutoNum type="alphaUcPeriod"/>
            </a:pPr>
            <a:r>
              <a:rPr lang="en-US" sz="3600" b="1" dirty="0" smtClean="0">
                <a:solidFill>
                  <a:schemeClr val="accent5">
                    <a:lumMod val="75000"/>
                  </a:schemeClr>
                </a:solidFill>
              </a:rPr>
              <a:t>1</a:t>
            </a:r>
          </a:p>
          <a:p>
            <a:pPr marL="1143000" lvl="1" indent="-742950">
              <a:buAutoNum type="alphaUcPeriod"/>
            </a:pPr>
            <a:r>
              <a:rPr lang="en-US" sz="3600" b="1" dirty="0">
                <a:solidFill>
                  <a:schemeClr val="accent5">
                    <a:lumMod val="75000"/>
                  </a:schemeClr>
                </a:solidFill>
              </a:rPr>
              <a:t>7</a:t>
            </a:r>
          </a:p>
          <a:p>
            <a:pPr marL="0" indent="0">
              <a:buNone/>
            </a:pPr>
            <a:endParaRPr lang="en-US" sz="4000" b="1" dirty="0">
              <a:solidFill>
                <a:schemeClr val="accent5">
                  <a:lumMod val="75000"/>
                </a:schemeClr>
              </a:solidFill>
            </a:endParaRPr>
          </a:p>
        </p:txBody>
      </p:sp>
    </p:spTree>
    <p:extLst>
      <p:ext uri="{BB962C8B-B14F-4D97-AF65-F5344CB8AC3E}">
        <p14:creationId xmlns:p14="http://schemas.microsoft.com/office/powerpoint/2010/main" val="697330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Indicator 3: Assessment</a:t>
            </a:r>
            <a:endParaRPr lang="en-US" dirty="0"/>
          </a:p>
        </p:txBody>
      </p:sp>
      <p:sp>
        <p:nvSpPr>
          <p:cNvPr id="2" name="Content Placeholder 1"/>
          <p:cNvSpPr>
            <a:spLocks noGrp="1"/>
          </p:cNvSpPr>
          <p:nvPr>
            <p:ph idx="1"/>
          </p:nvPr>
        </p:nvSpPr>
        <p:spPr/>
        <p:txBody>
          <a:bodyPr>
            <a:normAutofit/>
          </a:bodyPr>
          <a:lstStyle/>
          <a:p>
            <a:pPr marL="0" indent="0">
              <a:buNone/>
            </a:pPr>
            <a:r>
              <a:rPr lang="en-US" b="1" dirty="0"/>
              <a:t>Results indicator: Participation and performance of children with IEPs on Statewide assessments:</a:t>
            </a:r>
            <a:endParaRPr lang="en-US" dirty="0"/>
          </a:p>
          <a:p>
            <a:pPr marL="0" indent="0">
              <a:buNone/>
            </a:pPr>
            <a:endParaRPr lang="en-US" dirty="0"/>
          </a:p>
          <a:p>
            <a:pPr marL="514350" lvl="0" indent="-514350">
              <a:buAutoNum type="alphaUcPeriod" startAt="2"/>
            </a:pPr>
            <a:r>
              <a:rPr lang="en-US" b="1" dirty="0" smtClean="0"/>
              <a:t>Participation </a:t>
            </a:r>
            <a:r>
              <a:rPr lang="en-US" b="1" dirty="0"/>
              <a:t>rate for children with </a:t>
            </a:r>
            <a:r>
              <a:rPr lang="en-US" b="1" dirty="0" smtClean="0"/>
              <a:t>IEPs.</a:t>
            </a:r>
          </a:p>
          <a:p>
            <a:pPr marL="514350" lvl="0" indent="-514350">
              <a:buAutoNum type="alphaUcPeriod" startAt="2"/>
            </a:pPr>
            <a:r>
              <a:rPr lang="en-US" b="1" dirty="0"/>
              <a:t>P</a:t>
            </a:r>
            <a:r>
              <a:rPr lang="en-US" b="1" dirty="0" smtClean="0"/>
              <a:t>roficiency </a:t>
            </a:r>
            <a:r>
              <a:rPr lang="en-US" b="1" dirty="0"/>
              <a:t>rate for children with IEPs against grade level, modified and alternate academic achievement standards.</a:t>
            </a:r>
            <a:endParaRPr lang="en-US" dirty="0"/>
          </a:p>
          <a:p>
            <a:pPr marL="0" indent="0">
              <a:buNone/>
            </a:pPr>
            <a:endParaRPr lang="en-US" dirty="0"/>
          </a:p>
        </p:txBody>
      </p:sp>
    </p:spTree>
    <p:extLst>
      <p:ext uri="{BB962C8B-B14F-4D97-AF65-F5344CB8AC3E}">
        <p14:creationId xmlns:p14="http://schemas.microsoft.com/office/powerpoint/2010/main" val="78080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8839200" cy="944562"/>
          </a:xfrm>
        </p:spPr>
        <p:txBody>
          <a:bodyPr>
            <a:noAutofit/>
          </a:bodyPr>
          <a:lstStyle/>
          <a:p>
            <a:r>
              <a:rPr lang="en-US" sz="2800" dirty="0"/>
              <a:t>Indicator </a:t>
            </a:r>
            <a:r>
              <a:rPr lang="en-US" sz="2800" dirty="0" smtClean="0"/>
              <a:t>3B: Participation Rate for Children with IEPs</a:t>
            </a:r>
            <a:endParaRPr lang="en-US" sz="2800" dirty="0"/>
          </a:p>
        </p:txBody>
      </p:sp>
      <p:sp>
        <p:nvSpPr>
          <p:cNvPr id="2" name="Content Placeholder 1"/>
          <p:cNvSpPr>
            <a:spLocks noGrp="1"/>
          </p:cNvSpPr>
          <p:nvPr>
            <p:ph idx="1"/>
          </p:nvPr>
        </p:nvSpPr>
        <p:spPr/>
        <p:txBody>
          <a:bodyPr>
            <a:normAutofit fontScale="62500" lnSpcReduction="20000"/>
          </a:bodyPr>
          <a:lstStyle/>
          <a:p>
            <a:pPr marL="0" lvl="0" indent="0">
              <a:buNone/>
            </a:pPr>
            <a:r>
              <a:rPr lang="en-US" b="1" dirty="0"/>
              <a:t>Percent of the </a:t>
            </a:r>
            <a:r>
              <a:rPr lang="en-US" b="1" dirty="0" smtClean="0"/>
              <a:t>children with IEPs participating in the statewide assessment</a:t>
            </a:r>
          </a:p>
          <a:p>
            <a:pPr lvl="0"/>
            <a:endParaRPr lang="en-US" b="1" dirty="0"/>
          </a:p>
          <a:p>
            <a:pPr lvl="0"/>
            <a:r>
              <a:rPr lang="en-US" dirty="0"/>
              <a:t>Provide separate reading/language arts and mathematics participation rates, inclusive of all ESEA grades assessed (3-8 and high school), for children with IEPs. </a:t>
            </a:r>
            <a:r>
              <a:rPr lang="en-US" dirty="0" smtClean="0"/>
              <a:t>Only </a:t>
            </a:r>
            <a:r>
              <a:rPr lang="en-US" dirty="0"/>
              <a:t>include children with disabilities who had an IEP at the time of testing. </a:t>
            </a:r>
            <a:endParaRPr lang="en-US" b="1" dirty="0" smtClean="0"/>
          </a:p>
          <a:p>
            <a:pPr marL="0" lvl="0" indent="0">
              <a:buNone/>
            </a:pPr>
            <a:endParaRPr lang="en-US" dirty="0" smtClean="0"/>
          </a:p>
          <a:p>
            <a:r>
              <a:rPr lang="en-US" dirty="0" smtClean="0"/>
              <a:t>Calculation</a:t>
            </a:r>
            <a:r>
              <a:rPr lang="en-US" dirty="0"/>
              <a:t>: Participation rate percent = [(# of children with IEPs participating in an assessment) divided by the (total # of children with IEPs enrolled during the testing window, calculated separately for reading and math)]. </a:t>
            </a:r>
            <a:endParaRPr lang="en-US" dirty="0" smtClean="0"/>
          </a:p>
          <a:p>
            <a:endParaRPr lang="en-US" dirty="0"/>
          </a:p>
          <a:p>
            <a:r>
              <a:rPr lang="en-US" dirty="0" smtClean="0"/>
              <a:t>The </a:t>
            </a:r>
            <a:r>
              <a:rPr lang="en-US" dirty="0"/>
              <a:t>participation rate is based on all children with IEPs, including both children with IEPs enrolled for a full academic year and those not enrolled for a full academic year. </a:t>
            </a:r>
          </a:p>
        </p:txBody>
      </p:sp>
    </p:spTree>
    <p:extLst>
      <p:ext uri="{BB962C8B-B14F-4D97-AF65-F5344CB8AC3E}">
        <p14:creationId xmlns:p14="http://schemas.microsoft.com/office/powerpoint/2010/main" val="2169837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a:t>Indicator 3B: Participation Rate for Children with IEPs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19299553"/>
              </p:ext>
            </p:extLst>
          </p:nvPr>
        </p:nvGraphicFramePr>
        <p:xfrm>
          <a:off x="516465" y="2428615"/>
          <a:ext cx="8094135" cy="1554200"/>
        </p:xfrm>
        <a:graphic>
          <a:graphicData uri="http://schemas.openxmlformats.org/drawingml/2006/table">
            <a:tbl>
              <a:tblPr firstRow="1" firstCol="1" lastRow="1" lastCol="1" bandRow="1" bandCol="1">
                <a:tableStyleId>{5C22544A-7EE6-4342-B048-85BDC9FD1C3A}</a:tableStyleId>
              </a:tblPr>
              <a:tblGrid>
                <a:gridCol w="3478684">
                  <a:extLst>
                    <a:ext uri="{9D8B030D-6E8A-4147-A177-3AD203B41FA5}">
                      <a16:colId xmlns:a16="http://schemas.microsoft.com/office/drawing/2014/main" val="20000"/>
                    </a:ext>
                  </a:extLst>
                </a:gridCol>
                <a:gridCol w="576851">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tblGrid>
              <a:tr h="420929">
                <a:tc>
                  <a:txBody>
                    <a:bodyPr/>
                    <a:lstStyle/>
                    <a:p>
                      <a:pPr marL="2540" marR="0" algn="ctr">
                        <a:spcBef>
                          <a:spcPts val="380"/>
                        </a:spcBef>
                        <a:spcAft>
                          <a:spcPts val="0"/>
                        </a:spcAft>
                      </a:pPr>
                      <a:r>
                        <a:rPr lang="en-US" sz="1200" dirty="0">
                          <a:solidFill>
                            <a:schemeClr val="bg1"/>
                          </a:solidFill>
                          <a:effectLst/>
                          <a:latin typeface="+mn-lt"/>
                        </a:rPr>
                        <a:t>FFY</a:t>
                      </a:r>
                      <a:endParaRPr lang="en-US" sz="1200"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2005</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2006</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2007</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2008</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2009</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2010</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50" dirty="0" smtClean="0">
                          <a:effectLst/>
                          <a:latin typeface="+mn-lt"/>
                        </a:rPr>
                        <a:t>2011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2012</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3271">
                <a:tc>
                  <a:txBody>
                    <a:bodyPr/>
                    <a:lstStyle/>
                    <a:p>
                      <a:pPr marL="43815" marR="0" algn="l">
                        <a:spcBef>
                          <a:spcPts val="380"/>
                        </a:spcBef>
                        <a:spcAft>
                          <a:spcPts val="0"/>
                        </a:spcAft>
                      </a:pPr>
                      <a:r>
                        <a:rPr lang="en-US" sz="1200" spc="-25" dirty="0" smtClean="0">
                          <a:solidFill>
                            <a:schemeClr val="bg1"/>
                          </a:solidFill>
                          <a:effectLst/>
                          <a:latin typeface="+mn-lt"/>
                        </a:rPr>
                        <a:t>Targets</a:t>
                      </a:r>
                      <a:r>
                        <a:rPr lang="en-US" sz="1200" spc="-60" dirty="0" smtClean="0">
                          <a:solidFill>
                            <a:schemeClr val="bg1"/>
                          </a:solidFill>
                          <a:effectLst/>
                          <a:latin typeface="+mn-lt"/>
                        </a:rPr>
                        <a:t> </a:t>
                      </a:r>
                      <a:r>
                        <a:rPr lang="en-US" sz="1200" spc="0" baseline="0" dirty="0" smtClean="0">
                          <a:solidFill>
                            <a:schemeClr val="bg1"/>
                          </a:solidFill>
                          <a:effectLst/>
                          <a:latin typeface="+mn-lt"/>
                        </a:rPr>
                        <a:t> for Reading and Mathematics  Participation≥</a:t>
                      </a:r>
                      <a:endParaRPr lang="en-US" sz="1200"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635" algn="ctr">
                        <a:spcBef>
                          <a:spcPts val="380"/>
                        </a:spcBef>
                        <a:spcAft>
                          <a:spcPts val="0"/>
                        </a:spcAft>
                      </a:pPr>
                      <a:r>
                        <a:rPr lang="en-US" sz="1200" b="1" kern="1200" dirty="0" smtClean="0">
                          <a:solidFill>
                            <a:schemeClr val="tx1"/>
                          </a:solidFill>
                          <a:effectLst/>
                          <a:latin typeface="+mn-lt"/>
                          <a:ea typeface="Calibri"/>
                          <a:cs typeface="Times New Roman"/>
                        </a:rPr>
                        <a:t>95.00%</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635" algn="ctr">
                        <a:spcBef>
                          <a:spcPts val="380"/>
                        </a:spcBef>
                        <a:spcAft>
                          <a:spcPts val="0"/>
                        </a:spcAft>
                      </a:pPr>
                      <a:r>
                        <a:rPr lang="en-US" sz="1200" b="1" kern="1200" dirty="0" smtClean="0">
                          <a:solidFill>
                            <a:schemeClr val="tx1"/>
                          </a:solidFill>
                          <a:effectLst/>
                          <a:latin typeface="+mn-lt"/>
                          <a:ea typeface="Calibri"/>
                          <a:cs typeface="Times New Roman"/>
                        </a:rPr>
                        <a:t>95.00%</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1588" marR="0" indent="0" algn="ctr">
                        <a:spcBef>
                          <a:spcPts val="380"/>
                        </a:spcBef>
                        <a:spcAft>
                          <a:spcPts val="0"/>
                        </a:spcAft>
                      </a:pPr>
                      <a:r>
                        <a:rPr lang="en-US" sz="1200" b="1" kern="1200" dirty="0" smtClean="0">
                          <a:solidFill>
                            <a:schemeClr val="tx1"/>
                          </a:solidFill>
                          <a:effectLst/>
                          <a:latin typeface="+mn-lt"/>
                          <a:ea typeface="Calibri"/>
                          <a:cs typeface="Times New Roman"/>
                        </a:rPr>
                        <a:t>95.00%</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1588" marR="0" indent="0" algn="ctr">
                        <a:spcBef>
                          <a:spcPts val="380"/>
                        </a:spcBef>
                        <a:spcAft>
                          <a:spcPts val="0"/>
                        </a:spcAft>
                      </a:pPr>
                      <a:r>
                        <a:rPr lang="en-US" sz="1200" b="1" kern="1200" dirty="0" smtClean="0">
                          <a:solidFill>
                            <a:schemeClr val="tx1"/>
                          </a:solidFill>
                          <a:effectLst/>
                          <a:latin typeface="+mn-lt"/>
                          <a:ea typeface="Calibri"/>
                          <a:cs typeface="Times New Roman"/>
                        </a:rPr>
                        <a:t>95.00%</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1588" marR="0" indent="0" algn="ctr">
                        <a:spcBef>
                          <a:spcPts val="380"/>
                        </a:spcBef>
                        <a:spcAft>
                          <a:spcPts val="0"/>
                        </a:spcAft>
                      </a:pPr>
                      <a:r>
                        <a:rPr lang="en-US" sz="1200" b="1" kern="1200" dirty="0" smtClean="0">
                          <a:solidFill>
                            <a:schemeClr val="tx1"/>
                          </a:solidFill>
                          <a:effectLst/>
                          <a:latin typeface="+mn-lt"/>
                          <a:ea typeface="Calibri"/>
                          <a:cs typeface="Times New Roman"/>
                        </a:rPr>
                        <a:t>95.00%</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1588" marR="0" indent="0" algn="ctr">
                        <a:spcBef>
                          <a:spcPts val="380"/>
                        </a:spcBef>
                        <a:spcAft>
                          <a:spcPts val="0"/>
                        </a:spcAft>
                      </a:pPr>
                      <a:r>
                        <a:rPr lang="en-US" sz="1200" b="1" kern="1200" dirty="0" smtClean="0">
                          <a:solidFill>
                            <a:schemeClr val="tx1"/>
                          </a:solidFill>
                          <a:effectLst/>
                          <a:latin typeface="+mn-lt"/>
                          <a:ea typeface="Calibri"/>
                          <a:cs typeface="Times New Roman"/>
                        </a:rPr>
                        <a:t>95.00%</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1588" marR="0" indent="0" algn="ctr">
                        <a:spcBef>
                          <a:spcPts val="380"/>
                        </a:spcBef>
                        <a:spcAft>
                          <a:spcPts val="0"/>
                        </a:spcAft>
                      </a:pPr>
                      <a:r>
                        <a:rPr lang="en-US" sz="1200" b="1" kern="1200" dirty="0" smtClean="0">
                          <a:solidFill>
                            <a:schemeClr val="tx1"/>
                          </a:solidFill>
                          <a:effectLst/>
                          <a:latin typeface="+mn-lt"/>
                          <a:ea typeface="Calibri"/>
                          <a:cs typeface="Times New Roman"/>
                        </a:rPr>
                        <a:t>95.00%</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335000">
                <a:tc>
                  <a:txBody>
                    <a:bodyPr/>
                    <a:lstStyle/>
                    <a:p>
                      <a:pPr marL="53975" marR="0" indent="0" algn="l" rtl="0" eaLnBrk="1" latinLnBrk="0" hangingPunct="1">
                        <a:spcBef>
                          <a:spcPts val="380"/>
                        </a:spcBef>
                        <a:spcAft>
                          <a:spcPts val="0"/>
                        </a:spcAft>
                      </a:pPr>
                      <a:r>
                        <a:rPr kumimoji="0" lang="en-US" sz="1200" kern="1200" dirty="0" smtClean="0">
                          <a:solidFill>
                            <a:schemeClr val="bg1"/>
                          </a:solidFill>
                          <a:effectLst/>
                          <a:latin typeface="+mn-lt"/>
                          <a:ea typeface="Calibri"/>
                          <a:cs typeface="Times New Roman"/>
                        </a:rPr>
                        <a:t>State Rate: Reading</a:t>
                      </a:r>
                      <a:endParaRPr kumimoji="0" lang="en-US" sz="1200" kern="1200"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260"/>
                        </a:spcBef>
                        <a:spcAft>
                          <a:spcPts val="0"/>
                        </a:spcAft>
                      </a:pPr>
                      <a:r>
                        <a:rPr lang="en-US" sz="1200" b="1" kern="1200" dirty="0" smtClean="0">
                          <a:solidFill>
                            <a:srgbClr val="FF0000"/>
                          </a:solidFill>
                          <a:effectLst/>
                          <a:latin typeface="+mn-lt"/>
                          <a:ea typeface="Calibri"/>
                          <a:cs typeface="Times New Roman"/>
                        </a:rPr>
                        <a:t>96.56%</a:t>
                      </a:r>
                      <a:endParaRPr lang="en-US" sz="1200" b="1" kern="1200" dirty="0">
                        <a:solidFill>
                          <a:srgbClr val="FF0000"/>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260"/>
                        </a:spcBef>
                        <a:spcAft>
                          <a:spcPts val="0"/>
                        </a:spcAft>
                      </a:pPr>
                      <a:r>
                        <a:rPr lang="en-US" sz="1200" b="1" kern="1200" dirty="0" smtClean="0">
                          <a:solidFill>
                            <a:schemeClr val="tx1"/>
                          </a:solidFill>
                          <a:effectLst/>
                          <a:latin typeface="+mn-lt"/>
                          <a:ea typeface="Calibri"/>
                          <a:cs typeface="Times New Roman"/>
                        </a:rPr>
                        <a:t>97.84%</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260"/>
                        </a:spcBef>
                        <a:spcAft>
                          <a:spcPts val="0"/>
                        </a:spcAft>
                      </a:pPr>
                      <a:r>
                        <a:rPr lang="en-US" sz="1200" b="1" kern="1200" dirty="0" smtClean="0">
                          <a:solidFill>
                            <a:schemeClr val="tx1"/>
                          </a:solidFill>
                          <a:effectLst/>
                          <a:latin typeface="+mn-lt"/>
                          <a:ea typeface="Calibri"/>
                          <a:cs typeface="Times New Roman"/>
                        </a:rPr>
                        <a:t>98.62%</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260"/>
                        </a:spcBef>
                        <a:spcAft>
                          <a:spcPts val="0"/>
                        </a:spcAft>
                      </a:pPr>
                      <a:r>
                        <a:rPr lang="en-US" sz="1200" b="1" kern="1200" dirty="0" smtClean="0">
                          <a:solidFill>
                            <a:schemeClr val="tx1"/>
                          </a:solidFill>
                          <a:effectLst/>
                          <a:latin typeface="+mn-lt"/>
                          <a:ea typeface="Calibri"/>
                          <a:cs typeface="Times New Roman"/>
                        </a:rPr>
                        <a:t>98.59%</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260"/>
                        </a:spcBef>
                        <a:spcAft>
                          <a:spcPts val="0"/>
                        </a:spcAft>
                      </a:pPr>
                      <a:r>
                        <a:rPr lang="en-US" sz="1200" b="1" kern="1200" dirty="0" smtClean="0">
                          <a:solidFill>
                            <a:schemeClr val="tx1"/>
                          </a:solidFill>
                          <a:effectLst/>
                          <a:latin typeface="+mn-lt"/>
                          <a:ea typeface="Calibri"/>
                          <a:cs typeface="Times New Roman"/>
                        </a:rPr>
                        <a:t>99.12%</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260"/>
                        </a:spcBef>
                        <a:spcAft>
                          <a:spcPts val="0"/>
                        </a:spcAft>
                      </a:pPr>
                      <a:r>
                        <a:rPr lang="en-US" sz="1200" b="1" kern="1200" dirty="0" smtClean="0">
                          <a:solidFill>
                            <a:schemeClr val="tx1"/>
                          </a:solidFill>
                          <a:effectLst/>
                          <a:latin typeface="+mn-lt"/>
                          <a:ea typeface="Calibri"/>
                          <a:cs typeface="Times New Roman"/>
                        </a:rPr>
                        <a:t>98.78%</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260"/>
                        </a:spcBef>
                        <a:spcAft>
                          <a:spcPts val="0"/>
                        </a:spcAft>
                      </a:pPr>
                      <a:r>
                        <a:rPr lang="en-US" sz="1200" b="1" kern="1200" dirty="0" smtClean="0">
                          <a:solidFill>
                            <a:schemeClr val="tx1"/>
                          </a:solidFill>
                          <a:effectLst/>
                          <a:latin typeface="+mn-lt"/>
                          <a:ea typeface="Calibri"/>
                          <a:cs typeface="Times New Roman"/>
                        </a:rPr>
                        <a:t>98.81%</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260"/>
                        </a:spcBef>
                        <a:spcAft>
                          <a:spcPts val="0"/>
                        </a:spcAft>
                      </a:pPr>
                      <a:r>
                        <a:rPr lang="en-US" sz="1200" b="1" kern="1200" dirty="0" smtClean="0">
                          <a:solidFill>
                            <a:schemeClr val="tx1"/>
                          </a:solidFill>
                          <a:effectLst/>
                          <a:latin typeface="+mn-lt"/>
                          <a:ea typeface="Calibri"/>
                          <a:cs typeface="Times New Roman"/>
                        </a:rPr>
                        <a:t>97.81%</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r h="335000">
                <a:tc>
                  <a:txBody>
                    <a:bodyPr/>
                    <a:lstStyle/>
                    <a:p>
                      <a:pPr marL="44450" marR="0" indent="0" algn="l" defTabSz="914400" rtl="0" eaLnBrk="1" fontAlgn="auto" latinLnBrk="0" hangingPunct="1">
                        <a:lnSpc>
                          <a:spcPct val="100000"/>
                        </a:lnSpc>
                        <a:spcBef>
                          <a:spcPts val="205"/>
                        </a:spcBef>
                        <a:spcAft>
                          <a:spcPts val="0"/>
                        </a:spcAft>
                        <a:buClrTx/>
                        <a:buSzTx/>
                        <a:buFontTx/>
                        <a:buNone/>
                        <a:tabLst/>
                        <a:defRPr/>
                      </a:pPr>
                      <a:r>
                        <a:rPr kumimoji="0" lang="en-US" sz="1200" kern="1200" dirty="0" smtClean="0">
                          <a:solidFill>
                            <a:schemeClr val="bg1"/>
                          </a:solidFill>
                          <a:effectLst/>
                          <a:latin typeface="+mn-lt"/>
                          <a:ea typeface="Calibri"/>
                          <a:cs typeface="Times New Roman"/>
                        </a:rPr>
                        <a:t>State Rate: Mathematics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260"/>
                        </a:spcBef>
                        <a:spcAft>
                          <a:spcPts val="0"/>
                        </a:spcAft>
                      </a:pPr>
                      <a:r>
                        <a:rPr lang="en-US" sz="1200" b="1" kern="1200" dirty="0" smtClean="0">
                          <a:solidFill>
                            <a:srgbClr val="FF0000"/>
                          </a:solidFill>
                          <a:effectLst/>
                          <a:latin typeface="+mn-lt"/>
                          <a:ea typeface="Calibri"/>
                          <a:cs typeface="Times New Roman"/>
                        </a:rPr>
                        <a:t>96.56%</a:t>
                      </a:r>
                      <a:endParaRPr lang="en-US" sz="1200" b="1" kern="1200" dirty="0">
                        <a:solidFill>
                          <a:srgbClr val="FF0000"/>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a:spcBef>
                          <a:spcPts val="260"/>
                        </a:spcBef>
                        <a:spcAft>
                          <a:spcPts val="0"/>
                        </a:spcAft>
                      </a:pPr>
                      <a:r>
                        <a:rPr lang="en-US" sz="1200" b="1" kern="1200" dirty="0" smtClean="0">
                          <a:solidFill>
                            <a:schemeClr val="tx1"/>
                          </a:solidFill>
                          <a:effectLst/>
                          <a:latin typeface="+mn-lt"/>
                          <a:ea typeface="Calibri"/>
                          <a:cs typeface="Times New Roman"/>
                        </a:rPr>
                        <a:t>97.84%</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a:spcBef>
                          <a:spcPts val="260"/>
                        </a:spcBef>
                        <a:spcAft>
                          <a:spcPts val="0"/>
                        </a:spcAft>
                      </a:pPr>
                      <a:r>
                        <a:rPr lang="en-US" sz="1200" b="1" kern="1200" dirty="0" smtClean="0">
                          <a:solidFill>
                            <a:schemeClr val="tx1"/>
                          </a:solidFill>
                          <a:effectLst/>
                          <a:latin typeface="+mn-lt"/>
                          <a:ea typeface="Calibri"/>
                          <a:cs typeface="Times New Roman"/>
                        </a:rPr>
                        <a:t>98.62%</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a:spcBef>
                          <a:spcPts val="260"/>
                        </a:spcBef>
                        <a:spcAft>
                          <a:spcPts val="0"/>
                        </a:spcAft>
                      </a:pPr>
                      <a:r>
                        <a:rPr lang="en-US" sz="1200" b="1" kern="1200" dirty="0" smtClean="0">
                          <a:solidFill>
                            <a:schemeClr val="tx1"/>
                          </a:solidFill>
                          <a:effectLst/>
                          <a:latin typeface="+mn-lt"/>
                          <a:ea typeface="Calibri"/>
                          <a:cs typeface="Times New Roman"/>
                        </a:rPr>
                        <a:t>98.02%</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a:spcBef>
                          <a:spcPts val="260"/>
                        </a:spcBef>
                        <a:spcAft>
                          <a:spcPts val="0"/>
                        </a:spcAft>
                      </a:pPr>
                      <a:r>
                        <a:rPr lang="en-US" sz="1200" b="1" kern="1200" dirty="0" smtClean="0">
                          <a:solidFill>
                            <a:schemeClr val="tx1"/>
                          </a:solidFill>
                          <a:effectLst/>
                          <a:latin typeface="+mn-lt"/>
                          <a:ea typeface="Calibri"/>
                          <a:cs typeface="Times New Roman"/>
                        </a:rPr>
                        <a:t>98.88%</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a:spcBef>
                          <a:spcPts val="260"/>
                        </a:spcBef>
                        <a:spcAft>
                          <a:spcPts val="0"/>
                        </a:spcAft>
                      </a:pPr>
                      <a:r>
                        <a:rPr lang="en-US" sz="1200" b="1" kern="1200" dirty="0" smtClean="0">
                          <a:solidFill>
                            <a:schemeClr val="tx1"/>
                          </a:solidFill>
                          <a:effectLst/>
                          <a:latin typeface="+mn-lt"/>
                          <a:ea typeface="Calibri"/>
                          <a:cs typeface="Times New Roman"/>
                        </a:rPr>
                        <a:t>98.61%</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a:spcBef>
                          <a:spcPts val="260"/>
                        </a:spcBef>
                        <a:spcAft>
                          <a:spcPts val="0"/>
                        </a:spcAft>
                      </a:pPr>
                      <a:r>
                        <a:rPr lang="en-US" sz="1200" b="1" kern="1200" dirty="0" smtClean="0">
                          <a:solidFill>
                            <a:schemeClr val="tx1"/>
                          </a:solidFill>
                          <a:effectLst/>
                          <a:latin typeface="+mn-lt"/>
                          <a:ea typeface="Calibri"/>
                          <a:cs typeface="Times New Roman"/>
                        </a:rPr>
                        <a:t>98.61%</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a:spcBef>
                          <a:spcPts val="260"/>
                        </a:spcBef>
                        <a:spcAft>
                          <a:spcPts val="0"/>
                        </a:spcAft>
                      </a:pPr>
                      <a:r>
                        <a:rPr lang="en-US" sz="1200" b="1" kern="1200" dirty="0" smtClean="0">
                          <a:solidFill>
                            <a:schemeClr val="tx1"/>
                          </a:solidFill>
                          <a:effectLst/>
                          <a:latin typeface="+mn-lt"/>
                          <a:ea typeface="Calibri"/>
                          <a:cs typeface="Times New Roman"/>
                        </a:rPr>
                        <a:t>97.69%</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516466" y="1981200"/>
            <a:ext cx="4648200" cy="369332"/>
          </a:xfrm>
          <a:prstGeom prst="rect">
            <a:avLst/>
          </a:prstGeom>
          <a:noFill/>
        </p:spPr>
        <p:txBody>
          <a:bodyPr wrap="square" rtlCol="0">
            <a:spAutoFit/>
          </a:bodyPr>
          <a:lstStyle/>
          <a:p>
            <a:r>
              <a:rPr lang="en-US" dirty="0" smtClean="0"/>
              <a:t>Historical Data and Targets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453599478"/>
              </p:ext>
            </p:extLst>
          </p:nvPr>
        </p:nvGraphicFramePr>
        <p:xfrm>
          <a:off x="541865" y="4191000"/>
          <a:ext cx="7865534" cy="1371600"/>
        </p:xfrm>
        <a:graphic>
          <a:graphicData uri="http://schemas.openxmlformats.org/drawingml/2006/table">
            <a:tbl>
              <a:tblPr firstRow="1" firstCol="1" lastRow="1" lastCol="1" bandRow="1" bandCol="1">
                <a:tableStyleId>{5C22544A-7EE6-4342-B048-85BDC9FD1C3A}</a:tableStyleId>
              </a:tblPr>
              <a:tblGrid>
                <a:gridCol w="3445934">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tblGrid>
              <a:tr h="457200">
                <a:tc>
                  <a:txBody>
                    <a:bodyPr/>
                    <a:lstStyle/>
                    <a:p>
                      <a:pPr marL="2540" marR="0" algn="ctr">
                        <a:spcBef>
                          <a:spcPts val="380"/>
                        </a:spcBef>
                        <a:spcAft>
                          <a:spcPts val="0"/>
                        </a:spcAft>
                      </a:pPr>
                      <a:r>
                        <a:rPr lang="en-US" sz="1200" dirty="0">
                          <a:effectLst/>
                        </a:rPr>
                        <a:t>FFY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2013</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2014</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2015</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2016</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2017</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2018</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4800">
                <a:tc>
                  <a:txBody>
                    <a:bodyPr/>
                    <a:lstStyle/>
                    <a:p>
                      <a:pPr marL="43815" marR="0" algn="l">
                        <a:spcBef>
                          <a:spcPts val="380"/>
                        </a:spcBef>
                        <a:spcAft>
                          <a:spcPts val="0"/>
                        </a:spcAft>
                      </a:pPr>
                      <a:r>
                        <a:rPr lang="en-US" sz="1200" spc="-25" dirty="0">
                          <a:solidFill>
                            <a:schemeClr val="bg1"/>
                          </a:solidFill>
                          <a:effectLst/>
                          <a:latin typeface="+mn-lt"/>
                        </a:rPr>
                        <a:t>Target</a:t>
                      </a:r>
                      <a:r>
                        <a:rPr lang="en-US" sz="1200" spc="-60" dirty="0">
                          <a:solidFill>
                            <a:schemeClr val="bg1"/>
                          </a:solidFill>
                          <a:effectLst/>
                          <a:latin typeface="+mn-lt"/>
                        </a:rPr>
                        <a:t> </a:t>
                      </a:r>
                      <a:r>
                        <a:rPr lang="en-US" sz="1200" spc="-60" dirty="0" smtClean="0">
                          <a:solidFill>
                            <a:schemeClr val="bg1"/>
                          </a:solidFill>
                          <a:effectLst/>
                          <a:latin typeface="+mn-lt"/>
                        </a:rPr>
                        <a:t>s</a:t>
                      </a:r>
                      <a:r>
                        <a:rPr lang="en-US" sz="1200" spc="0" baseline="0" dirty="0" smtClean="0">
                          <a:solidFill>
                            <a:schemeClr val="bg1"/>
                          </a:solidFill>
                          <a:effectLst/>
                          <a:latin typeface="+mn-lt"/>
                        </a:rPr>
                        <a:t> for Reading and Mathematics Participation ≥</a:t>
                      </a:r>
                      <a:endParaRPr lang="en-US" sz="1200"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635" algn="ctr">
                        <a:spcBef>
                          <a:spcPts val="380"/>
                        </a:spcBef>
                        <a:spcAft>
                          <a:spcPts val="0"/>
                        </a:spcAft>
                      </a:pPr>
                      <a:r>
                        <a:rPr lang="en-US" sz="1200" b="1" dirty="0" smtClean="0">
                          <a:solidFill>
                            <a:schemeClr val="tx1"/>
                          </a:solidFill>
                          <a:effectLst/>
                          <a:latin typeface="+mn-lt"/>
                          <a:ea typeface="Calibri"/>
                          <a:cs typeface="Times New Roman"/>
                        </a:rPr>
                        <a:t>95.00%</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635" algn="ctr">
                        <a:spcBef>
                          <a:spcPts val="380"/>
                        </a:spcBef>
                        <a:spcAft>
                          <a:spcPts val="0"/>
                        </a:spcAft>
                      </a:pPr>
                      <a:r>
                        <a:rPr lang="en-US" sz="1200" b="1" dirty="0" smtClean="0">
                          <a:solidFill>
                            <a:schemeClr val="tx1"/>
                          </a:solidFill>
                          <a:effectLst/>
                          <a:latin typeface="+mn-lt"/>
                          <a:ea typeface="Calibri"/>
                          <a:cs typeface="Times New Roman"/>
                        </a:rPr>
                        <a:t>95.00%</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1588" marR="0" indent="0" algn="ctr">
                        <a:spcBef>
                          <a:spcPts val="380"/>
                        </a:spcBef>
                        <a:spcAft>
                          <a:spcPts val="0"/>
                        </a:spcAft>
                      </a:pPr>
                      <a:r>
                        <a:rPr lang="en-US" sz="1200" b="1" dirty="0" smtClean="0">
                          <a:solidFill>
                            <a:schemeClr val="tx1"/>
                          </a:solidFill>
                          <a:effectLst/>
                          <a:latin typeface="+mn-lt"/>
                          <a:ea typeface="Calibri"/>
                          <a:cs typeface="Times New Roman"/>
                        </a:rPr>
                        <a:t>95.00%</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1588" marR="0" indent="0" algn="ctr">
                        <a:spcBef>
                          <a:spcPts val="380"/>
                        </a:spcBef>
                        <a:spcAft>
                          <a:spcPts val="0"/>
                        </a:spcAft>
                      </a:pPr>
                      <a:r>
                        <a:rPr lang="en-US" sz="1200" b="1" dirty="0" smtClean="0">
                          <a:solidFill>
                            <a:schemeClr val="tx1"/>
                          </a:solidFill>
                          <a:effectLst/>
                          <a:latin typeface="+mn-lt"/>
                          <a:ea typeface="Calibri"/>
                          <a:cs typeface="Times New Roman"/>
                        </a:rPr>
                        <a:t>95.00%</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1588" marR="0" indent="0" algn="ctr">
                        <a:spcBef>
                          <a:spcPts val="380"/>
                        </a:spcBef>
                        <a:spcAft>
                          <a:spcPts val="0"/>
                        </a:spcAft>
                      </a:pPr>
                      <a:r>
                        <a:rPr lang="en-US" sz="1200" b="1" dirty="0" smtClean="0">
                          <a:solidFill>
                            <a:schemeClr val="tx1"/>
                          </a:solidFill>
                          <a:effectLst/>
                          <a:latin typeface="+mn-lt"/>
                          <a:ea typeface="Calibri"/>
                          <a:cs typeface="Times New Roman"/>
                        </a:rPr>
                        <a:t>95.00%</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304800">
                <a:tc>
                  <a:txBody>
                    <a:bodyPr/>
                    <a:lstStyle/>
                    <a:p>
                      <a:pPr marL="53975" marR="0" indent="0" algn="l" rtl="0" eaLnBrk="1" latinLnBrk="0" hangingPunct="1">
                        <a:spcBef>
                          <a:spcPts val="380"/>
                        </a:spcBef>
                        <a:spcAft>
                          <a:spcPts val="0"/>
                        </a:spcAft>
                      </a:pPr>
                      <a:r>
                        <a:rPr kumimoji="0" lang="en-US" sz="1200" kern="1200" dirty="0" smtClean="0">
                          <a:solidFill>
                            <a:schemeClr val="bg1"/>
                          </a:solidFill>
                          <a:effectLst/>
                          <a:latin typeface="+mn-lt"/>
                          <a:ea typeface="Calibri"/>
                          <a:cs typeface="Times New Roman"/>
                        </a:rPr>
                        <a:t>State Rate: Reading</a:t>
                      </a:r>
                      <a:endParaRPr kumimoji="0" lang="en-US" sz="1200" kern="1200"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defTabSz="914400" rtl="0" eaLnBrk="1" latinLnBrk="0" hangingPunct="1">
                        <a:spcBef>
                          <a:spcPts val="0"/>
                        </a:spcBef>
                        <a:spcAft>
                          <a:spcPts val="0"/>
                        </a:spcAft>
                      </a:pPr>
                      <a:r>
                        <a:rPr lang="en-US" sz="1200" b="1" kern="1200" dirty="0">
                          <a:solidFill>
                            <a:schemeClr val="tx1"/>
                          </a:solidFill>
                          <a:effectLst/>
                          <a:latin typeface="+mn-lt"/>
                          <a:ea typeface="Calibri"/>
                          <a:cs typeface="Times New Roman"/>
                        </a:rPr>
                        <a:t>97.72%</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0"/>
                        </a:spcBef>
                        <a:spcAft>
                          <a:spcPts val="0"/>
                        </a:spcAft>
                      </a:pPr>
                      <a:r>
                        <a:rPr lang="en-US" sz="1200" b="1" kern="1200" dirty="0">
                          <a:solidFill>
                            <a:schemeClr val="tx1"/>
                          </a:solidFill>
                          <a:effectLst/>
                          <a:latin typeface="+mn-lt"/>
                          <a:ea typeface="Calibri"/>
                          <a:cs typeface="Times New Roman"/>
                        </a:rPr>
                        <a:t>97.15%</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0"/>
                        </a:spcBef>
                        <a:spcAft>
                          <a:spcPts val="0"/>
                        </a:spcAft>
                      </a:pPr>
                      <a:r>
                        <a:rPr lang="en-US" sz="1200" b="1" kern="1200">
                          <a:solidFill>
                            <a:schemeClr val="tx1"/>
                          </a:solidFill>
                          <a:effectLst/>
                          <a:latin typeface="+mn-lt"/>
                          <a:ea typeface="Calibri"/>
                          <a:cs typeface="Times New Roman"/>
                        </a:rPr>
                        <a:t>98.70%</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0"/>
                        </a:spcBef>
                        <a:spcAft>
                          <a:spcPts val="0"/>
                        </a:spcAft>
                      </a:pPr>
                      <a:r>
                        <a:rPr lang="en-US" sz="1200" b="1" kern="1200" dirty="0">
                          <a:solidFill>
                            <a:schemeClr val="tx1"/>
                          </a:solidFill>
                          <a:effectLst/>
                          <a:latin typeface="+mn-lt"/>
                          <a:ea typeface="Calibri"/>
                          <a:cs typeface="Times New Roman"/>
                        </a:rPr>
                        <a:t>98.81%</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indent="0" algn="ctr" defTabSz="914400" rtl="0" eaLnBrk="1" latinLnBrk="0" hangingPunct="1">
                        <a:spcBef>
                          <a:spcPts val="0"/>
                        </a:spcBef>
                        <a:spcAft>
                          <a:spcPts val="0"/>
                        </a:spcAft>
                      </a:pPr>
                      <a:r>
                        <a:rPr lang="en-US" sz="1200" b="1" kern="1200" dirty="0" smtClean="0">
                          <a:solidFill>
                            <a:schemeClr val="tx1"/>
                          </a:solidFill>
                          <a:effectLst/>
                          <a:latin typeface="+mn-lt"/>
                          <a:ea typeface="Calibri"/>
                          <a:cs typeface="Times New Roman"/>
                        </a:rPr>
                        <a:t>98.76%</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indent="0" algn="ctr" defTabSz="914400" rtl="0" eaLnBrk="1" latinLnBrk="0" hangingPunct="1">
                        <a:spcBef>
                          <a:spcPts val="0"/>
                        </a:spcBef>
                        <a:spcAft>
                          <a:spcPts val="0"/>
                        </a:spcAft>
                      </a:pP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3514786149"/>
                  </a:ext>
                </a:extLst>
              </a:tr>
              <a:tr h="304800">
                <a:tc>
                  <a:txBody>
                    <a:bodyPr/>
                    <a:lstStyle/>
                    <a:p>
                      <a:pPr marL="44450" marR="0" indent="0" algn="l" defTabSz="914400" rtl="0" eaLnBrk="1" fontAlgn="auto" latinLnBrk="0" hangingPunct="1">
                        <a:lnSpc>
                          <a:spcPct val="100000"/>
                        </a:lnSpc>
                        <a:spcBef>
                          <a:spcPts val="205"/>
                        </a:spcBef>
                        <a:spcAft>
                          <a:spcPts val="0"/>
                        </a:spcAft>
                        <a:buClrTx/>
                        <a:buSzTx/>
                        <a:buFontTx/>
                        <a:buNone/>
                        <a:tabLst/>
                        <a:defRPr/>
                      </a:pPr>
                      <a:r>
                        <a:rPr kumimoji="0" lang="en-US" sz="1200" kern="1200" dirty="0" smtClean="0">
                          <a:solidFill>
                            <a:schemeClr val="bg1"/>
                          </a:solidFill>
                          <a:effectLst/>
                          <a:latin typeface="+mn-lt"/>
                          <a:ea typeface="Calibri"/>
                          <a:cs typeface="Times New Roman"/>
                        </a:rPr>
                        <a:t>State Rate: Mathematics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defTabSz="914400" rtl="0" eaLnBrk="1" latinLnBrk="0" hangingPunct="1">
                        <a:spcBef>
                          <a:spcPts val="0"/>
                        </a:spcBef>
                        <a:spcAft>
                          <a:spcPts val="0"/>
                        </a:spcAft>
                      </a:pPr>
                      <a:r>
                        <a:rPr lang="en-US" sz="1200" b="1" kern="1200" dirty="0">
                          <a:solidFill>
                            <a:schemeClr val="tx1"/>
                          </a:solidFill>
                          <a:effectLst/>
                          <a:latin typeface="+mn-lt"/>
                          <a:ea typeface="Calibri"/>
                          <a:cs typeface="Times New Roman"/>
                        </a:rPr>
                        <a:t>96.91%</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0"/>
                        </a:spcBef>
                        <a:spcAft>
                          <a:spcPts val="0"/>
                        </a:spcAft>
                      </a:pPr>
                      <a:r>
                        <a:rPr lang="en-US" sz="1200" b="1" kern="1200" dirty="0">
                          <a:solidFill>
                            <a:schemeClr val="tx1"/>
                          </a:solidFill>
                          <a:effectLst/>
                          <a:latin typeface="+mn-lt"/>
                          <a:ea typeface="Calibri"/>
                          <a:cs typeface="Times New Roman"/>
                        </a:rPr>
                        <a:t>97.52%</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0"/>
                        </a:spcBef>
                        <a:spcAft>
                          <a:spcPts val="0"/>
                        </a:spcAft>
                      </a:pPr>
                      <a:r>
                        <a:rPr lang="en-US" sz="1200" b="1" kern="1200" dirty="0">
                          <a:solidFill>
                            <a:schemeClr val="tx1"/>
                          </a:solidFill>
                          <a:effectLst/>
                          <a:latin typeface="+mn-lt"/>
                          <a:ea typeface="Calibri"/>
                          <a:cs typeface="Times New Roman"/>
                        </a:rPr>
                        <a:t>98.91%</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0"/>
                        </a:spcBef>
                        <a:spcAft>
                          <a:spcPts val="0"/>
                        </a:spcAft>
                      </a:pPr>
                      <a:r>
                        <a:rPr lang="en-US" sz="1200" b="1" kern="1200" dirty="0">
                          <a:solidFill>
                            <a:schemeClr val="tx1"/>
                          </a:solidFill>
                          <a:effectLst/>
                          <a:latin typeface="+mn-lt"/>
                          <a:ea typeface="Calibri"/>
                          <a:cs typeface="Times New Roman"/>
                        </a:rPr>
                        <a:t>98.90%</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indent="0" algn="ctr" defTabSz="914400" rtl="0" eaLnBrk="1" latinLnBrk="0" hangingPunct="1">
                        <a:spcBef>
                          <a:spcPts val="0"/>
                        </a:spcBef>
                        <a:spcAft>
                          <a:spcPts val="0"/>
                        </a:spcAft>
                      </a:pPr>
                      <a:r>
                        <a:rPr lang="en-US" sz="1200" b="1" kern="1200" dirty="0" smtClean="0">
                          <a:solidFill>
                            <a:schemeClr val="tx1"/>
                          </a:solidFill>
                          <a:effectLst/>
                          <a:latin typeface="+mn-lt"/>
                          <a:ea typeface="Calibri"/>
                          <a:cs typeface="Times New Roman"/>
                        </a:rPr>
                        <a:t>98.83%</a:t>
                      </a: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indent="0" algn="ctr" defTabSz="914400" rtl="0" eaLnBrk="1" latinLnBrk="0" hangingPunct="1">
                        <a:spcBef>
                          <a:spcPts val="0"/>
                        </a:spcBef>
                        <a:spcAft>
                          <a:spcPts val="0"/>
                        </a:spcAft>
                      </a:pPr>
                      <a:endParaRPr lang="en-US" sz="1200" b="1" kern="120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2398688525"/>
                  </a:ext>
                </a:extLst>
              </a:tr>
            </a:tbl>
          </a:graphicData>
        </a:graphic>
      </p:graphicFrame>
    </p:spTree>
    <p:extLst>
      <p:ext uri="{BB962C8B-B14F-4D97-AF65-F5344CB8AC3E}">
        <p14:creationId xmlns:p14="http://schemas.microsoft.com/office/powerpoint/2010/main" val="136434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did those numbers come from?</a:t>
            </a:r>
            <a:endParaRPr lang="en-US" dirty="0"/>
          </a:p>
        </p:txBody>
      </p:sp>
      <p:sp>
        <p:nvSpPr>
          <p:cNvPr id="3" name="Content Placeholder 2"/>
          <p:cNvSpPr>
            <a:spLocks noGrp="1"/>
          </p:cNvSpPr>
          <p:nvPr>
            <p:ph idx="1"/>
          </p:nvPr>
        </p:nvSpPr>
        <p:spPr>
          <a:xfrm>
            <a:off x="228600" y="1676400"/>
            <a:ext cx="8915400" cy="4525963"/>
          </a:xfrm>
        </p:spPr>
        <p:txBody>
          <a:bodyPr>
            <a:noAutofit/>
          </a:bodyPr>
          <a:lstStyle/>
          <a:p>
            <a:r>
              <a:rPr lang="en-US" sz="3600" dirty="0" smtClean="0"/>
              <a:t>eSchool</a:t>
            </a:r>
          </a:p>
          <a:p>
            <a:r>
              <a:rPr lang="en-US" sz="3600" dirty="0" smtClean="0"/>
              <a:t>MySped Resource</a:t>
            </a:r>
          </a:p>
          <a:p>
            <a:r>
              <a:rPr lang="en-US" sz="3600" dirty="0" smtClean="0"/>
              <a:t>Monitoring Findings</a:t>
            </a:r>
          </a:p>
          <a:p>
            <a:r>
              <a:rPr lang="en-US" sz="3600" dirty="0" smtClean="0"/>
              <a:t>Finance</a:t>
            </a:r>
          </a:p>
          <a:p>
            <a:r>
              <a:rPr lang="en-US" sz="3600" dirty="0" smtClean="0"/>
              <a:t>Dispute Resolution (complaints/hearings)</a:t>
            </a:r>
          </a:p>
          <a:p>
            <a:r>
              <a:rPr lang="en-US" sz="3600" dirty="0" smtClean="0"/>
              <a:t>Etc…</a:t>
            </a:r>
          </a:p>
          <a:p>
            <a:endParaRPr lang="en-US" sz="2400" dirty="0"/>
          </a:p>
        </p:txBody>
      </p:sp>
    </p:spTree>
    <p:extLst>
      <p:ext uri="{BB962C8B-B14F-4D97-AF65-F5344CB8AC3E}">
        <p14:creationId xmlns:p14="http://schemas.microsoft.com/office/powerpoint/2010/main" val="4186369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534400" cy="1219200"/>
          </a:xfrm>
        </p:spPr>
        <p:txBody>
          <a:bodyPr>
            <a:normAutofit fontScale="90000"/>
          </a:bodyPr>
          <a:lstStyle/>
          <a:p>
            <a:r>
              <a:rPr lang="en-US" sz="4400" b="1" dirty="0"/>
              <a:t>Indicator 3B: Participation Rate for Children with </a:t>
            </a:r>
            <a:r>
              <a:rPr lang="en-US" sz="4400" b="1" dirty="0" smtClean="0"/>
              <a:t>IEPs: Reading</a:t>
            </a:r>
            <a:endParaRPr lang="en-US" b="1" dirty="0"/>
          </a:p>
        </p:txBody>
      </p:sp>
      <p:sp>
        <p:nvSpPr>
          <p:cNvPr id="9" name="TextBox 8"/>
          <p:cNvSpPr txBox="1"/>
          <p:nvPr/>
        </p:nvSpPr>
        <p:spPr>
          <a:xfrm>
            <a:off x="571500" y="1447800"/>
            <a:ext cx="8267700" cy="369332"/>
          </a:xfrm>
          <a:prstGeom prst="rect">
            <a:avLst/>
          </a:prstGeom>
          <a:noFill/>
        </p:spPr>
        <p:txBody>
          <a:bodyPr wrap="square" rtlCol="0">
            <a:spAutoFit/>
          </a:bodyPr>
          <a:lstStyle/>
          <a:p>
            <a:r>
              <a:rPr lang="en-US" b="1" dirty="0" smtClean="0"/>
              <a:t>FFY 2017 Assessment Data Groups: Reading</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687338858"/>
              </p:ext>
            </p:extLst>
          </p:nvPr>
        </p:nvGraphicFramePr>
        <p:xfrm>
          <a:off x="609600" y="1828801"/>
          <a:ext cx="8153401" cy="2438399"/>
        </p:xfrm>
        <a:graphic>
          <a:graphicData uri="http://schemas.openxmlformats.org/drawingml/2006/table">
            <a:tbl>
              <a:tblPr firstRow="1" firstCol="1" lastRow="1" lastCol="1" bandRow="1" bandCol="1">
                <a:tableStyleId>{5C22544A-7EE6-4342-B048-85BDC9FD1C3A}</a:tableStyleId>
              </a:tblPr>
              <a:tblGrid>
                <a:gridCol w="2605453">
                  <a:extLst>
                    <a:ext uri="{9D8B030D-6E8A-4147-A177-3AD203B41FA5}">
                      <a16:colId xmlns:a16="http://schemas.microsoft.com/office/drawing/2014/main" val="20000"/>
                    </a:ext>
                  </a:extLst>
                </a:gridCol>
                <a:gridCol w="792564">
                  <a:extLst>
                    <a:ext uri="{9D8B030D-6E8A-4147-A177-3AD203B41FA5}">
                      <a16:colId xmlns:a16="http://schemas.microsoft.com/office/drawing/2014/main" val="20001"/>
                    </a:ext>
                  </a:extLst>
                </a:gridCol>
                <a:gridCol w="792564">
                  <a:extLst>
                    <a:ext uri="{9D8B030D-6E8A-4147-A177-3AD203B41FA5}">
                      <a16:colId xmlns:a16="http://schemas.microsoft.com/office/drawing/2014/main" val="20002"/>
                    </a:ext>
                  </a:extLst>
                </a:gridCol>
                <a:gridCol w="792564">
                  <a:extLst>
                    <a:ext uri="{9D8B030D-6E8A-4147-A177-3AD203B41FA5}">
                      <a16:colId xmlns:a16="http://schemas.microsoft.com/office/drawing/2014/main" val="20003"/>
                    </a:ext>
                  </a:extLst>
                </a:gridCol>
                <a:gridCol w="792564">
                  <a:extLst>
                    <a:ext uri="{9D8B030D-6E8A-4147-A177-3AD203B41FA5}">
                      <a16:colId xmlns:a16="http://schemas.microsoft.com/office/drawing/2014/main" val="20004"/>
                    </a:ext>
                  </a:extLst>
                </a:gridCol>
                <a:gridCol w="792564">
                  <a:extLst>
                    <a:ext uri="{9D8B030D-6E8A-4147-A177-3AD203B41FA5}">
                      <a16:colId xmlns:a16="http://schemas.microsoft.com/office/drawing/2014/main" val="20005"/>
                    </a:ext>
                  </a:extLst>
                </a:gridCol>
                <a:gridCol w="792564">
                  <a:extLst>
                    <a:ext uri="{9D8B030D-6E8A-4147-A177-3AD203B41FA5}">
                      <a16:colId xmlns:a16="http://schemas.microsoft.com/office/drawing/2014/main" val="20006"/>
                    </a:ext>
                  </a:extLst>
                </a:gridCol>
                <a:gridCol w="792564">
                  <a:extLst>
                    <a:ext uri="{9D8B030D-6E8A-4147-A177-3AD203B41FA5}">
                      <a16:colId xmlns:a16="http://schemas.microsoft.com/office/drawing/2014/main" val="20007"/>
                    </a:ext>
                  </a:extLst>
                </a:gridCol>
              </a:tblGrid>
              <a:tr h="304799">
                <a:tc gridSpan="8">
                  <a:txBody>
                    <a:bodyPr/>
                    <a:lstStyle/>
                    <a:p>
                      <a:pPr marL="0" marR="0" algn="ctr">
                        <a:spcBef>
                          <a:spcPts val="380"/>
                        </a:spcBef>
                        <a:spcAft>
                          <a:spcPts val="0"/>
                        </a:spcAft>
                      </a:pPr>
                      <a:r>
                        <a:rPr lang="en-US" sz="1400" spc="-25" dirty="0">
                          <a:effectLst/>
                        </a:rPr>
                        <a:t>Reading</a:t>
                      </a:r>
                      <a:r>
                        <a:rPr lang="en-US" sz="1400" spc="-65" dirty="0">
                          <a:effectLst/>
                        </a:rPr>
                        <a:t> </a:t>
                      </a:r>
                      <a:r>
                        <a:rPr lang="en-US" sz="1400" spc="-25" dirty="0">
                          <a:effectLst/>
                        </a:rPr>
                        <a:t>assessment</a:t>
                      </a:r>
                      <a:r>
                        <a:rPr lang="en-US" sz="1400" spc="-65" dirty="0">
                          <a:effectLst/>
                        </a:rPr>
                        <a:t> </a:t>
                      </a:r>
                      <a:r>
                        <a:rPr lang="en-US" sz="1400" spc="-25" dirty="0">
                          <a:effectLst/>
                        </a:rPr>
                        <a:t>participation</a:t>
                      </a:r>
                      <a:r>
                        <a:rPr lang="en-US" sz="1400" spc="-65" dirty="0">
                          <a:effectLst/>
                        </a:rPr>
                        <a:t> </a:t>
                      </a:r>
                      <a:r>
                        <a:rPr lang="en-US" sz="1400" spc="-20" dirty="0">
                          <a:effectLst/>
                        </a:rPr>
                        <a:t>data</a:t>
                      </a:r>
                      <a:r>
                        <a:rPr lang="en-US" sz="1400" spc="-65" dirty="0">
                          <a:effectLst/>
                        </a:rPr>
                        <a:t> </a:t>
                      </a:r>
                      <a:r>
                        <a:rPr lang="en-US" sz="1400" spc="-15" dirty="0">
                          <a:effectLst/>
                        </a:rPr>
                        <a:t>by</a:t>
                      </a:r>
                      <a:r>
                        <a:rPr lang="en-US" sz="1400" spc="-60" dirty="0">
                          <a:effectLst/>
                        </a:rPr>
                        <a:t> </a:t>
                      </a:r>
                      <a:r>
                        <a:rPr lang="en-US" sz="1400" spc="-25" dirty="0">
                          <a:effectLst/>
                        </a:rPr>
                        <a:t>grade</a:t>
                      </a:r>
                      <a:endParaRPr lang="en-US" sz="14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8334">
                <a:tc>
                  <a:txBody>
                    <a:bodyPr/>
                    <a:lstStyle/>
                    <a:p>
                      <a:pPr marL="0" marR="0" algn="ctr" rtl="0" eaLnBrk="1" latinLnBrk="0" hangingPunct="1">
                        <a:spcBef>
                          <a:spcPts val="40"/>
                        </a:spcBef>
                        <a:spcAft>
                          <a:spcPts val="0"/>
                        </a:spcAft>
                      </a:pPr>
                      <a:r>
                        <a:rPr kumimoji="0" lang="en-US" sz="1200" b="1" kern="1200" dirty="0">
                          <a:solidFill>
                            <a:schemeClr val="bg1"/>
                          </a:solidFill>
                          <a:effectLst/>
                          <a:latin typeface="+mn-lt"/>
                          <a:ea typeface="+mn-ea"/>
                          <a:cs typeface="+mn-cs"/>
                        </a:rPr>
                        <a:t>Grade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rtl="0" eaLnBrk="1" latinLnBrk="0" hangingPunct="1">
                        <a:spcBef>
                          <a:spcPts val="40"/>
                        </a:spcBef>
                        <a:spcAft>
                          <a:spcPts val="0"/>
                        </a:spcAft>
                      </a:pPr>
                      <a:r>
                        <a:rPr kumimoji="0" lang="en-US" sz="1200" b="1" kern="1200" dirty="0">
                          <a:solidFill>
                            <a:schemeClr val="bg1"/>
                          </a:solidFill>
                          <a:effectLst/>
                          <a:latin typeface="+mn-lt"/>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rtl="0" eaLnBrk="1" latinLnBrk="0" hangingPunct="1">
                        <a:spcBef>
                          <a:spcPts val="40"/>
                        </a:spcBef>
                        <a:spcAft>
                          <a:spcPts val="0"/>
                        </a:spcAft>
                      </a:pPr>
                      <a:r>
                        <a:rPr kumimoji="0" lang="en-US" sz="1200" b="1" kern="1200" dirty="0">
                          <a:solidFill>
                            <a:schemeClr val="bg1"/>
                          </a:solidFill>
                          <a:effectLst/>
                          <a:latin typeface="+mn-lt"/>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rtl="0" eaLnBrk="1" latinLnBrk="0" hangingPunct="1">
                        <a:spcBef>
                          <a:spcPts val="40"/>
                        </a:spcBef>
                        <a:spcAft>
                          <a:spcPts val="0"/>
                        </a:spcAft>
                      </a:pPr>
                      <a:r>
                        <a:rPr kumimoji="0" lang="en-US" sz="1200" b="1" kern="1200" dirty="0">
                          <a:solidFill>
                            <a:schemeClr val="bg1"/>
                          </a:solidFill>
                          <a:effectLst/>
                          <a:latin typeface="+mn-lt"/>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rtl="0" eaLnBrk="1" latinLnBrk="0" hangingPunct="1">
                        <a:spcBef>
                          <a:spcPts val="40"/>
                        </a:spcBef>
                        <a:spcAft>
                          <a:spcPts val="0"/>
                        </a:spcAft>
                      </a:pPr>
                      <a:r>
                        <a:rPr kumimoji="0" lang="en-US" sz="1200" b="1" kern="1200" dirty="0">
                          <a:solidFill>
                            <a:schemeClr val="bg1"/>
                          </a:solidFill>
                          <a:effectLst/>
                          <a:latin typeface="+mn-lt"/>
                          <a:ea typeface="+mn-ea"/>
                          <a:cs typeface="+mn-cs"/>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rtl="0" eaLnBrk="1" latinLnBrk="0" hangingPunct="1">
                        <a:spcBef>
                          <a:spcPts val="40"/>
                        </a:spcBef>
                        <a:spcAft>
                          <a:spcPts val="0"/>
                        </a:spcAft>
                      </a:pPr>
                      <a:r>
                        <a:rPr kumimoji="0" lang="en-US" sz="1200" b="1" kern="1200" dirty="0">
                          <a:solidFill>
                            <a:schemeClr val="bg1"/>
                          </a:solidFill>
                          <a:effectLst/>
                          <a:latin typeface="+mn-lt"/>
                          <a:ea typeface="+mn-ea"/>
                          <a:cs typeface="+mn-cs"/>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rtl="0" eaLnBrk="1" latinLnBrk="0" hangingPunct="1">
                        <a:spcBef>
                          <a:spcPts val="40"/>
                        </a:spcBef>
                        <a:spcAft>
                          <a:spcPts val="0"/>
                        </a:spcAft>
                      </a:pPr>
                      <a:r>
                        <a:rPr kumimoji="0" lang="en-US" sz="1200" b="1" kern="1200" dirty="0">
                          <a:solidFill>
                            <a:schemeClr val="bg1"/>
                          </a:solidFill>
                          <a:effectLst/>
                          <a:latin typeface="+mn-lt"/>
                          <a:ea typeface="+mn-ea"/>
                          <a:cs typeface="+mn-cs"/>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rtl="0" eaLnBrk="1" latinLnBrk="0" hangingPunct="1">
                        <a:spcBef>
                          <a:spcPts val="40"/>
                        </a:spcBef>
                        <a:spcAft>
                          <a:spcPts val="0"/>
                        </a:spcAft>
                      </a:pPr>
                      <a:r>
                        <a:rPr kumimoji="0" lang="en-US" sz="1200" b="1" kern="1200" dirty="0">
                          <a:solidFill>
                            <a:schemeClr val="bg1"/>
                          </a:solidFill>
                          <a:effectLst/>
                          <a:latin typeface="+mn-lt"/>
                          <a:ea typeface="+mn-ea"/>
                          <a:cs typeface="+mn-cs"/>
                        </a:rPr>
                        <a:t>HS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08334">
                <a:tc>
                  <a:txBody>
                    <a:bodyPr/>
                    <a:lstStyle/>
                    <a:p>
                      <a:pPr marL="233363" marR="351790" indent="-179388" algn="l" rtl="0" eaLnBrk="1" latinLnBrk="0" hangingPunct="1">
                        <a:lnSpc>
                          <a:spcPct val="107000"/>
                        </a:lnSpc>
                        <a:spcBef>
                          <a:spcPts val="380"/>
                        </a:spcBef>
                        <a:spcAft>
                          <a:spcPts val="0"/>
                        </a:spcAft>
                      </a:pPr>
                      <a:r>
                        <a:rPr kumimoji="0" lang="en-US" sz="1200" b="1" kern="1200" spc="-20" dirty="0" smtClean="0">
                          <a:solidFill>
                            <a:schemeClr val="lt1"/>
                          </a:solidFill>
                          <a:effectLst/>
                          <a:latin typeface="+mn-lt"/>
                          <a:ea typeface="+mn-ea"/>
                          <a:cs typeface="+mn-cs"/>
                        </a:rPr>
                        <a:t>a.	Children </a:t>
                      </a:r>
                      <a:r>
                        <a:rPr kumimoji="0" lang="en-US" sz="1200" b="1" kern="1200" spc="-20" dirty="0">
                          <a:solidFill>
                            <a:schemeClr val="lt1"/>
                          </a:solidFill>
                          <a:effectLst/>
                          <a:latin typeface="+mn-lt"/>
                          <a:ea typeface="+mn-ea"/>
                          <a:cs typeface="+mn-cs"/>
                        </a:rPr>
                        <a:t>with IEPs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dirty="0" smtClean="0">
                          <a:solidFill>
                            <a:schemeClr val="tx1"/>
                          </a:solidFill>
                          <a:effectLst/>
                          <a:latin typeface="+mn-lt"/>
                          <a:ea typeface="+mn-ea"/>
                          <a:cs typeface="+mn-cs"/>
                        </a:rPr>
                        <a:t>5,375</a:t>
                      </a:r>
                      <a:endParaRPr lang="en-US" sz="1200" b="1" kern="120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0"/>
                        </a:spcBef>
                        <a:spcAft>
                          <a:spcPts val="0"/>
                        </a:spcAft>
                      </a:pPr>
                      <a:r>
                        <a:rPr lang="en-US" sz="1200" b="1" kern="1200" dirty="0" smtClean="0">
                          <a:solidFill>
                            <a:schemeClr val="tx1"/>
                          </a:solidFill>
                          <a:effectLst/>
                          <a:latin typeface="+mn-lt"/>
                          <a:ea typeface="+mn-ea"/>
                          <a:cs typeface="+mn-cs"/>
                        </a:rPr>
                        <a:t>5,234</a:t>
                      </a:r>
                      <a:endParaRPr lang="en-US" sz="1200" b="1" kern="120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0"/>
                        </a:spcBef>
                        <a:spcAft>
                          <a:spcPts val="0"/>
                        </a:spcAft>
                      </a:pPr>
                      <a:r>
                        <a:rPr lang="en-US" sz="1200" b="1" kern="1200" dirty="0" smtClean="0">
                          <a:solidFill>
                            <a:schemeClr val="tx1"/>
                          </a:solidFill>
                          <a:effectLst/>
                          <a:latin typeface="+mn-lt"/>
                          <a:ea typeface="+mn-ea"/>
                          <a:cs typeface="+mn-cs"/>
                        </a:rPr>
                        <a:t>5,248</a:t>
                      </a:r>
                      <a:endParaRPr lang="en-US" sz="1200" b="1" kern="120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0"/>
                        </a:spcBef>
                        <a:spcAft>
                          <a:spcPts val="0"/>
                        </a:spcAft>
                      </a:pPr>
                      <a:r>
                        <a:rPr lang="en-US" sz="1200" b="1" kern="1200" dirty="0" smtClean="0">
                          <a:solidFill>
                            <a:schemeClr val="tx1"/>
                          </a:solidFill>
                          <a:effectLst/>
                          <a:latin typeface="+mn-lt"/>
                          <a:ea typeface="+mn-ea"/>
                          <a:cs typeface="+mn-cs"/>
                        </a:rPr>
                        <a:t>4,952</a:t>
                      </a:r>
                      <a:endParaRPr lang="en-US" sz="1200" b="1" kern="120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0"/>
                        </a:spcBef>
                        <a:spcAft>
                          <a:spcPts val="0"/>
                        </a:spcAft>
                      </a:pPr>
                      <a:r>
                        <a:rPr lang="en-US" sz="1200" b="1" kern="1200" dirty="0" smtClean="0">
                          <a:solidFill>
                            <a:schemeClr val="tx1"/>
                          </a:solidFill>
                          <a:effectLst/>
                          <a:latin typeface="+mn-lt"/>
                          <a:ea typeface="+mn-ea"/>
                          <a:cs typeface="+mn-cs"/>
                        </a:rPr>
                        <a:t>4,671</a:t>
                      </a:r>
                      <a:endParaRPr lang="en-US" sz="1200" b="1" kern="120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0"/>
                        </a:spcBef>
                        <a:spcAft>
                          <a:spcPts val="0"/>
                        </a:spcAft>
                      </a:pPr>
                      <a:r>
                        <a:rPr lang="en-US" sz="1200" b="1" kern="1200" dirty="0" smtClean="0">
                          <a:solidFill>
                            <a:schemeClr val="tx1"/>
                          </a:solidFill>
                          <a:effectLst/>
                          <a:latin typeface="+mn-lt"/>
                          <a:ea typeface="+mn-ea"/>
                          <a:cs typeface="+mn-cs"/>
                        </a:rPr>
                        <a:t>4,392</a:t>
                      </a:r>
                      <a:endParaRPr lang="en-US" sz="1200" b="1" kern="120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0"/>
                        </a:spcBef>
                        <a:spcAft>
                          <a:spcPts val="0"/>
                        </a:spcAft>
                      </a:pPr>
                      <a:r>
                        <a:rPr lang="en-US" sz="1200" b="1" kern="1200" dirty="0" smtClean="0">
                          <a:solidFill>
                            <a:schemeClr val="tx1"/>
                          </a:solidFill>
                          <a:effectLst/>
                          <a:latin typeface="+mn-lt"/>
                          <a:ea typeface="+mn-ea"/>
                          <a:cs typeface="+mn-cs"/>
                        </a:rPr>
                        <a:t>7,832</a:t>
                      </a:r>
                      <a:endParaRPr lang="en-US" sz="1200" b="1"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477097">
                <a:tc>
                  <a:txBody>
                    <a:bodyPr/>
                    <a:lstStyle/>
                    <a:p>
                      <a:pPr marL="233363" marR="351790" indent="-179388" algn="l" rtl="0" eaLnBrk="1" latinLnBrk="0" hangingPunct="1">
                        <a:lnSpc>
                          <a:spcPct val="107000"/>
                        </a:lnSpc>
                        <a:spcBef>
                          <a:spcPts val="380"/>
                        </a:spcBef>
                        <a:spcAft>
                          <a:spcPts val="0"/>
                        </a:spcAft>
                      </a:pPr>
                      <a:r>
                        <a:rPr kumimoji="0" lang="en-US" sz="1200" b="1" kern="1200" spc="-20" dirty="0">
                          <a:solidFill>
                            <a:schemeClr val="lt1"/>
                          </a:solidFill>
                          <a:effectLst/>
                          <a:latin typeface="+mn-lt"/>
                          <a:ea typeface="+mn-ea"/>
                          <a:cs typeface="+mn-cs"/>
                        </a:rPr>
                        <a:t>b. </a:t>
                      </a:r>
                      <a:r>
                        <a:rPr kumimoji="0" lang="en-US" sz="1200" b="1" kern="1200" spc="-20" dirty="0" smtClean="0">
                          <a:solidFill>
                            <a:schemeClr val="lt1"/>
                          </a:solidFill>
                          <a:effectLst/>
                          <a:latin typeface="+mn-lt"/>
                          <a:ea typeface="+mn-ea"/>
                          <a:cs typeface="+mn-cs"/>
                        </a:rPr>
                        <a:t>	IEPs </a:t>
                      </a:r>
                      <a:r>
                        <a:rPr kumimoji="0" lang="en-US" sz="1200" b="1" kern="1200" spc="-20" dirty="0">
                          <a:solidFill>
                            <a:schemeClr val="lt1"/>
                          </a:solidFill>
                          <a:effectLst/>
                          <a:latin typeface="+mn-lt"/>
                          <a:ea typeface="+mn-ea"/>
                          <a:cs typeface="+mn-cs"/>
                        </a:rPr>
                        <a:t>in regular assessment with no accommodations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40"/>
                        </a:spcBef>
                        <a:spcAft>
                          <a:spcPts val="0"/>
                        </a:spcAft>
                      </a:pPr>
                      <a:r>
                        <a:rPr kumimoji="0" lang="en-US" sz="1200" b="1" kern="1200" dirty="0">
                          <a:solidFill>
                            <a:schemeClr val="tx1"/>
                          </a:solidFill>
                          <a:effectLst/>
                          <a:latin typeface="+mn-lt"/>
                          <a:ea typeface="+mn-ea"/>
                          <a:cs typeface="+mn-cs"/>
                        </a:rPr>
                        <a:t>977</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40"/>
                        </a:spcBef>
                        <a:spcAft>
                          <a:spcPts val="0"/>
                        </a:spcAft>
                      </a:pPr>
                      <a:r>
                        <a:rPr kumimoji="0" lang="en-US" sz="1200" b="1" kern="1200" dirty="0">
                          <a:solidFill>
                            <a:schemeClr val="tx1"/>
                          </a:solidFill>
                          <a:effectLst/>
                          <a:latin typeface="+mn-lt"/>
                          <a:ea typeface="+mn-ea"/>
                          <a:cs typeface="+mn-cs"/>
                        </a:rPr>
                        <a:t>626</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40"/>
                        </a:spcBef>
                        <a:spcAft>
                          <a:spcPts val="0"/>
                        </a:spcAft>
                      </a:pPr>
                      <a:r>
                        <a:rPr kumimoji="0" lang="en-US" sz="1200" b="1" kern="1200" dirty="0">
                          <a:solidFill>
                            <a:schemeClr val="tx1"/>
                          </a:solidFill>
                          <a:effectLst/>
                          <a:latin typeface="+mn-lt"/>
                          <a:ea typeface="+mn-ea"/>
                          <a:cs typeface="+mn-cs"/>
                        </a:rPr>
                        <a:t>458</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40"/>
                        </a:spcBef>
                        <a:spcAft>
                          <a:spcPts val="0"/>
                        </a:spcAft>
                      </a:pPr>
                      <a:r>
                        <a:rPr kumimoji="0" lang="en-US" sz="1200" b="1" kern="1200" dirty="0">
                          <a:solidFill>
                            <a:schemeClr val="tx1"/>
                          </a:solidFill>
                          <a:effectLst/>
                          <a:latin typeface="+mn-lt"/>
                          <a:ea typeface="+mn-ea"/>
                          <a:cs typeface="+mn-cs"/>
                        </a:rPr>
                        <a:t>320</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40"/>
                        </a:spcBef>
                        <a:spcAft>
                          <a:spcPts val="0"/>
                        </a:spcAft>
                      </a:pPr>
                      <a:r>
                        <a:rPr kumimoji="0" lang="en-US" sz="1200" b="1" kern="1200" dirty="0">
                          <a:solidFill>
                            <a:schemeClr val="tx1"/>
                          </a:solidFill>
                          <a:effectLst/>
                          <a:latin typeface="+mn-lt"/>
                          <a:ea typeface="+mn-ea"/>
                          <a:cs typeface="+mn-cs"/>
                        </a:rPr>
                        <a:t>278</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40"/>
                        </a:spcBef>
                        <a:spcAft>
                          <a:spcPts val="0"/>
                        </a:spcAft>
                      </a:pPr>
                      <a:r>
                        <a:rPr kumimoji="0" lang="en-US" sz="1200" b="1" kern="1200" dirty="0">
                          <a:solidFill>
                            <a:schemeClr val="tx1"/>
                          </a:solidFill>
                          <a:effectLst/>
                          <a:latin typeface="+mn-lt"/>
                          <a:ea typeface="+mn-ea"/>
                          <a:cs typeface="+mn-cs"/>
                        </a:rPr>
                        <a:t>302</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rtl="0" eaLnBrk="1" latinLnBrk="0" hangingPunct="1">
                        <a:spcBef>
                          <a:spcPts val="40"/>
                        </a:spcBef>
                        <a:spcAft>
                          <a:spcPts val="0"/>
                        </a:spcAft>
                      </a:pPr>
                      <a:r>
                        <a:rPr kumimoji="0" lang="en-US" sz="1200" b="1" kern="1200" dirty="0" smtClean="0">
                          <a:solidFill>
                            <a:schemeClr val="tx1"/>
                          </a:solidFill>
                          <a:effectLst/>
                          <a:latin typeface="+mn-lt"/>
                          <a:ea typeface="+mn-ea"/>
                          <a:cs typeface="+mn-cs"/>
                        </a:rPr>
                        <a:t>644</a:t>
                      </a:r>
                      <a:endParaRPr kumimoji="0" lang="en-US" sz="1200" b="1"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3"/>
                  </a:ext>
                </a:extLst>
              </a:tr>
              <a:tr h="506435">
                <a:tc>
                  <a:txBody>
                    <a:bodyPr/>
                    <a:lstStyle/>
                    <a:p>
                      <a:pPr marL="233363" marR="351790" indent="-179388" algn="l" rtl="0" eaLnBrk="1" latinLnBrk="0" hangingPunct="1">
                        <a:lnSpc>
                          <a:spcPct val="107000"/>
                        </a:lnSpc>
                        <a:spcBef>
                          <a:spcPts val="380"/>
                        </a:spcBef>
                        <a:spcAft>
                          <a:spcPts val="0"/>
                        </a:spcAft>
                      </a:pPr>
                      <a:r>
                        <a:rPr kumimoji="0" lang="en-US" sz="1200" b="1" kern="1200" spc="-20" dirty="0">
                          <a:solidFill>
                            <a:schemeClr val="lt1"/>
                          </a:solidFill>
                          <a:effectLst/>
                          <a:latin typeface="+mn-lt"/>
                          <a:ea typeface="+mn-ea"/>
                          <a:cs typeface="+mn-cs"/>
                        </a:rPr>
                        <a:t>c. </a:t>
                      </a:r>
                      <a:r>
                        <a:rPr kumimoji="0" lang="en-US" sz="1200" b="1" kern="1200" spc="-20" dirty="0" smtClean="0">
                          <a:solidFill>
                            <a:schemeClr val="lt1"/>
                          </a:solidFill>
                          <a:effectLst/>
                          <a:latin typeface="+mn-lt"/>
                          <a:ea typeface="+mn-ea"/>
                          <a:cs typeface="+mn-cs"/>
                        </a:rPr>
                        <a:t>	IEPs </a:t>
                      </a:r>
                      <a:r>
                        <a:rPr kumimoji="0" lang="en-US" sz="1200" b="1" kern="1200" spc="-20" dirty="0">
                          <a:solidFill>
                            <a:schemeClr val="lt1"/>
                          </a:solidFill>
                          <a:effectLst/>
                          <a:latin typeface="+mn-lt"/>
                          <a:ea typeface="+mn-ea"/>
                          <a:cs typeface="+mn-cs"/>
                        </a:rPr>
                        <a:t>in regular assessment with accommodations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40"/>
                        </a:spcBef>
                        <a:spcAft>
                          <a:spcPts val="0"/>
                        </a:spcAft>
                      </a:pPr>
                      <a:r>
                        <a:rPr kumimoji="0" lang="en-US" sz="1200" b="1" kern="1200" dirty="0" smtClean="0">
                          <a:solidFill>
                            <a:schemeClr val="tx1"/>
                          </a:solidFill>
                          <a:effectLst/>
                          <a:latin typeface="+mn-lt"/>
                          <a:ea typeface="+mn-ea"/>
                          <a:cs typeface="+mn-cs"/>
                        </a:rPr>
                        <a:t>3,821</a:t>
                      </a:r>
                      <a:endParaRPr kumimoji="0" lang="en-US" sz="1200" b="1" kern="120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40"/>
                        </a:spcBef>
                        <a:spcAft>
                          <a:spcPts val="0"/>
                        </a:spcAft>
                      </a:pPr>
                      <a:r>
                        <a:rPr kumimoji="0" lang="en-US" sz="1200" b="1" kern="1200" dirty="0" smtClean="0">
                          <a:solidFill>
                            <a:schemeClr val="tx1"/>
                          </a:solidFill>
                          <a:effectLst/>
                          <a:latin typeface="+mn-lt"/>
                          <a:ea typeface="+mn-ea"/>
                          <a:cs typeface="+mn-cs"/>
                        </a:rPr>
                        <a:t>4,038</a:t>
                      </a:r>
                      <a:endParaRPr kumimoji="0" lang="en-US" sz="1200" b="1" kern="120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40"/>
                        </a:spcBef>
                        <a:spcAft>
                          <a:spcPts val="0"/>
                        </a:spcAft>
                      </a:pPr>
                      <a:r>
                        <a:rPr kumimoji="0" lang="en-US" sz="1200" b="1" kern="1200" dirty="0" smtClean="0">
                          <a:solidFill>
                            <a:schemeClr val="tx1"/>
                          </a:solidFill>
                          <a:effectLst/>
                          <a:latin typeface="+mn-lt"/>
                          <a:ea typeface="+mn-ea"/>
                          <a:cs typeface="+mn-cs"/>
                        </a:rPr>
                        <a:t>4,171</a:t>
                      </a:r>
                      <a:endParaRPr kumimoji="0" lang="en-US" sz="1200" b="1" kern="120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40"/>
                        </a:spcBef>
                        <a:spcAft>
                          <a:spcPts val="0"/>
                        </a:spcAft>
                      </a:pPr>
                      <a:r>
                        <a:rPr kumimoji="0" lang="en-US" sz="1200" b="1" kern="1200" dirty="0" smtClean="0">
                          <a:solidFill>
                            <a:schemeClr val="tx1"/>
                          </a:solidFill>
                          <a:effectLst/>
                          <a:latin typeface="+mn-lt"/>
                          <a:ea typeface="+mn-ea"/>
                          <a:cs typeface="+mn-cs"/>
                        </a:rPr>
                        <a:t>4,087</a:t>
                      </a:r>
                      <a:endParaRPr kumimoji="0" lang="en-US" sz="1200" b="1" kern="120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40"/>
                        </a:spcBef>
                        <a:spcAft>
                          <a:spcPts val="0"/>
                        </a:spcAft>
                      </a:pPr>
                      <a:r>
                        <a:rPr kumimoji="0" lang="en-US" sz="1200" b="1" kern="1200" dirty="0" smtClean="0">
                          <a:solidFill>
                            <a:schemeClr val="tx1"/>
                          </a:solidFill>
                          <a:effectLst/>
                          <a:latin typeface="+mn-lt"/>
                          <a:ea typeface="+mn-ea"/>
                          <a:cs typeface="+mn-cs"/>
                        </a:rPr>
                        <a:t>3,885</a:t>
                      </a:r>
                      <a:endParaRPr kumimoji="0" lang="en-US" sz="1200" b="1" kern="120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40"/>
                        </a:spcBef>
                        <a:spcAft>
                          <a:spcPts val="0"/>
                        </a:spcAft>
                      </a:pPr>
                      <a:r>
                        <a:rPr kumimoji="0" lang="en-US" sz="1200" b="1" kern="1200" dirty="0" smtClean="0">
                          <a:solidFill>
                            <a:schemeClr val="tx1"/>
                          </a:solidFill>
                          <a:effectLst/>
                          <a:latin typeface="+mn-lt"/>
                          <a:ea typeface="+mn-ea"/>
                          <a:cs typeface="+mn-cs"/>
                        </a:rPr>
                        <a:t>3,544</a:t>
                      </a:r>
                      <a:endParaRPr kumimoji="0" lang="en-US" sz="1200" b="1" kern="120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rtl="0" eaLnBrk="1" latinLnBrk="0" hangingPunct="1">
                        <a:spcBef>
                          <a:spcPts val="40"/>
                        </a:spcBef>
                        <a:spcAft>
                          <a:spcPts val="0"/>
                        </a:spcAft>
                      </a:pPr>
                      <a:r>
                        <a:rPr kumimoji="0" lang="en-US" sz="1200" b="1" kern="1200" dirty="0" smtClean="0">
                          <a:solidFill>
                            <a:schemeClr val="tx1"/>
                          </a:solidFill>
                          <a:effectLst/>
                          <a:latin typeface="+mn-lt"/>
                          <a:ea typeface="+mn-ea"/>
                          <a:cs typeface="+mn-cs"/>
                        </a:rPr>
                        <a:t>6,510</a:t>
                      </a:r>
                      <a:endParaRPr kumimoji="0" lang="en-US" sz="1200" b="1"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533400">
                <a:tc>
                  <a:txBody>
                    <a:bodyPr/>
                    <a:lstStyle/>
                    <a:p>
                      <a:pPr marL="233363" marR="351790" indent="-179388" algn="l" rtl="0" eaLnBrk="1" latinLnBrk="0" hangingPunct="1">
                        <a:lnSpc>
                          <a:spcPct val="107000"/>
                        </a:lnSpc>
                        <a:spcBef>
                          <a:spcPts val="380"/>
                        </a:spcBef>
                        <a:spcAft>
                          <a:spcPts val="0"/>
                        </a:spcAft>
                      </a:pPr>
                      <a:r>
                        <a:rPr kumimoji="0" lang="en-US" sz="1200" b="1" kern="1200" spc="-20" dirty="0">
                          <a:solidFill>
                            <a:schemeClr val="lt1"/>
                          </a:solidFill>
                          <a:effectLst/>
                          <a:latin typeface="+mn-lt"/>
                          <a:ea typeface="+mn-ea"/>
                          <a:cs typeface="+mn-cs"/>
                        </a:rPr>
                        <a:t>f. </a:t>
                      </a:r>
                      <a:r>
                        <a:rPr kumimoji="0" lang="en-US" sz="1200" b="1" kern="1200" spc="-20" dirty="0" smtClean="0">
                          <a:solidFill>
                            <a:schemeClr val="lt1"/>
                          </a:solidFill>
                          <a:effectLst/>
                          <a:latin typeface="+mn-lt"/>
                          <a:ea typeface="+mn-ea"/>
                          <a:cs typeface="+mn-cs"/>
                        </a:rPr>
                        <a:t>	IEPs </a:t>
                      </a:r>
                      <a:r>
                        <a:rPr kumimoji="0" lang="en-US" sz="1200" b="1" kern="1200" spc="-20" dirty="0">
                          <a:solidFill>
                            <a:schemeClr val="lt1"/>
                          </a:solidFill>
                          <a:effectLst/>
                          <a:latin typeface="+mn-lt"/>
                          <a:ea typeface="+mn-ea"/>
                          <a:cs typeface="+mn-cs"/>
                        </a:rPr>
                        <a:t>in alternate assessment against alternate standards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40"/>
                        </a:spcBef>
                        <a:spcAft>
                          <a:spcPts val="0"/>
                        </a:spcAft>
                      </a:pPr>
                      <a:r>
                        <a:rPr kumimoji="0" lang="en-US" sz="1200" b="1" kern="1200" dirty="0">
                          <a:solidFill>
                            <a:schemeClr val="tx1"/>
                          </a:solidFill>
                          <a:effectLst/>
                          <a:latin typeface="+mn-lt"/>
                          <a:ea typeface="+mn-ea"/>
                          <a:cs typeface="+mn-cs"/>
                        </a:rPr>
                        <a:t>544</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40"/>
                        </a:spcBef>
                        <a:spcAft>
                          <a:spcPts val="0"/>
                        </a:spcAft>
                      </a:pPr>
                      <a:r>
                        <a:rPr kumimoji="0" lang="en-US" sz="1200" b="1" kern="1200" dirty="0">
                          <a:solidFill>
                            <a:schemeClr val="tx1"/>
                          </a:solidFill>
                          <a:effectLst/>
                          <a:latin typeface="+mn-lt"/>
                          <a:ea typeface="+mn-ea"/>
                          <a:cs typeface="+mn-cs"/>
                        </a:rPr>
                        <a:t>550</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40"/>
                        </a:spcBef>
                        <a:spcAft>
                          <a:spcPts val="0"/>
                        </a:spcAft>
                      </a:pPr>
                      <a:r>
                        <a:rPr kumimoji="0" lang="en-US" sz="1200" b="1" kern="1200" dirty="0">
                          <a:solidFill>
                            <a:schemeClr val="tx1"/>
                          </a:solidFill>
                          <a:effectLst/>
                          <a:latin typeface="+mn-lt"/>
                          <a:ea typeface="+mn-ea"/>
                          <a:cs typeface="+mn-cs"/>
                        </a:rPr>
                        <a:t>581</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40"/>
                        </a:spcBef>
                        <a:spcAft>
                          <a:spcPts val="0"/>
                        </a:spcAft>
                      </a:pPr>
                      <a:r>
                        <a:rPr kumimoji="0" lang="en-US" sz="1200" b="1" kern="1200" dirty="0">
                          <a:solidFill>
                            <a:schemeClr val="tx1"/>
                          </a:solidFill>
                          <a:effectLst/>
                          <a:latin typeface="+mn-lt"/>
                          <a:ea typeface="+mn-ea"/>
                          <a:cs typeface="+mn-cs"/>
                        </a:rPr>
                        <a:t>510</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40"/>
                        </a:spcBef>
                        <a:spcAft>
                          <a:spcPts val="0"/>
                        </a:spcAft>
                      </a:pPr>
                      <a:r>
                        <a:rPr kumimoji="0" lang="en-US" sz="1200" b="1" kern="1200" dirty="0">
                          <a:solidFill>
                            <a:schemeClr val="tx1"/>
                          </a:solidFill>
                          <a:effectLst/>
                          <a:latin typeface="+mn-lt"/>
                          <a:ea typeface="+mn-ea"/>
                          <a:cs typeface="+mn-cs"/>
                        </a:rPr>
                        <a:t>460</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40"/>
                        </a:spcBef>
                        <a:spcAft>
                          <a:spcPts val="0"/>
                        </a:spcAft>
                      </a:pPr>
                      <a:r>
                        <a:rPr kumimoji="0" lang="en-US" sz="1200" b="1" kern="1200" dirty="0">
                          <a:solidFill>
                            <a:schemeClr val="tx1"/>
                          </a:solidFill>
                          <a:effectLst/>
                          <a:latin typeface="+mn-lt"/>
                          <a:ea typeface="+mn-ea"/>
                          <a:cs typeface="+mn-cs"/>
                        </a:rPr>
                        <a:t>480</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rtl="0" eaLnBrk="1" latinLnBrk="0" hangingPunct="1">
                        <a:spcBef>
                          <a:spcPts val="40"/>
                        </a:spcBef>
                        <a:spcAft>
                          <a:spcPts val="0"/>
                        </a:spcAft>
                      </a:pPr>
                      <a:r>
                        <a:rPr kumimoji="0" lang="en-US" sz="1200" b="1" kern="1200" dirty="0" smtClean="0">
                          <a:solidFill>
                            <a:schemeClr val="tx1"/>
                          </a:solidFill>
                          <a:effectLst/>
                          <a:latin typeface="+mn-lt"/>
                          <a:ea typeface="+mn-ea"/>
                          <a:cs typeface="+mn-cs"/>
                        </a:rPr>
                        <a:t>452</a:t>
                      </a:r>
                      <a:endParaRPr kumimoji="0" lang="en-US" sz="1200" b="1"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91303129"/>
              </p:ext>
            </p:extLst>
          </p:nvPr>
        </p:nvGraphicFramePr>
        <p:xfrm>
          <a:off x="609600" y="5029200"/>
          <a:ext cx="7086602" cy="812800"/>
        </p:xfrm>
        <a:graphic>
          <a:graphicData uri="http://schemas.openxmlformats.org/drawingml/2006/table">
            <a:tbl>
              <a:tblPr firstRow="1" firstCol="1" lastRow="1" lastCol="1" bandRow="1" bandCol="1">
                <a:tableStyleId>{5C22544A-7EE6-4342-B048-85BDC9FD1C3A}</a:tableStyleId>
              </a:tblPr>
              <a:tblGrid>
                <a:gridCol w="1021452">
                  <a:extLst>
                    <a:ext uri="{9D8B030D-6E8A-4147-A177-3AD203B41FA5}">
                      <a16:colId xmlns:a16="http://schemas.microsoft.com/office/drawing/2014/main" val="20000"/>
                    </a:ext>
                  </a:extLst>
                </a:gridCol>
                <a:gridCol w="1645548">
                  <a:extLst>
                    <a:ext uri="{9D8B030D-6E8A-4147-A177-3AD203B41FA5}">
                      <a16:colId xmlns:a16="http://schemas.microsoft.com/office/drawing/2014/main" val="20001"/>
                    </a:ext>
                  </a:extLst>
                </a:gridCol>
                <a:gridCol w="1939291">
                  <a:extLst>
                    <a:ext uri="{9D8B030D-6E8A-4147-A177-3AD203B41FA5}">
                      <a16:colId xmlns:a16="http://schemas.microsoft.com/office/drawing/2014/main" val="20002"/>
                    </a:ext>
                  </a:extLst>
                </a:gridCol>
                <a:gridCol w="797243">
                  <a:extLst>
                    <a:ext uri="{9D8B030D-6E8A-4147-A177-3AD203B41FA5}">
                      <a16:colId xmlns:a16="http://schemas.microsoft.com/office/drawing/2014/main" val="20003"/>
                    </a:ext>
                  </a:extLst>
                </a:gridCol>
                <a:gridCol w="885825">
                  <a:extLst>
                    <a:ext uri="{9D8B030D-6E8A-4147-A177-3AD203B41FA5}">
                      <a16:colId xmlns:a16="http://schemas.microsoft.com/office/drawing/2014/main" val="20004"/>
                    </a:ext>
                  </a:extLst>
                </a:gridCol>
                <a:gridCol w="797243">
                  <a:extLst>
                    <a:ext uri="{9D8B030D-6E8A-4147-A177-3AD203B41FA5}">
                      <a16:colId xmlns:a16="http://schemas.microsoft.com/office/drawing/2014/main" val="20005"/>
                    </a:ext>
                  </a:extLst>
                </a:gridCol>
              </a:tblGrid>
              <a:tr h="569595">
                <a:tc>
                  <a:txBody>
                    <a:bodyPr/>
                    <a:lstStyle/>
                    <a:p>
                      <a:pPr marL="0" marR="0">
                        <a:spcBef>
                          <a:spcPts val="0"/>
                        </a:spcBef>
                        <a:spcAft>
                          <a:spcPts val="0"/>
                        </a:spcAft>
                      </a:pPr>
                      <a:r>
                        <a:rPr lang="en-US" sz="1200" dirty="0">
                          <a:solidFill>
                            <a:schemeClr val="bg1"/>
                          </a:solidFill>
                          <a:effectLst/>
                        </a:rPr>
                        <a:t> </a:t>
                      </a:r>
                      <a:endParaRPr lang="en-US" sz="1200" dirty="0">
                        <a:solidFill>
                          <a:schemeClr val="bg1"/>
                        </a:solidFill>
                        <a:effectLst/>
                        <a:latin typeface="Calibri"/>
                        <a:ea typeface="Calibri"/>
                        <a:cs typeface="Times New Roman"/>
                      </a:endParaRPr>
                    </a:p>
                  </a:txBody>
                  <a:tcPr marL="0" marR="0" marT="0" marB="0" anchor="ctr"/>
                </a:tc>
                <a:tc>
                  <a:txBody>
                    <a:bodyPr/>
                    <a:lstStyle/>
                    <a:p>
                      <a:pPr marL="0" marR="112395" algn="ctr">
                        <a:lnSpc>
                          <a:spcPct val="115000"/>
                        </a:lnSpc>
                        <a:spcBef>
                          <a:spcPts val="0"/>
                        </a:spcBef>
                        <a:spcAft>
                          <a:spcPts val="0"/>
                        </a:spcAft>
                      </a:pPr>
                      <a:r>
                        <a:rPr lang="en-US" sz="1200">
                          <a:solidFill>
                            <a:schemeClr val="tx1"/>
                          </a:solidFill>
                          <a:effectLst/>
                        </a:rPr>
                        <a:t>Number</a:t>
                      </a:r>
                      <a:r>
                        <a:rPr lang="en-US" sz="1200" spc="-35">
                          <a:solidFill>
                            <a:schemeClr val="tx1"/>
                          </a:solidFill>
                          <a:effectLst/>
                        </a:rPr>
                        <a:t> </a:t>
                      </a:r>
                      <a:r>
                        <a:rPr lang="en-US" sz="1200">
                          <a:solidFill>
                            <a:schemeClr val="tx1"/>
                          </a:solidFill>
                          <a:effectLst/>
                        </a:rPr>
                        <a:t>of</a:t>
                      </a:r>
                      <a:r>
                        <a:rPr lang="en-US" sz="1200" spc="-45">
                          <a:solidFill>
                            <a:schemeClr val="tx1"/>
                          </a:solidFill>
                          <a:effectLst/>
                        </a:rPr>
                        <a:t> </a:t>
                      </a:r>
                      <a:r>
                        <a:rPr lang="en-US" sz="1200" spc="5">
                          <a:solidFill>
                            <a:schemeClr val="tx1"/>
                          </a:solidFill>
                          <a:effectLst/>
                        </a:rPr>
                        <a:t>Children</a:t>
                      </a:r>
                      <a:endParaRPr lang="en-US" sz="1200">
                        <a:solidFill>
                          <a:schemeClr val="tx1"/>
                        </a:solidFill>
                        <a:effectLst/>
                      </a:endParaRPr>
                    </a:p>
                    <a:p>
                      <a:pPr marL="0" marR="112395" algn="ctr">
                        <a:lnSpc>
                          <a:spcPct val="115000"/>
                        </a:lnSpc>
                        <a:spcBef>
                          <a:spcPts val="0"/>
                        </a:spcBef>
                        <a:spcAft>
                          <a:spcPts val="0"/>
                        </a:spcAft>
                      </a:pPr>
                      <a:r>
                        <a:rPr lang="en-US" sz="1200" spc="5">
                          <a:solidFill>
                            <a:schemeClr val="tx1"/>
                          </a:solidFill>
                          <a:effectLst/>
                        </a:rPr>
                        <a:t>with</a:t>
                      </a:r>
                      <a:r>
                        <a:rPr lang="en-US" sz="1200" spc="140">
                          <a:solidFill>
                            <a:schemeClr val="tx1"/>
                          </a:solidFill>
                          <a:effectLst/>
                        </a:rPr>
                        <a:t> </a:t>
                      </a:r>
                      <a:r>
                        <a:rPr lang="en-US" sz="1200" spc="-40">
                          <a:solidFill>
                            <a:schemeClr val="tx1"/>
                          </a:solidFill>
                          <a:effectLst/>
                        </a:rPr>
                        <a:t>IEPs</a:t>
                      </a:r>
                      <a:endParaRPr lang="en-US" sz="1200">
                        <a:solidFill>
                          <a:schemeClr val="tx1"/>
                        </a:solidFill>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a:solidFill>
                            <a:schemeClr val="tx1"/>
                          </a:solidFill>
                          <a:effectLst/>
                        </a:rPr>
                        <a:t>Number</a:t>
                      </a:r>
                      <a:r>
                        <a:rPr lang="en-US" sz="1200" spc="-30">
                          <a:solidFill>
                            <a:schemeClr val="tx1"/>
                          </a:solidFill>
                          <a:effectLst/>
                        </a:rPr>
                        <a:t> </a:t>
                      </a:r>
                      <a:r>
                        <a:rPr lang="en-US" sz="1200">
                          <a:solidFill>
                            <a:schemeClr val="tx1"/>
                          </a:solidFill>
                          <a:effectLst/>
                        </a:rPr>
                        <a:t>of</a:t>
                      </a:r>
                      <a:r>
                        <a:rPr lang="en-US" sz="1200" spc="-30">
                          <a:solidFill>
                            <a:schemeClr val="tx1"/>
                          </a:solidFill>
                          <a:effectLst/>
                        </a:rPr>
                        <a:t> </a:t>
                      </a:r>
                      <a:r>
                        <a:rPr lang="en-US" sz="1200">
                          <a:solidFill>
                            <a:schemeClr val="tx1"/>
                          </a:solidFill>
                          <a:effectLst/>
                        </a:rPr>
                        <a:t>Children</a:t>
                      </a:r>
                      <a:r>
                        <a:rPr lang="en-US" sz="1200" spc="-25">
                          <a:solidFill>
                            <a:schemeClr val="tx1"/>
                          </a:solidFill>
                          <a:effectLst/>
                        </a:rPr>
                        <a:t> </a:t>
                      </a:r>
                      <a:r>
                        <a:rPr lang="en-US" sz="1200">
                          <a:solidFill>
                            <a:schemeClr val="tx1"/>
                          </a:solidFill>
                          <a:effectLst/>
                        </a:rPr>
                        <a:t>with</a:t>
                      </a:r>
                    </a:p>
                    <a:p>
                      <a:pPr marL="0" marR="0" algn="ctr">
                        <a:lnSpc>
                          <a:spcPct val="115000"/>
                        </a:lnSpc>
                        <a:spcBef>
                          <a:spcPts val="0"/>
                        </a:spcBef>
                        <a:spcAft>
                          <a:spcPts val="0"/>
                        </a:spcAft>
                      </a:pPr>
                      <a:r>
                        <a:rPr lang="en-US" sz="1200" spc="-5">
                          <a:solidFill>
                            <a:schemeClr val="tx1"/>
                          </a:solidFill>
                          <a:effectLst/>
                        </a:rPr>
                        <a:t>IEPs</a:t>
                      </a:r>
                      <a:r>
                        <a:rPr lang="en-US" sz="1200" spc="-95">
                          <a:solidFill>
                            <a:schemeClr val="tx1"/>
                          </a:solidFill>
                          <a:effectLst/>
                        </a:rPr>
                        <a:t> </a:t>
                      </a:r>
                      <a:r>
                        <a:rPr lang="en-US" sz="1200" spc="-5">
                          <a:solidFill>
                            <a:schemeClr val="tx1"/>
                          </a:solidFill>
                          <a:effectLst/>
                        </a:rPr>
                        <a:t>participating</a:t>
                      </a:r>
                      <a:endParaRPr lang="en-US" sz="1200">
                        <a:solidFill>
                          <a:schemeClr val="tx1"/>
                        </a:solidFill>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200" spc="-5" dirty="0">
                          <a:solidFill>
                            <a:schemeClr val="tx1"/>
                          </a:solidFill>
                          <a:effectLst/>
                        </a:rPr>
                        <a:t>FFY</a:t>
                      </a:r>
                      <a:r>
                        <a:rPr lang="en-US" sz="1200" spc="-45" dirty="0">
                          <a:solidFill>
                            <a:schemeClr val="tx1"/>
                          </a:solidFill>
                          <a:effectLst/>
                        </a:rPr>
                        <a:t> </a:t>
                      </a:r>
                      <a:r>
                        <a:rPr lang="en-US" sz="1200" spc="-10" dirty="0" smtClean="0">
                          <a:solidFill>
                            <a:schemeClr val="tx1"/>
                          </a:solidFill>
                          <a:effectLst/>
                        </a:rPr>
                        <a:t>2016</a:t>
                      </a:r>
                      <a:r>
                        <a:rPr lang="en-US" sz="1200" spc="-45" dirty="0" smtClean="0">
                          <a:solidFill>
                            <a:schemeClr val="tx1"/>
                          </a:solidFill>
                          <a:effectLst/>
                        </a:rPr>
                        <a:t> </a:t>
                      </a:r>
                      <a:r>
                        <a:rPr lang="en-US" sz="1200" spc="-10" dirty="0">
                          <a:solidFill>
                            <a:schemeClr val="tx1"/>
                          </a:solidFill>
                          <a:effectLst/>
                        </a:rPr>
                        <a:t>Data</a:t>
                      </a:r>
                      <a:endParaRPr lang="en-US" sz="1200" dirty="0">
                        <a:solidFill>
                          <a:schemeClr val="tx1"/>
                        </a:solidFill>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200" spc="-10" dirty="0">
                          <a:solidFill>
                            <a:schemeClr val="tx1"/>
                          </a:solidFill>
                          <a:effectLst/>
                        </a:rPr>
                        <a:t>FFY</a:t>
                      </a:r>
                      <a:r>
                        <a:rPr lang="en-US" sz="1200" spc="-60" dirty="0">
                          <a:solidFill>
                            <a:schemeClr val="tx1"/>
                          </a:solidFill>
                          <a:effectLst/>
                        </a:rPr>
                        <a:t> </a:t>
                      </a:r>
                      <a:r>
                        <a:rPr lang="en-US" sz="1200" spc="-15" dirty="0" smtClean="0">
                          <a:solidFill>
                            <a:schemeClr val="tx1"/>
                          </a:solidFill>
                          <a:effectLst/>
                        </a:rPr>
                        <a:t>2017</a:t>
                      </a:r>
                      <a:r>
                        <a:rPr lang="en-US" sz="1200" spc="-15" baseline="0" dirty="0" smtClean="0">
                          <a:solidFill>
                            <a:schemeClr val="tx1"/>
                          </a:solidFill>
                          <a:effectLst/>
                        </a:rPr>
                        <a:t> </a:t>
                      </a:r>
                      <a:r>
                        <a:rPr lang="en-US" sz="1200" spc="-15" dirty="0" smtClean="0">
                          <a:solidFill>
                            <a:schemeClr val="tx1"/>
                          </a:solidFill>
                          <a:effectLst/>
                        </a:rPr>
                        <a:t>Target</a:t>
                      </a:r>
                      <a:endParaRPr lang="en-US" sz="1200" dirty="0">
                        <a:solidFill>
                          <a:schemeClr val="tx1"/>
                        </a:solidFill>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200" spc="-5" dirty="0">
                          <a:solidFill>
                            <a:schemeClr val="tx1"/>
                          </a:solidFill>
                          <a:effectLst/>
                        </a:rPr>
                        <a:t>FFY</a:t>
                      </a:r>
                      <a:r>
                        <a:rPr lang="en-US" sz="1200" spc="-45" dirty="0">
                          <a:solidFill>
                            <a:schemeClr val="tx1"/>
                          </a:solidFill>
                          <a:effectLst/>
                        </a:rPr>
                        <a:t> </a:t>
                      </a:r>
                      <a:r>
                        <a:rPr lang="en-US" sz="1200" spc="-10" dirty="0" smtClean="0">
                          <a:solidFill>
                            <a:schemeClr val="tx1"/>
                          </a:solidFill>
                          <a:effectLst/>
                        </a:rPr>
                        <a:t>2017</a:t>
                      </a:r>
                      <a:r>
                        <a:rPr lang="en-US" sz="1200" spc="-45" dirty="0" smtClean="0">
                          <a:solidFill>
                            <a:schemeClr val="tx1"/>
                          </a:solidFill>
                          <a:effectLst/>
                        </a:rPr>
                        <a:t> </a:t>
                      </a:r>
                      <a:r>
                        <a:rPr lang="en-US" sz="1200" spc="-10" dirty="0">
                          <a:solidFill>
                            <a:schemeClr val="tx1"/>
                          </a:solidFill>
                          <a:effectLst/>
                        </a:rPr>
                        <a:t>Data</a:t>
                      </a:r>
                      <a:endParaRPr lang="en-US" sz="1200" dirty="0">
                        <a:solidFill>
                          <a:schemeClr val="tx1"/>
                        </a:solidFill>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243205">
                <a:tc>
                  <a:txBody>
                    <a:bodyPr/>
                    <a:lstStyle/>
                    <a:p>
                      <a:pPr marL="0" marR="0" algn="ctr">
                        <a:spcBef>
                          <a:spcPts val="0"/>
                        </a:spcBef>
                        <a:spcAft>
                          <a:spcPts val="0"/>
                        </a:spcAft>
                      </a:pPr>
                      <a:r>
                        <a:rPr lang="en-US" sz="1200" spc="-30" dirty="0">
                          <a:solidFill>
                            <a:schemeClr val="bg1"/>
                          </a:solidFill>
                          <a:effectLst/>
                        </a:rPr>
                        <a:t>Reading</a:t>
                      </a:r>
                      <a:endParaRPr lang="en-US" sz="1200" dirty="0">
                        <a:solidFill>
                          <a:schemeClr val="bg1"/>
                        </a:solidFill>
                        <a:effectLst/>
                        <a:latin typeface="Calibri"/>
                        <a:ea typeface="Calibri"/>
                        <a:cs typeface="Times New Roman"/>
                      </a:endParaRPr>
                    </a:p>
                  </a:txBody>
                  <a:tcPr marL="0" marR="0" marT="0" marB="0" anchor="ctr">
                    <a:solidFill>
                      <a:schemeClr val="accent1"/>
                    </a:solidFill>
                  </a:tcPr>
                </a:tc>
                <a:tc>
                  <a:txBody>
                    <a:bodyPr/>
                    <a:lstStyle/>
                    <a:p>
                      <a:pPr marL="0" marR="0" algn="ctr">
                        <a:spcBef>
                          <a:spcPts val="0"/>
                        </a:spcBef>
                        <a:spcAft>
                          <a:spcPts val="0"/>
                        </a:spcAft>
                      </a:pPr>
                      <a:r>
                        <a:rPr lang="en-US" sz="1000" dirty="0" smtClean="0">
                          <a:solidFill>
                            <a:schemeClr val="tx1"/>
                          </a:solidFill>
                          <a:effectLst/>
                        </a:rPr>
                        <a:t>37,704</a:t>
                      </a:r>
                      <a:endParaRPr lang="en-US" sz="1100" dirty="0">
                        <a:solidFill>
                          <a:schemeClr val="tx1"/>
                        </a:solidFill>
                        <a:effectLst/>
                        <a:latin typeface="Calibri"/>
                        <a:ea typeface="Calibri"/>
                        <a:cs typeface="Times New Roman"/>
                      </a:endParaRPr>
                    </a:p>
                  </a:txBody>
                  <a:tcPr marL="0" marR="0" marT="0" marB="0" anchor="ctr">
                    <a:solidFill>
                      <a:srgbClr val="D0D8E8"/>
                    </a:solidFill>
                  </a:tcPr>
                </a:tc>
                <a:tc>
                  <a:txBody>
                    <a:bodyPr/>
                    <a:lstStyle/>
                    <a:p>
                      <a:pPr marL="0" marR="0" algn="ctr">
                        <a:spcBef>
                          <a:spcPts val="0"/>
                        </a:spcBef>
                        <a:spcAft>
                          <a:spcPts val="0"/>
                        </a:spcAft>
                      </a:pPr>
                      <a:r>
                        <a:rPr lang="en-US" sz="1000" dirty="0" smtClean="0">
                          <a:solidFill>
                            <a:schemeClr val="tx1"/>
                          </a:solidFill>
                          <a:effectLst/>
                        </a:rPr>
                        <a:t>37,236</a:t>
                      </a:r>
                      <a:endParaRPr lang="en-US" sz="1100" dirty="0">
                        <a:solidFill>
                          <a:schemeClr val="tx1"/>
                        </a:solidFill>
                        <a:effectLst/>
                        <a:latin typeface="Calibri"/>
                        <a:ea typeface="Calibri"/>
                        <a:cs typeface="Times New Roman"/>
                      </a:endParaRPr>
                    </a:p>
                  </a:txBody>
                  <a:tcPr marL="0" marR="0" marT="0" marB="0" anchor="ctr">
                    <a:solidFill>
                      <a:srgbClr val="D0D8E8"/>
                    </a:solidFill>
                  </a:tcPr>
                </a:tc>
                <a:tc>
                  <a:txBody>
                    <a:bodyPr/>
                    <a:lstStyle/>
                    <a:p>
                      <a:pPr marL="0" marR="0" algn="ctr">
                        <a:spcBef>
                          <a:spcPts val="0"/>
                        </a:spcBef>
                        <a:spcAft>
                          <a:spcPts val="0"/>
                        </a:spcAft>
                      </a:pPr>
                      <a:r>
                        <a:rPr lang="en-US" sz="1000" dirty="0" smtClean="0">
                          <a:solidFill>
                            <a:schemeClr val="tx1"/>
                          </a:solidFill>
                          <a:effectLst/>
                        </a:rPr>
                        <a:t>98.81%</a:t>
                      </a:r>
                      <a:endParaRPr lang="en-US" sz="1100" dirty="0">
                        <a:solidFill>
                          <a:schemeClr val="tx1"/>
                        </a:solidFill>
                        <a:effectLst/>
                        <a:latin typeface="Calibri"/>
                        <a:ea typeface="Calibri"/>
                        <a:cs typeface="Times New Roman"/>
                      </a:endParaRPr>
                    </a:p>
                  </a:txBody>
                  <a:tcPr marL="0" marR="0" marT="0" marB="0" anchor="ctr">
                    <a:solidFill>
                      <a:srgbClr val="D0D8E8"/>
                    </a:solidFill>
                  </a:tcPr>
                </a:tc>
                <a:tc>
                  <a:txBody>
                    <a:bodyPr/>
                    <a:lstStyle/>
                    <a:p>
                      <a:pPr marL="0" marR="0" algn="ctr">
                        <a:spcBef>
                          <a:spcPts val="0"/>
                        </a:spcBef>
                        <a:spcAft>
                          <a:spcPts val="0"/>
                        </a:spcAft>
                      </a:pPr>
                      <a:r>
                        <a:rPr lang="en-US" sz="1000" dirty="0">
                          <a:solidFill>
                            <a:schemeClr val="tx1"/>
                          </a:solidFill>
                          <a:effectLst/>
                        </a:rPr>
                        <a:t>95.00%</a:t>
                      </a:r>
                      <a:endParaRPr lang="en-US" sz="1100" dirty="0">
                        <a:solidFill>
                          <a:schemeClr val="tx1"/>
                        </a:solidFill>
                        <a:effectLst/>
                        <a:latin typeface="Calibri"/>
                        <a:ea typeface="Calibri"/>
                        <a:cs typeface="Times New Roman"/>
                      </a:endParaRPr>
                    </a:p>
                  </a:txBody>
                  <a:tcPr marL="0" marR="0" marT="0" marB="0" anchor="ctr">
                    <a:solidFill>
                      <a:srgbClr val="D0D8E8"/>
                    </a:solidFill>
                  </a:tcPr>
                </a:tc>
                <a:tc>
                  <a:txBody>
                    <a:bodyPr/>
                    <a:lstStyle/>
                    <a:p>
                      <a:pPr marL="0" marR="0" algn="ctr">
                        <a:spcBef>
                          <a:spcPts val="0"/>
                        </a:spcBef>
                        <a:spcAft>
                          <a:spcPts val="0"/>
                        </a:spcAft>
                      </a:pPr>
                      <a:r>
                        <a:rPr lang="en-US" sz="1000" dirty="0" smtClean="0">
                          <a:solidFill>
                            <a:schemeClr val="tx1"/>
                          </a:solidFill>
                          <a:effectLst/>
                        </a:rPr>
                        <a:t>98.76%</a:t>
                      </a:r>
                      <a:endParaRPr lang="en-US" sz="1100" dirty="0">
                        <a:solidFill>
                          <a:schemeClr val="tx1"/>
                        </a:solidFill>
                        <a:effectLst/>
                        <a:latin typeface="Calibri"/>
                        <a:ea typeface="Calibri"/>
                        <a:cs typeface="Times New Roman"/>
                      </a:endParaRPr>
                    </a:p>
                  </a:txBody>
                  <a:tcPr marL="0" marR="0" marT="0" marB="0" anchor="ctr">
                    <a:solidFill>
                      <a:srgbClr val="D0D8E8"/>
                    </a:solidFill>
                  </a:tcPr>
                </a:tc>
                <a:extLst>
                  <a:ext uri="{0D108BD9-81ED-4DB2-BD59-A6C34878D82A}">
                    <a16:rowId xmlns:a16="http://schemas.microsoft.com/office/drawing/2014/main" val="10001"/>
                  </a:ext>
                </a:extLst>
              </a:tr>
            </a:tbl>
          </a:graphicData>
        </a:graphic>
      </p:graphicFrame>
      <p:sp>
        <p:nvSpPr>
          <p:cNvPr id="12" name="Rectangle 11"/>
          <p:cNvSpPr/>
          <p:nvPr/>
        </p:nvSpPr>
        <p:spPr>
          <a:xfrm>
            <a:off x="571500" y="4648200"/>
            <a:ext cx="7124700" cy="369332"/>
          </a:xfrm>
          <a:prstGeom prst="rect">
            <a:avLst/>
          </a:prstGeom>
        </p:spPr>
        <p:txBody>
          <a:bodyPr wrap="square">
            <a:spAutoFit/>
          </a:bodyPr>
          <a:lstStyle/>
          <a:p>
            <a:r>
              <a:rPr lang="en-US" b="1" dirty="0"/>
              <a:t>FFY </a:t>
            </a:r>
            <a:r>
              <a:rPr lang="en-US" b="1" dirty="0" smtClean="0"/>
              <a:t>2017 </a:t>
            </a:r>
            <a:r>
              <a:rPr lang="en-US" b="1" dirty="0"/>
              <a:t>SPP/APR Data: </a:t>
            </a:r>
            <a:r>
              <a:rPr lang="en-US" b="1" dirty="0" smtClean="0"/>
              <a:t>Reading</a:t>
            </a:r>
            <a:endParaRPr lang="en-US" dirty="0"/>
          </a:p>
        </p:txBody>
      </p:sp>
    </p:spTree>
    <p:extLst>
      <p:ext uri="{BB962C8B-B14F-4D97-AF65-F5344CB8AC3E}">
        <p14:creationId xmlns:p14="http://schemas.microsoft.com/office/powerpoint/2010/main" val="42682510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534400" cy="1219200"/>
          </a:xfrm>
        </p:spPr>
        <p:txBody>
          <a:bodyPr>
            <a:normAutofit fontScale="90000"/>
          </a:bodyPr>
          <a:lstStyle/>
          <a:p>
            <a:r>
              <a:rPr lang="en-US" sz="4400" b="1" dirty="0"/>
              <a:t>Indicator 3B: Participation Rate for Children with </a:t>
            </a:r>
            <a:r>
              <a:rPr lang="en-US" sz="4400" b="1" dirty="0" smtClean="0"/>
              <a:t>IEPs: Mathematics</a:t>
            </a:r>
            <a:endParaRPr lang="en-US" b="1" dirty="0"/>
          </a:p>
        </p:txBody>
      </p:sp>
      <p:sp>
        <p:nvSpPr>
          <p:cNvPr id="9" name="TextBox 8"/>
          <p:cNvSpPr txBox="1"/>
          <p:nvPr/>
        </p:nvSpPr>
        <p:spPr>
          <a:xfrm>
            <a:off x="571500" y="1447800"/>
            <a:ext cx="8267700" cy="369332"/>
          </a:xfrm>
          <a:prstGeom prst="rect">
            <a:avLst/>
          </a:prstGeom>
          <a:noFill/>
        </p:spPr>
        <p:txBody>
          <a:bodyPr wrap="square" rtlCol="0">
            <a:spAutoFit/>
          </a:bodyPr>
          <a:lstStyle/>
          <a:p>
            <a:r>
              <a:rPr lang="en-US" b="1" dirty="0" smtClean="0"/>
              <a:t>FFY 2017 Assessment Data Groups: Mathematics</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843968241"/>
              </p:ext>
            </p:extLst>
          </p:nvPr>
        </p:nvGraphicFramePr>
        <p:xfrm>
          <a:off x="609600" y="1828801"/>
          <a:ext cx="8153401" cy="2438399"/>
        </p:xfrm>
        <a:graphic>
          <a:graphicData uri="http://schemas.openxmlformats.org/drawingml/2006/table">
            <a:tbl>
              <a:tblPr firstRow="1" firstCol="1" lastRow="1" lastCol="1" bandRow="1" bandCol="1">
                <a:tableStyleId>{5C22544A-7EE6-4342-B048-85BDC9FD1C3A}</a:tableStyleId>
              </a:tblPr>
              <a:tblGrid>
                <a:gridCol w="2605453">
                  <a:extLst>
                    <a:ext uri="{9D8B030D-6E8A-4147-A177-3AD203B41FA5}">
                      <a16:colId xmlns:a16="http://schemas.microsoft.com/office/drawing/2014/main" val="20000"/>
                    </a:ext>
                  </a:extLst>
                </a:gridCol>
                <a:gridCol w="792564">
                  <a:extLst>
                    <a:ext uri="{9D8B030D-6E8A-4147-A177-3AD203B41FA5}">
                      <a16:colId xmlns:a16="http://schemas.microsoft.com/office/drawing/2014/main" val="20001"/>
                    </a:ext>
                  </a:extLst>
                </a:gridCol>
                <a:gridCol w="792564">
                  <a:extLst>
                    <a:ext uri="{9D8B030D-6E8A-4147-A177-3AD203B41FA5}">
                      <a16:colId xmlns:a16="http://schemas.microsoft.com/office/drawing/2014/main" val="20002"/>
                    </a:ext>
                  </a:extLst>
                </a:gridCol>
                <a:gridCol w="792564">
                  <a:extLst>
                    <a:ext uri="{9D8B030D-6E8A-4147-A177-3AD203B41FA5}">
                      <a16:colId xmlns:a16="http://schemas.microsoft.com/office/drawing/2014/main" val="20003"/>
                    </a:ext>
                  </a:extLst>
                </a:gridCol>
                <a:gridCol w="792564">
                  <a:extLst>
                    <a:ext uri="{9D8B030D-6E8A-4147-A177-3AD203B41FA5}">
                      <a16:colId xmlns:a16="http://schemas.microsoft.com/office/drawing/2014/main" val="20004"/>
                    </a:ext>
                  </a:extLst>
                </a:gridCol>
                <a:gridCol w="792564">
                  <a:extLst>
                    <a:ext uri="{9D8B030D-6E8A-4147-A177-3AD203B41FA5}">
                      <a16:colId xmlns:a16="http://schemas.microsoft.com/office/drawing/2014/main" val="20005"/>
                    </a:ext>
                  </a:extLst>
                </a:gridCol>
                <a:gridCol w="792564">
                  <a:extLst>
                    <a:ext uri="{9D8B030D-6E8A-4147-A177-3AD203B41FA5}">
                      <a16:colId xmlns:a16="http://schemas.microsoft.com/office/drawing/2014/main" val="20006"/>
                    </a:ext>
                  </a:extLst>
                </a:gridCol>
                <a:gridCol w="792564">
                  <a:extLst>
                    <a:ext uri="{9D8B030D-6E8A-4147-A177-3AD203B41FA5}">
                      <a16:colId xmlns:a16="http://schemas.microsoft.com/office/drawing/2014/main" val="20007"/>
                    </a:ext>
                  </a:extLst>
                </a:gridCol>
              </a:tblGrid>
              <a:tr h="304799">
                <a:tc gridSpan="8">
                  <a:txBody>
                    <a:bodyPr/>
                    <a:lstStyle/>
                    <a:p>
                      <a:pPr marL="0" marR="0" algn="ctr">
                        <a:spcBef>
                          <a:spcPts val="380"/>
                        </a:spcBef>
                        <a:spcAft>
                          <a:spcPts val="0"/>
                        </a:spcAft>
                      </a:pPr>
                      <a:r>
                        <a:rPr lang="en-US" sz="1400" spc="-25" dirty="0" smtClean="0">
                          <a:effectLst/>
                          <a:latin typeface="+mn-lt"/>
                        </a:rPr>
                        <a:t>Mathematics assessment</a:t>
                      </a:r>
                      <a:r>
                        <a:rPr lang="en-US" sz="1400" spc="-65" dirty="0" smtClean="0">
                          <a:effectLst/>
                          <a:latin typeface="+mn-lt"/>
                        </a:rPr>
                        <a:t> </a:t>
                      </a:r>
                      <a:r>
                        <a:rPr lang="en-US" sz="1400" spc="-25" dirty="0">
                          <a:effectLst/>
                          <a:latin typeface="+mn-lt"/>
                        </a:rPr>
                        <a:t>participation</a:t>
                      </a:r>
                      <a:r>
                        <a:rPr lang="en-US" sz="1400" spc="-65" dirty="0">
                          <a:effectLst/>
                          <a:latin typeface="+mn-lt"/>
                        </a:rPr>
                        <a:t> </a:t>
                      </a:r>
                      <a:r>
                        <a:rPr lang="en-US" sz="1400" spc="-20" dirty="0">
                          <a:effectLst/>
                          <a:latin typeface="+mn-lt"/>
                        </a:rPr>
                        <a:t>data</a:t>
                      </a:r>
                      <a:r>
                        <a:rPr lang="en-US" sz="1400" spc="-65" dirty="0">
                          <a:effectLst/>
                          <a:latin typeface="+mn-lt"/>
                        </a:rPr>
                        <a:t> </a:t>
                      </a:r>
                      <a:r>
                        <a:rPr lang="en-US" sz="1400" spc="-15" dirty="0">
                          <a:effectLst/>
                          <a:latin typeface="+mn-lt"/>
                        </a:rPr>
                        <a:t>by</a:t>
                      </a:r>
                      <a:r>
                        <a:rPr lang="en-US" sz="1400" spc="-60" dirty="0">
                          <a:effectLst/>
                          <a:latin typeface="+mn-lt"/>
                        </a:rPr>
                        <a:t> </a:t>
                      </a:r>
                      <a:r>
                        <a:rPr lang="en-US" sz="1400" spc="-25" dirty="0">
                          <a:effectLst/>
                          <a:latin typeface="+mn-lt"/>
                        </a:rPr>
                        <a:t>grade</a:t>
                      </a:r>
                      <a:endParaRPr lang="en-US" sz="14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8334">
                <a:tc>
                  <a:txBody>
                    <a:bodyPr/>
                    <a:lstStyle/>
                    <a:p>
                      <a:pPr marL="0" marR="0" algn="ctr">
                        <a:spcBef>
                          <a:spcPts val="380"/>
                        </a:spcBef>
                        <a:spcAft>
                          <a:spcPts val="0"/>
                        </a:spcAft>
                      </a:pPr>
                      <a:r>
                        <a:rPr lang="en-US" sz="1200" b="1" spc="-25" dirty="0">
                          <a:solidFill>
                            <a:schemeClr val="bg1"/>
                          </a:solidFill>
                          <a:effectLst/>
                          <a:latin typeface="+mn-lt"/>
                        </a:rPr>
                        <a:t>Grade</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b="1" dirty="0">
                          <a:solidFill>
                            <a:schemeClr val="bg1"/>
                          </a:solidFill>
                          <a:effectLst/>
                          <a:latin typeface="+mn-lt"/>
                        </a:rPr>
                        <a:t>3</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b="1" dirty="0">
                          <a:solidFill>
                            <a:schemeClr val="bg1"/>
                          </a:solidFill>
                          <a:effectLst/>
                          <a:latin typeface="+mn-lt"/>
                        </a:rPr>
                        <a:t>4</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b="1" dirty="0">
                          <a:solidFill>
                            <a:schemeClr val="bg1"/>
                          </a:solidFill>
                          <a:effectLst/>
                          <a:latin typeface="+mn-lt"/>
                        </a:rPr>
                        <a:t>5</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b="1" dirty="0">
                          <a:solidFill>
                            <a:schemeClr val="bg1"/>
                          </a:solidFill>
                          <a:effectLst/>
                          <a:latin typeface="+mn-lt"/>
                        </a:rPr>
                        <a:t>6</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b="1" dirty="0">
                          <a:solidFill>
                            <a:schemeClr val="bg1"/>
                          </a:solidFill>
                          <a:effectLst/>
                          <a:latin typeface="+mn-lt"/>
                        </a:rPr>
                        <a:t>7</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b="1" dirty="0">
                          <a:solidFill>
                            <a:schemeClr val="bg1"/>
                          </a:solidFill>
                          <a:effectLst/>
                          <a:latin typeface="+mn-lt"/>
                        </a:rPr>
                        <a:t>8</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b="1" spc="-5" dirty="0">
                          <a:solidFill>
                            <a:schemeClr val="bg1"/>
                          </a:solidFill>
                          <a:effectLst/>
                          <a:latin typeface="+mn-lt"/>
                        </a:rPr>
                        <a:t>HS</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08334">
                <a:tc>
                  <a:txBody>
                    <a:bodyPr/>
                    <a:lstStyle/>
                    <a:p>
                      <a:pPr marL="233363" marR="351790" indent="-179388" algn="l" defTabSz="914400" rtl="0" eaLnBrk="1" latinLnBrk="0" hangingPunct="1">
                        <a:lnSpc>
                          <a:spcPct val="107000"/>
                        </a:lnSpc>
                        <a:spcBef>
                          <a:spcPts val="380"/>
                        </a:spcBef>
                        <a:spcAft>
                          <a:spcPts val="0"/>
                        </a:spcAft>
                      </a:pPr>
                      <a:r>
                        <a:rPr kumimoji="0" lang="en-US" sz="1200" b="1" kern="1200" spc="-20" dirty="0">
                          <a:solidFill>
                            <a:schemeClr val="lt1"/>
                          </a:solidFill>
                          <a:effectLst/>
                          <a:latin typeface="+mn-lt"/>
                          <a:ea typeface="+mn-ea"/>
                          <a:cs typeface="+mn-cs"/>
                        </a:rPr>
                        <a:t>a</a:t>
                      </a:r>
                      <a:r>
                        <a:rPr kumimoji="0" lang="en-US" sz="1200" b="1" kern="1200" spc="-20" dirty="0" smtClean="0">
                          <a:solidFill>
                            <a:schemeClr val="lt1"/>
                          </a:solidFill>
                          <a:effectLst/>
                          <a:latin typeface="+mn-lt"/>
                          <a:ea typeface="+mn-ea"/>
                          <a:cs typeface="+mn-cs"/>
                        </a:rPr>
                        <a:t>.	Children </a:t>
                      </a:r>
                      <a:r>
                        <a:rPr kumimoji="0" lang="en-US" sz="1200" b="1" kern="1200" spc="-20" dirty="0">
                          <a:solidFill>
                            <a:schemeClr val="lt1"/>
                          </a:solidFill>
                          <a:effectLst/>
                          <a:latin typeface="+mn-lt"/>
                          <a:ea typeface="+mn-ea"/>
                          <a:cs typeface="+mn-cs"/>
                        </a:rPr>
                        <a:t>with IEPs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defTabSz="914400" rtl="0" eaLnBrk="1" latinLnBrk="0" hangingPunct="1">
                        <a:spcBef>
                          <a:spcPts val="380"/>
                        </a:spcBef>
                        <a:spcAft>
                          <a:spcPts val="0"/>
                        </a:spcAft>
                      </a:pPr>
                      <a:r>
                        <a:rPr lang="en-US" sz="1200" b="1" kern="1200" dirty="0" smtClean="0">
                          <a:solidFill>
                            <a:schemeClr val="tx1"/>
                          </a:solidFill>
                          <a:effectLst/>
                          <a:latin typeface="+mn-lt"/>
                          <a:ea typeface="Calibri"/>
                          <a:cs typeface="Times New Roman"/>
                        </a:rPr>
                        <a:t>5,375</a:t>
                      </a:r>
                      <a:endParaRPr lang="en-US" sz="1200" b="1" kern="1200" dirty="0">
                        <a:solidFill>
                          <a:schemeClr val="tx1"/>
                        </a:solidFill>
                        <a:effectLst/>
                        <a:latin typeface="+mn-lt"/>
                        <a:ea typeface="Calibri"/>
                        <a:cs typeface="Times New Roman"/>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380"/>
                        </a:spcBef>
                        <a:spcAft>
                          <a:spcPts val="0"/>
                        </a:spcAft>
                      </a:pPr>
                      <a:r>
                        <a:rPr lang="en-US" sz="1200" b="1" kern="1200" dirty="0" smtClean="0">
                          <a:solidFill>
                            <a:schemeClr val="tx1"/>
                          </a:solidFill>
                          <a:effectLst/>
                          <a:latin typeface="+mn-lt"/>
                          <a:ea typeface="Calibri"/>
                          <a:cs typeface="Times New Roman"/>
                        </a:rPr>
                        <a:t>5,232</a:t>
                      </a:r>
                      <a:endParaRPr lang="en-US" sz="1200" b="1" kern="1200" dirty="0">
                        <a:solidFill>
                          <a:schemeClr val="tx1"/>
                        </a:solidFill>
                        <a:effectLst/>
                        <a:latin typeface="+mn-lt"/>
                        <a:ea typeface="Calibri"/>
                        <a:cs typeface="Times New Roman"/>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380"/>
                        </a:spcBef>
                        <a:spcAft>
                          <a:spcPts val="0"/>
                        </a:spcAft>
                      </a:pPr>
                      <a:r>
                        <a:rPr lang="en-US" sz="1200" b="1" kern="1200" dirty="0" smtClean="0">
                          <a:solidFill>
                            <a:schemeClr val="tx1"/>
                          </a:solidFill>
                          <a:effectLst/>
                          <a:latin typeface="+mn-lt"/>
                          <a:ea typeface="Calibri"/>
                          <a:cs typeface="Times New Roman"/>
                        </a:rPr>
                        <a:t>5,251</a:t>
                      </a:r>
                      <a:endParaRPr lang="en-US" sz="1200" b="1" kern="1200" dirty="0">
                        <a:solidFill>
                          <a:schemeClr val="tx1"/>
                        </a:solidFill>
                        <a:effectLst/>
                        <a:latin typeface="+mn-lt"/>
                        <a:ea typeface="Calibri"/>
                        <a:cs typeface="Times New Roman"/>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380"/>
                        </a:spcBef>
                        <a:spcAft>
                          <a:spcPts val="0"/>
                        </a:spcAft>
                      </a:pPr>
                      <a:r>
                        <a:rPr lang="en-US" sz="1200" b="1" kern="1200" dirty="0" smtClean="0">
                          <a:solidFill>
                            <a:schemeClr val="tx1"/>
                          </a:solidFill>
                          <a:effectLst/>
                          <a:latin typeface="+mn-lt"/>
                          <a:ea typeface="Calibri"/>
                          <a:cs typeface="Times New Roman"/>
                        </a:rPr>
                        <a:t>4,953</a:t>
                      </a:r>
                      <a:endParaRPr lang="en-US" sz="1200" b="1" kern="1200" dirty="0">
                        <a:solidFill>
                          <a:schemeClr val="tx1"/>
                        </a:solidFill>
                        <a:effectLst/>
                        <a:latin typeface="+mn-lt"/>
                        <a:ea typeface="Calibri"/>
                        <a:cs typeface="Times New Roman"/>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380"/>
                        </a:spcBef>
                        <a:spcAft>
                          <a:spcPts val="0"/>
                        </a:spcAft>
                      </a:pPr>
                      <a:r>
                        <a:rPr lang="en-US" sz="1200" b="1" kern="1200" dirty="0" smtClean="0">
                          <a:solidFill>
                            <a:schemeClr val="tx1"/>
                          </a:solidFill>
                          <a:effectLst/>
                          <a:latin typeface="+mn-lt"/>
                          <a:ea typeface="Calibri"/>
                          <a:cs typeface="Times New Roman"/>
                        </a:rPr>
                        <a:t>4,673</a:t>
                      </a:r>
                      <a:endParaRPr lang="en-US" sz="1200" b="1" kern="1200" dirty="0">
                        <a:solidFill>
                          <a:schemeClr val="tx1"/>
                        </a:solidFill>
                        <a:effectLst/>
                        <a:latin typeface="+mn-lt"/>
                        <a:ea typeface="Calibri"/>
                        <a:cs typeface="Times New Roman"/>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380"/>
                        </a:spcBef>
                        <a:spcAft>
                          <a:spcPts val="0"/>
                        </a:spcAft>
                      </a:pPr>
                      <a:r>
                        <a:rPr lang="en-US" sz="1200" b="1" kern="1200" dirty="0" smtClean="0">
                          <a:solidFill>
                            <a:schemeClr val="tx1"/>
                          </a:solidFill>
                          <a:effectLst/>
                          <a:latin typeface="+mn-lt"/>
                          <a:ea typeface="Calibri"/>
                          <a:cs typeface="Times New Roman"/>
                        </a:rPr>
                        <a:t>4,395</a:t>
                      </a:r>
                      <a:endParaRPr lang="en-US" sz="1200" b="1" kern="1200" dirty="0">
                        <a:solidFill>
                          <a:schemeClr val="tx1"/>
                        </a:solidFill>
                        <a:effectLst/>
                        <a:latin typeface="+mn-lt"/>
                        <a:ea typeface="Calibri"/>
                        <a:cs typeface="Times New Roman"/>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a:spcBef>
                          <a:spcPts val="380"/>
                        </a:spcBef>
                        <a:spcAft>
                          <a:spcPts val="0"/>
                        </a:spcAft>
                      </a:pPr>
                      <a:r>
                        <a:rPr lang="en-US" sz="1200" b="1" dirty="0" smtClean="0">
                          <a:solidFill>
                            <a:schemeClr val="tx1"/>
                          </a:solidFill>
                          <a:effectLst/>
                          <a:latin typeface="+mn-lt"/>
                          <a:ea typeface="Calibri"/>
                          <a:cs typeface="Times New Roman"/>
                        </a:rPr>
                        <a:t>7,839</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477097">
                <a:tc>
                  <a:txBody>
                    <a:bodyPr/>
                    <a:lstStyle/>
                    <a:p>
                      <a:pPr marL="233363" marR="351790" indent="-179388" algn="l" defTabSz="914400" rtl="0" eaLnBrk="1" latinLnBrk="0" hangingPunct="1">
                        <a:lnSpc>
                          <a:spcPct val="107000"/>
                        </a:lnSpc>
                        <a:spcBef>
                          <a:spcPts val="380"/>
                        </a:spcBef>
                        <a:spcAft>
                          <a:spcPts val="0"/>
                        </a:spcAft>
                      </a:pPr>
                      <a:r>
                        <a:rPr kumimoji="0" lang="en-US" sz="1200" b="1" kern="1200" spc="-20" dirty="0">
                          <a:solidFill>
                            <a:schemeClr val="lt1"/>
                          </a:solidFill>
                          <a:effectLst/>
                          <a:latin typeface="+mn-lt"/>
                          <a:ea typeface="+mn-ea"/>
                          <a:cs typeface="+mn-cs"/>
                        </a:rPr>
                        <a:t>b. </a:t>
                      </a:r>
                      <a:r>
                        <a:rPr kumimoji="0" lang="en-US" sz="1200" b="1" kern="1200" spc="-20" dirty="0" smtClean="0">
                          <a:solidFill>
                            <a:schemeClr val="lt1"/>
                          </a:solidFill>
                          <a:effectLst/>
                          <a:latin typeface="+mn-lt"/>
                          <a:ea typeface="+mn-ea"/>
                          <a:cs typeface="+mn-cs"/>
                        </a:rPr>
                        <a:t>	IEPs </a:t>
                      </a:r>
                      <a:r>
                        <a:rPr kumimoji="0" lang="en-US" sz="1200" b="1" kern="1200" spc="-20" dirty="0">
                          <a:solidFill>
                            <a:schemeClr val="lt1"/>
                          </a:solidFill>
                          <a:effectLst/>
                          <a:latin typeface="+mn-lt"/>
                          <a:ea typeface="+mn-ea"/>
                          <a:cs typeface="+mn-cs"/>
                        </a:rPr>
                        <a:t>in regular assessment with no accommodations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380"/>
                        </a:spcBef>
                        <a:spcAft>
                          <a:spcPts val="0"/>
                        </a:spcAft>
                      </a:pPr>
                      <a:r>
                        <a:rPr lang="en-US" sz="1200" b="1" kern="1200">
                          <a:solidFill>
                            <a:schemeClr val="tx1"/>
                          </a:solidFill>
                          <a:effectLst/>
                          <a:latin typeface="+mn-lt"/>
                          <a:ea typeface="Calibri"/>
                          <a:cs typeface="Times New Roman"/>
                        </a:rPr>
                        <a:t>979</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380"/>
                        </a:spcBef>
                        <a:spcAft>
                          <a:spcPts val="0"/>
                        </a:spcAft>
                      </a:pPr>
                      <a:r>
                        <a:rPr lang="en-US" sz="1200" b="1" kern="1200" dirty="0">
                          <a:solidFill>
                            <a:schemeClr val="tx1"/>
                          </a:solidFill>
                          <a:effectLst/>
                          <a:latin typeface="+mn-lt"/>
                          <a:ea typeface="Calibri"/>
                          <a:cs typeface="Times New Roman"/>
                        </a:rPr>
                        <a:t>626</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380"/>
                        </a:spcBef>
                        <a:spcAft>
                          <a:spcPts val="0"/>
                        </a:spcAft>
                      </a:pPr>
                      <a:r>
                        <a:rPr lang="en-US" sz="1200" b="1" kern="1200" dirty="0">
                          <a:solidFill>
                            <a:schemeClr val="tx1"/>
                          </a:solidFill>
                          <a:effectLst/>
                          <a:latin typeface="+mn-lt"/>
                          <a:ea typeface="Calibri"/>
                          <a:cs typeface="Times New Roman"/>
                        </a:rPr>
                        <a:t>458</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380"/>
                        </a:spcBef>
                        <a:spcAft>
                          <a:spcPts val="0"/>
                        </a:spcAft>
                      </a:pPr>
                      <a:r>
                        <a:rPr lang="en-US" sz="1200" b="1" kern="1200">
                          <a:solidFill>
                            <a:schemeClr val="tx1"/>
                          </a:solidFill>
                          <a:effectLst/>
                          <a:latin typeface="+mn-lt"/>
                          <a:ea typeface="Calibri"/>
                          <a:cs typeface="Times New Roman"/>
                        </a:rPr>
                        <a:t>319</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380"/>
                        </a:spcBef>
                        <a:spcAft>
                          <a:spcPts val="0"/>
                        </a:spcAft>
                      </a:pPr>
                      <a:r>
                        <a:rPr lang="en-US" sz="1200" b="1" kern="1200">
                          <a:solidFill>
                            <a:schemeClr val="tx1"/>
                          </a:solidFill>
                          <a:effectLst/>
                          <a:latin typeface="+mn-lt"/>
                          <a:ea typeface="Calibri"/>
                          <a:cs typeface="Times New Roman"/>
                        </a:rPr>
                        <a:t>278</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380"/>
                        </a:spcBef>
                        <a:spcAft>
                          <a:spcPts val="0"/>
                        </a:spcAft>
                      </a:pPr>
                      <a:r>
                        <a:rPr lang="en-US" sz="1200" b="1" kern="1200" dirty="0">
                          <a:solidFill>
                            <a:schemeClr val="tx1"/>
                          </a:solidFill>
                          <a:effectLst/>
                          <a:latin typeface="+mn-lt"/>
                          <a:ea typeface="Calibri"/>
                          <a:cs typeface="Times New Roman"/>
                        </a:rPr>
                        <a:t>301</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40"/>
                        </a:spcBef>
                        <a:spcAft>
                          <a:spcPts val="0"/>
                        </a:spcAft>
                      </a:pPr>
                      <a:r>
                        <a:rPr lang="en-US" sz="1200" b="1" dirty="0">
                          <a:solidFill>
                            <a:schemeClr val="tx1"/>
                          </a:solidFill>
                          <a:effectLst/>
                          <a:latin typeface="+mn-lt"/>
                          <a:ea typeface="Arial"/>
                          <a:cs typeface="Times New Roman"/>
                        </a:rPr>
                        <a:t> </a:t>
                      </a:r>
                      <a:endParaRPr lang="en-US" sz="1200" b="1" dirty="0">
                        <a:solidFill>
                          <a:schemeClr val="tx1"/>
                        </a:solidFill>
                        <a:effectLst/>
                        <a:latin typeface="+mn-lt"/>
                        <a:ea typeface="Calibri"/>
                        <a:cs typeface="Times New Roman"/>
                      </a:endParaRPr>
                    </a:p>
                    <a:p>
                      <a:pPr marL="0" marR="0" algn="ctr">
                        <a:spcBef>
                          <a:spcPts val="0"/>
                        </a:spcBef>
                        <a:spcAft>
                          <a:spcPts val="0"/>
                        </a:spcAft>
                      </a:pPr>
                      <a:r>
                        <a:rPr lang="en-US" sz="1200" b="1" spc="-35" dirty="0" smtClean="0">
                          <a:solidFill>
                            <a:schemeClr val="tx1"/>
                          </a:solidFill>
                          <a:effectLst/>
                          <a:latin typeface="+mn-lt"/>
                          <a:ea typeface="Calibri"/>
                          <a:cs typeface="Times New Roman"/>
                        </a:rPr>
                        <a:t>645</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3"/>
                  </a:ext>
                </a:extLst>
              </a:tr>
              <a:tr h="506435">
                <a:tc>
                  <a:txBody>
                    <a:bodyPr/>
                    <a:lstStyle/>
                    <a:p>
                      <a:pPr marL="233363" marR="351790" indent="-179388" algn="l" defTabSz="914400" rtl="0" eaLnBrk="1" latinLnBrk="0" hangingPunct="1">
                        <a:lnSpc>
                          <a:spcPct val="107000"/>
                        </a:lnSpc>
                        <a:spcBef>
                          <a:spcPts val="380"/>
                        </a:spcBef>
                        <a:spcAft>
                          <a:spcPts val="0"/>
                        </a:spcAft>
                      </a:pPr>
                      <a:r>
                        <a:rPr kumimoji="0" lang="en-US" sz="1200" b="1" kern="1200" spc="-20" dirty="0">
                          <a:solidFill>
                            <a:schemeClr val="lt1"/>
                          </a:solidFill>
                          <a:effectLst/>
                          <a:latin typeface="+mn-lt"/>
                          <a:ea typeface="+mn-ea"/>
                          <a:cs typeface="+mn-cs"/>
                        </a:rPr>
                        <a:t>c. </a:t>
                      </a:r>
                      <a:r>
                        <a:rPr kumimoji="0" lang="en-US" sz="1200" b="1" kern="1200" spc="-20" dirty="0" smtClean="0">
                          <a:solidFill>
                            <a:schemeClr val="lt1"/>
                          </a:solidFill>
                          <a:effectLst/>
                          <a:latin typeface="+mn-lt"/>
                          <a:ea typeface="+mn-ea"/>
                          <a:cs typeface="+mn-cs"/>
                        </a:rPr>
                        <a:t>	IEPs </a:t>
                      </a:r>
                      <a:r>
                        <a:rPr kumimoji="0" lang="en-US" sz="1200" b="1" kern="1200" spc="-20" dirty="0">
                          <a:solidFill>
                            <a:schemeClr val="lt1"/>
                          </a:solidFill>
                          <a:effectLst/>
                          <a:latin typeface="+mn-lt"/>
                          <a:ea typeface="+mn-ea"/>
                          <a:cs typeface="+mn-cs"/>
                        </a:rPr>
                        <a:t>in regular assessment with accommodations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380"/>
                        </a:spcBef>
                        <a:spcAft>
                          <a:spcPts val="0"/>
                        </a:spcAft>
                      </a:pPr>
                      <a:r>
                        <a:rPr lang="en-US" sz="1200" b="1" kern="1200" dirty="0" smtClean="0">
                          <a:solidFill>
                            <a:schemeClr val="tx1"/>
                          </a:solidFill>
                          <a:effectLst/>
                          <a:latin typeface="+mn-lt"/>
                          <a:ea typeface="Calibri"/>
                          <a:cs typeface="Times New Roman"/>
                        </a:rPr>
                        <a:t>3,824</a:t>
                      </a:r>
                      <a:endParaRPr lang="en-US" sz="1200" b="1" kern="1200" dirty="0">
                        <a:solidFill>
                          <a:schemeClr val="tx1"/>
                        </a:solidFill>
                        <a:effectLst/>
                        <a:latin typeface="+mn-lt"/>
                        <a:ea typeface="Calibri"/>
                        <a:cs typeface="Times New Roman"/>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380"/>
                        </a:spcBef>
                        <a:spcAft>
                          <a:spcPts val="0"/>
                        </a:spcAft>
                      </a:pPr>
                      <a:r>
                        <a:rPr lang="en-US" sz="1200" b="1" kern="1200" dirty="0" smtClean="0">
                          <a:solidFill>
                            <a:schemeClr val="tx1"/>
                          </a:solidFill>
                          <a:effectLst/>
                          <a:latin typeface="+mn-lt"/>
                          <a:ea typeface="Calibri"/>
                          <a:cs typeface="Times New Roman"/>
                        </a:rPr>
                        <a:t>4,036</a:t>
                      </a:r>
                      <a:endParaRPr lang="en-US" sz="1200" b="1" kern="1200" dirty="0">
                        <a:solidFill>
                          <a:schemeClr val="tx1"/>
                        </a:solidFill>
                        <a:effectLst/>
                        <a:latin typeface="+mn-lt"/>
                        <a:ea typeface="Calibri"/>
                        <a:cs typeface="Times New Roman"/>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380"/>
                        </a:spcBef>
                        <a:spcAft>
                          <a:spcPts val="0"/>
                        </a:spcAft>
                      </a:pPr>
                      <a:r>
                        <a:rPr lang="en-US" sz="1200" b="1" kern="1200" dirty="0" smtClean="0">
                          <a:solidFill>
                            <a:schemeClr val="tx1"/>
                          </a:solidFill>
                          <a:effectLst/>
                          <a:latin typeface="+mn-lt"/>
                          <a:ea typeface="Calibri"/>
                          <a:cs typeface="Times New Roman"/>
                        </a:rPr>
                        <a:t>4,180</a:t>
                      </a:r>
                      <a:endParaRPr lang="en-US" sz="1200" b="1" kern="1200" dirty="0">
                        <a:solidFill>
                          <a:schemeClr val="tx1"/>
                        </a:solidFill>
                        <a:effectLst/>
                        <a:latin typeface="+mn-lt"/>
                        <a:ea typeface="Calibri"/>
                        <a:cs typeface="Times New Roman"/>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380"/>
                        </a:spcBef>
                        <a:spcAft>
                          <a:spcPts val="0"/>
                        </a:spcAft>
                      </a:pPr>
                      <a:r>
                        <a:rPr lang="en-US" sz="1200" b="1" kern="1200" dirty="0" smtClean="0">
                          <a:solidFill>
                            <a:schemeClr val="tx1"/>
                          </a:solidFill>
                          <a:effectLst/>
                          <a:latin typeface="+mn-lt"/>
                          <a:ea typeface="Calibri"/>
                          <a:cs typeface="Times New Roman"/>
                        </a:rPr>
                        <a:t>4,090</a:t>
                      </a:r>
                      <a:endParaRPr lang="en-US" sz="1200" b="1" kern="1200" dirty="0">
                        <a:solidFill>
                          <a:schemeClr val="tx1"/>
                        </a:solidFill>
                        <a:effectLst/>
                        <a:latin typeface="+mn-lt"/>
                        <a:ea typeface="Calibri"/>
                        <a:cs typeface="Times New Roman"/>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380"/>
                        </a:spcBef>
                        <a:spcAft>
                          <a:spcPts val="0"/>
                        </a:spcAft>
                      </a:pPr>
                      <a:r>
                        <a:rPr lang="en-US" sz="1200" b="1" kern="1200" dirty="0" smtClean="0">
                          <a:solidFill>
                            <a:schemeClr val="tx1"/>
                          </a:solidFill>
                          <a:effectLst/>
                          <a:latin typeface="+mn-lt"/>
                          <a:ea typeface="Calibri"/>
                          <a:cs typeface="Times New Roman"/>
                        </a:rPr>
                        <a:t>3,891</a:t>
                      </a:r>
                      <a:endParaRPr lang="en-US" sz="1200" b="1" kern="1200" dirty="0">
                        <a:solidFill>
                          <a:schemeClr val="tx1"/>
                        </a:solidFill>
                        <a:effectLst/>
                        <a:latin typeface="+mn-lt"/>
                        <a:ea typeface="Calibri"/>
                        <a:cs typeface="Times New Roman"/>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defTabSz="914400" rtl="0" eaLnBrk="1" latinLnBrk="0" hangingPunct="1">
                        <a:spcBef>
                          <a:spcPts val="380"/>
                        </a:spcBef>
                        <a:spcAft>
                          <a:spcPts val="0"/>
                        </a:spcAft>
                      </a:pPr>
                      <a:r>
                        <a:rPr lang="en-US" sz="1200" b="1" kern="1200" dirty="0" smtClean="0">
                          <a:solidFill>
                            <a:schemeClr val="tx1"/>
                          </a:solidFill>
                          <a:effectLst/>
                          <a:latin typeface="+mn-lt"/>
                          <a:ea typeface="Calibri"/>
                          <a:cs typeface="Times New Roman"/>
                        </a:rPr>
                        <a:t>3,555</a:t>
                      </a:r>
                      <a:endParaRPr lang="en-US" sz="1200" b="1" kern="1200" dirty="0">
                        <a:solidFill>
                          <a:schemeClr val="tx1"/>
                        </a:solidFill>
                        <a:effectLst/>
                        <a:latin typeface="+mn-lt"/>
                        <a:ea typeface="Calibri"/>
                        <a:cs typeface="Times New Roman"/>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a:spcBef>
                          <a:spcPts val="40"/>
                        </a:spcBef>
                        <a:spcAft>
                          <a:spcPts val="0"/>
                        </a:spcAft>
                      </a:pPr>
                      <a:r>
                        <a:rPr lang="en-US" sz="1200" b="1" dirty="0">
                          <a:solidFill>
                            <a:schemeClr val="tx1"/>
                          </a:solidFill>
                          <a:effectLst/>
                          <a:latin typeface="+mn-lt"/>
                          <a:ea typeface="Arial"/>
                          <a:cs typeface="Times New Roman"/>
                        </a:rPr>
                        <a:t> </a:t>
                      </a:r>
                      <a:endParaRPr lang="en-US" sz="1200" b="1" dirty="0">
                        <a:solidFill>
                          <a:schemeClr val="tx1"/>
                        </a:solidFill>
                        <a:effectLst/>
                        <a:latin typeface="+mn-lt"/>
                        <a:ea typeface="Calibri"/>
                        <a:cs typeface="Times New Roman"/>
                      </a:endParaRPr>
                    </a:p>
                    <a:p>
                      <a:pPr marL="0" marR="0" algn="ctr">
                        <a:spcBef>
                          <a:spcPts val="0"/>
                        </a:spcBef>
                        <a:spcAft>
                          <a:spcPts val="0"/>
                        </a:spcAft>
                      </a:pPr>
                      <a:r>
                        <a:rPr lang="en-US" sz="1200" b="1" spc="-40" dirty="0" smtClean="0">
                          <a:solidFill>
                            <a:schemeClr val="tx1"/>
                          </a:solidFill>
                          <a:effectLst/>
                          <a:latin typeface="+mn-lt"/>
                          <a:ea typeface="Calibri"/>
                          <a:cs typeface="Times New Roman"/>
                        </a:rPr>
                        <a:t>6,524</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533400">
                <a:tc>
                  <a:txBody>
                    <a:bodyPr/>
                    <a:lstStyle/>
                    <a:p>
                      <a:pPr marL="233363" marR="351790" indent="-179388" algn="l" defTabSz="914400" rtl="0" eaLnBrk="1" latinLnBrk="0" hangingPunct="1">
                        <a:lnSpc>
                          <a:spcPct val="107000"/>
                        </a:lnSpc>
                        <a:spcBef>
                          <a:spcPts val="380"/>
                        </a:spcBef>
                        <a:spcAft>
                          <a:spcPts val="0"/>
                        </a:spcAft>
                      </a:pPr>
                      <a:r>
                        <a:rPr kumimoji="0" lang="en-US" sz="1200" b="1" kern="1200" spc="-20" dirty="0">
                          <a:solidFill>
                            <a:schemeClr val="lt1"/>
                          </a:solidFill>
                          <a:effectLst/>
                          <a:latin typeface="+mn-lt"/>
                          <a:ea typeface="+mn-ea"/>
                          <a:cs typeface="+mn-cs"/>
                        </a:rPr>
                        <a:t>f. </a:t>
                      </a:r>
                      <a:r>
                        <a:rPr kumimoji="0" lang="en-US" sz="1200" b="1" kern="1200" spc="-20" dirty="0" smtClean="0">
                          <a:solidFill>
                            <a:schemeClr val="lt1"/>
                          </a:solidFill>
                          <a:effectLst/>
                          <a:latin typeface="+mn-lt"/>
                          <a:ea typeface="+mn-ea"/>
                          <a:cs typeface="+mn-cs"/>
                        </a:rPr>
                        <a:t>	IEPs </a:t>
                      </a:r>
                      <a:r>
                        <a:rPr kumimoji="0" lang="en-US" sz="1200" b="1" kern="1200" spc="-20" dirty="0">
                          <a:solidFill>
                            <a:schemeClr val="lt1"/>
                          </a:solidFill>
                          <a:effectLst/>
                          <a:latin typeface="+mn-lt"/>
                          <a:ea typeface="+mn-ea"/>
                          <a:cs typeface="+mn-cs"/>
                        </a:rPr>
                        <a:t>in alternate assessment against alternate standards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380"/>
                        </a:spcBef>
                        <a:spcAft>
                          <a:spcPts val="0"/>
                        </a:spcAft>
                      </a:pPr>
                      <a:r>
                        <a:rPr lang="en-US" sz="1200" b="1" kern="1200">
                          <a:solidFill>
                            <a:schemeClr val="tx1"/>
                          </a:solidFill>
                          <a:effectLst/>
                          <a:latin typeface="+mn-lt"/>
                          <a:ea typeface="Calibri"/>
                          <a:cs typeface="Times New Roman"/>
                        </a:rPr>
                        <a:t>542</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380"/>
                        </a:spcBef>
                        <a:spcAft>
                          <a:spcPts val="0"/>
                        </a:spcAft>
                      </a:pPr>
                      <a:r>
                        <a:rPr lang="en-US" sz="1200" b="1" kern="1200">
                          <a:solidFill>
                            <a:schemeClr val="tx1"/>
                          </a:solidFill>
                          <a:effectLst/>
                          <a:latin typeface="+mn-lt"/>
                          <a:ea typeface="Calibri"/>
                          <a:cs typeface="Times New Roman"/>
                        </a:rPr>
                        <a:t>548</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380"/>
                        </a:spcBef>
                        <a:spcAft>
                          <a:spcPts val="0"/>
                        </a:spcAft>
                      </a:pPr>
                      <a:r>
                        <a:rPr lang="en-US" sz="1200" b="1" kern="1200">
                          <a:solidFill>
                            <a:schemeClr val="tx1"/>
                          </a:solidFill>
                          <a:effectLst/>
                          <a:latin typeface="+mn-lt"/>
                          <a:ea typeface="Calibri"/>
                          <a:cs typeface="Times New Roman"/>
                        </a:rPr>
                        <a:t>581</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380"/>
                        </a:spcBef>
                        <a:spcAft>
                          <a:spcPts val="0"/>
                        </a:spcAft>
                      </a:pPr>
                      <a:r>
                        <a:rPr lang="en-US" sz="1200" b="1" kern="1200" dirty="0">
                          <a:solidFill>
                            <a:schemeClr val="tx1"/>
                          </a:solidFill>
                          <a:effectLst/>
                          <a:latin typeface="+mn-lt"/>
                          <a:ea typeface="Calibri"/>
                          <a:cs typeface="Times New Roman"/>
                        </a:rPr>
                        <a:t>511</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380"/>
                        </a:spcBef>
                        <a:spcAft>
                          <a:spcPts val="0"/>
                        </a:spcAft>
                      </a:pPr>
                      <a:r>
                        <a:rPr lang="en-US" sz="1200" b="1" kern="1200" dirty="0">
                          <a:solidFill>
                            <a:schemeClr val="tx1"/>
                          </a:solidFill>
                          <a:effectLst/>
                          <a:latin typeface="+mn-lt"/>
                          <a:ea typeface="Calibri"/>
                          <a:cs typeface="Times New Roman"/>
                        </a:rPr>
                        <a:t>459</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defTabSz="914400" rtl="0" eaLnBrk="1" latinLnBrk="0" hangingPunct="1">
                        <a:spcBef>
                          <a:spcPts val="380"/>
                        </a:spcBef>
                        <a:spcAft>
                          <a:spcPts val="0"/>
                        </a:spcAft>
                      </a:pPr>
                      <a:r>
                        <a:rPr lang="en-US" sz="1200" b="1" kern="1200" dirty="0">
                          <a:solidFill>
                            <a:schemeClr val="tx1"/>
                          </a:solidFill>
                          <a:effectLst/>
                          <a:latin typeface="+mn-lt"/>
                          <a:ea typeface="Calibri"/>
                          <a:cs typeface="Times New Roman"/>
                        </a:rPr>
                        <a:t>480</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40"/>
                        </a:spcBef>
                        <a:spcAft>
                          <a:spcPts val="0"/>
                        </a:spcAft>
                      </a:pPr>
                      <a:r>
                        <a:rPr kumimoji="0" lang="en-US" sz="1200" b="1" kern="1200" dirty="0" smtClean="0">
                          <a:solidFill>
                            <a:schemeClr val="tx1"/>
                          </a:solidFill>
                          <a:effectLst/>
                          <a:latin typeface="+mn-lt"/>
                          <a:ea typeface="+mn-ea"/>
                          <a:cs typeface="+mn-cs"/>
                        </a:rPr>
                        <a:t>450</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81560443"/>
              </p:ext>
            </p:extLst>
          </p:nvPr>
        </p:nvGraphicFramePr>
        <p:xfrm>
          <a:off x="609600" y="5029200"/>
          <a:ext cx="7924800" cy="812800"/>
        </p:xfrm>
        <a:graphic>
          <a:graphicData uri="http://schemas.openxmlformats.org/drawingml/2006/table">
            <a:tbl>
              <a:tblPr firstRow="1" firstCol="1" lastRow="1" lastCol="1" bandRow="1" bandCol="1">
                <a:tableStyleId>{5C22544A-7EE6-4342-B048-85BDC9FD1C3A}</a:tableStyleId>
              </a:tblPr>
              <a:tblGrid>
                <a:gridCol w="1142269">
                  <a:extLst>
                    <a:ext uri="{9D8B030D-6E8A-4147-A177-3AD203B41FA5}">
                      <a16:colId xmlns:a16="http://schemas.microsoft.com/office/drawing/2014/main" val="20000"/>
                    </a:ext>
                  </a:extLst>
                </a:gridCol>
                <a:gridCol w="2058131">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569595">
                <a:tc>
                  <a:txBody>
                    <a:bodyPr/>
                    <a:lstStyle/>
                    <a:p>
                      <a:pPr marL="0" marR="0">
                        <a:spcBef>
                          <a:spcPts val="0"/>
                        </a:spcBef>
                        <a:spcAft>
                          <a:spcPts val="0"/>
                        </a:spcAft>
                      </a:pPr>
                      <a:r>
                        <a:rPr lang="en-US" sz="1200" dirty="0">
                          <a:effectLst/>
                          <a:latin typeface="+mn-lt"/>
                        </a:rPr>
                        <a:t> </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12395" algn="ctr">
                        <a:lnSpc>
                          <a:spcPct val="115000"/>
                        </a:lnSpc>
                        <a:spcBef>
                          <a:spcPts val="0"/>
                        </a:spcBef>
                        <a:spcAft>
                          <a:spcPts val="0"/>
                        </a:spcAft>
                      </a:pPr>
                      <a:r>
                        <a:rPr lang="en-US" sz="1200" dirty="0">
                          <a:effectLst/>
                          <a:latin typeface="+mn-lt"/>
                        </a:rPr>
                        <a:t>Number</a:t>
                      </a:r>
                      <a:r>
                        <a:rPr lang="en-US" sz="1200" spc="-35" dirty="0">
                          <a:effectLst/>
                          <a:latin typeface="+mn-lt"/>
                        </a:rPr>
                        <a:t> </a:t>
                      </a:r>
                      <a:r>
                        <a:rPr lang="en-US" sz="1200" dirty="0">
                          <a:effectLst/>
                          <a:latin typeface="+mn-lt"/>
                        </a:rPr>
                        <a:t>of</a:t>
                      </a:r>
                      <a:r>
                        <a:rPr lang="en-US" sz="1200" spc="-45" dirty="0">
                          <a:effectLst/>
                          <a:latin typeface="+mn-lt"/>
                        </a:rPr>
                        <a:t> </a:t>
                      </a:r>
                      <a:r>
                        <a:rPr lang="en-US" sz="1200" spc="5" dirty="0">
                          <a:effectLst/>
                          <a:latin typeface="+mn-lt"/>
                        </a:rPr>
                        <a:t>Children</a:t>
                      </a:r>
                      <a:endParaRPr lang="en-US" sz="1200" dirty="0">
                        <a:effectLst/>
                        <a:latin typeface="+mn-lt"/>
                      </a:endParaRPr>
                    </a:p>
                    <a:p>
                      <a:pPr marL="0" marR="112395" algn="ctr">
                        <a:lnSpc>
                          <a:spcPct val="115000"/>
                        </a:lnSpc>
                        <a:spcBef>
                          <a:spcPts val="0"/>
                        </a:spcBef>
                        <a:spcAft>
                          <a:spcPts val="0"/>
                        </a:spcAft>
                      </a:pPr>
                      <a:r>
                        <a:rPr lang="en-US" sz="1200" spc="5" dirty="0">
                          <a:effectLst/>
                          <a:latin typeface="+mn-lt"/>
                        </a:rPr>
                        <a:t>with</a:t>
                      </a:r>
                      <a:r>
                        <a:rPr lang="en-US" sz="1200" spc="140" dirty="0">
                          <a:effectLst/>
                          <a:latin typeface="+mn-lt"/>
                        </a:rPr>
                        <a:t> </a:t>
                      </a:r>
                      <a:r>
                        <a:rPr lang="en-US" sz="1200" spc="-40" dirty="0">
                          <a:effectLst/>
                          <a:latin typeface="+mn-lt"/>
                        </a:rPr>
                        <a:t>IEPs</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mn-lt"/>
                        </a:rPr>
                        <a:t>Number</a:t>
                      </a:r>
                      <a:r>
                        <a:rPr lang="en-US" sz="1200" spc="-30" dirty="0">
                          <a:effectLst/>
                          <a:latin typeface="+mn-lt"/>
                        </a:rPr>
                        <a:t> </a:t>
                      </a:r>
                      <a:r>
                        <a:rPr lang="en-US" sz="1200" dirty="0">
                          <a:effectLst/>
                          <a:latin typeface="+mn-lt"/>
                        </a:rPr>
                        <a:t>of</a:t>
                      </a:r>
                      <a:r>
                        <a:rPr lang="en-US" sz="1200" spc="-30" dirty="0">
                          <a:effectLst/>
                          <a:latin typeface="+mn-lt"/>
                        </a:rPr>
                        <a:t> </a:t>
                      </a:r>
                      <a:r>
                        <a:rPr lang="en-US" sz="1200" dirty="0">
                          <a:effectLst/>
                          <a:latin typeface="+mn-lt"/>
                        </a:rPr>
                        <a:t>Children</a:t>
                      </a:r>
                      <a:r>
                        <a:rPr lang="en-US" sz="1200" spc="-25" dirty="0">
                          <a:effectLst/>
                          <a:latin typeface="+mn-lt"/>
                        </a:rPr>
                        <a:t> </a:t>
                      </a:r>
                      <a:r>
                        <a:rPr lang="en-US" sz="1200" dirty="0">
                          <a:effectLst/>
                          <a:latin typeface="+mn-lt"/>
                        </a:rPr>
                        <a:t>with</a:t>
                      </a:r>
                    </a:p>
                    <a:p>
                      <a:pPr marL="0" marR="0" algn="ctr">
                        <a:lnSpc>
                          <a:spcPct val="115000"/>
                        </a:lnSpc>
                        <a:spcBef>
                          <a:spcPts val="0"/>
                        </a:spcBef>
                        <a:spcAft>
                          <a:spcPts val="0"/>
                        </a:spcAft>
                      </a:pPr>
                      <a:r>
                        <a:rPr lang="en-US" sz="1200" spc="-5" dirty="0">
                          <a:effectLst/>
                          <a:latin typeface="+mn-lt"/>
                        </a:rPr>
                        <a:t>IEPs</a:t>
                      </a:r>
                      <a:r>
                        <a:rPr lang="en-US" sz="1200" spc="-95" dirty="0">
                          <a:effectLst/>
                          <a:latin typeface="+mn-lt"/>
                        </a:rPr>
                        <a:t> </a:t>
                      </a:r>
                      <a:r>
                        <a:rPr lang="en-US" sz="1200" spc="-5" dirty="0">
                          <a:effectLst/>
                          <a:latin typeface="+mn-lt"/>
                        </a:rPr>
                        <a:t>participating</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spc="-5" dirty="0">
                          <a:effectLst/>
                          <a:latin typeface="+mn-lt"/>
                        </a:rPr>
                        <a:t>FFY</a:t>
                      </a:r>
                      <a:r>
                        <a:rPr lang="en-US" sz="1200" spc="-45" dirty="0">
                          <a:effectLst/>
                          <a:latin typeface="+mn-lt"/>
                        </a:rPr>
                        <a:t> </a:t>
                      </a:r>
                      <a:r>
                        <a:rPr lang="en-US" sz="1200" spc="-10" dirty="0" smtClean="0">
                          <a:effectLst/>
                          <a:latin typeface="+mn-lt"/>
                        </a:rPr>
                        <a:t>2016</a:t>
                      </a:r>
                      <a:r>
                        <a:rPr lang="en-US" sz="1200" spc="-45" dirty="0" smtClean="0">
                          <a:effectLst/>
                          <a:latin typeface="+mn-lt"/>
                        </a:rPr>
                        <a:t> </a:t>
                      </a:r>
                      <a:r>
                        <a:rPr lang="en-US" sz="1200" spc="-10" dirty="0">
                          <a:effectLst/>
                          <a:latin typeface="+mn-lt"/>
                        </a:rPr>
                        <a:t>Data</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spc="-10" dirty="0">
                          <a:effectLst/>
                          <a:latin typeface="+mn-lt"/>
                        </a:rPr>
                        <a:t>FFY</a:t>
                      </a:r>
                      <a:r>
                        <a:rPr lang="en-US" sz="1200" spc="-60" dirty="0">
                          <a:effectLst/>
                          <a:latin typeface="+mn-lt"/>
                        </a:rPr>
                        <a:t> </a:t>
                      </a:r>
                      <a:r>
                        <a:rPr lang="en-US" sz="1200" spc="-15" dirty="0" smtClean="0">
                          <a:effectLst/>
                          <a:latin typeface="+mn-lt"/>
                        </a:rPr>
                        <a:t>2017</a:t>
                      </a:r>
                      <a:r>
                        <a:rPr lang="en-US" sz="1200" spc="-50" dirty="0" smtClean="0">
                          <a:effectLst/>
                          <a:latin typeface="+mn-lt"/>
                        </a:rPr>
                        <a:t> </a:t>
                      </a:r>
                      <a:r>
                        <a:rPr lang="en-US" sz="1200" spc="-15" dirty="0">
                          <a:effectLst/>
                          <a:latin typeface="+mn-lt"/>
                        </a:rPr>
                        <a:t>Target</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spc="-5" dirty="0">
                          <a:effectLst/>
                          <a:latin typeface="+mn-lt"/>
                        </a:rPr>
                        <a:t>FFY</a:t>
                      </a:r>
                      <a:r>
                        <a:rPr lang="en-US" sz="1200" spc="-45" dirty="0">
                          <a:effectLst/>
                          <a:latin typeface="+mn-lt"/>
                        </a:rPr>
                        <a:t> </a:t>
                      </a:r>
                      <a:r>
                        <a:rPr lang="en-US" sz="1200" spc="-10" dirty="0" smtClean="0">
                          <a:effectLst/>
                          <a:latin typeface="+mn-lt"/>
                        </a:rPr>
                        <a:t>2017</a:t>
                      </a:r>
                      <a:r>
                        <a:rPr lang="en-US" sz="1200" spc="-45" dirty="0" smtClean="0">
                          <a:effectLst/>
                          <a:latin typeface="+mn-lt"/>
                        </a:rPr>
                        <a:t> </a:t>
                      </a:r>
                      <a:r>
                        <a:rPr lang="en-US" sz="1200" spc="-10" dirty="0">
                          <a:effectLst/>
                          <a:latin typeface="+mn-lt"/>
                        </a:rPr>
                        <a:t>Data</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3205">
                <a:tc>
                  <a:txBody>
                    <a:bodyPr/>
                    <a:lstStyle/>
                    <a:p>
                      <a:pPr marL="0" marR="0" algn="ctr">
                        <a:spcBef>
                          <a:spcPts val="0"/>
                        </a:spcBef>
                        <a:spcAft>
                          <a:spcPts val="0"/>
                        </a:spcAft>
                      </a:pPr>
                      <a:r>
                        <a:rPr lang="en-US" sz="1200" spc="-30" dirty="0" smtClean="0">
                          <a:solidFill>
                            <a:schemeClr val="bg1"/>
                          </a:solidFill>
                          <a:effectLst/>
                          <a:latin typeface="+mn-lt"/>
                        </a:rPr>
                        <a:t>Mathematics</a:t>
                      </a:r>
                      <a:endParaRPr lang="en-US" sz="1200"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b="1" dirty="0" smtClean="0">
                          <a:solidFill>
                            <a:schemeClr val="tx1"/>
                          </a:solidFill>
                          <a:effectLst/>
                          <a:latin typeface="+mn-lt"/>
                          <a:ea typeface="Calibri"/>
                          <a:cs typeface="Times New Roman"/>
                        </a:rPr>
                        <a:t>37,718</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200" b="1" dirty="0" smtClean="0">
                          <a:solidFill>
                            <a:schemeClr val="tx1"/>
                          </a:solidFill>
                          <a:effectLst/>
                          <a:latin typeface="+mn-lt"/>
                          <a:ea typeface="Calibri"/>
                          <a:cs typeface="Times New Roman"/>
                        </a:rPr>
                        <a:t>37,277</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200" b="1" dirty="0" smtClean="0">
                          <a:solidFill>
                            <a:schemeClr val="tx1"/>
                          </a:solidFill>
                          <a:effectLst/>
                          <a:latin typeface="+mn-lt"/>
                          <a:ea typeface="Calibri"/>
                          <a:cs typeface="Times New Roman"/>
                        </a:rPr>
                        <a:t>98.90%</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200" b="1" dirty="0">
                          <a:solidFill>
                            <a:schemeClr val="tx1"/>
                          </a:solidFill>
                          <a:effectLst/>
                          <a:latin typeface="+mn-lt"/>
                          <a:ea typeface="Calibri"/>
                          <a:cs typeface="Times New Roman"/>
                        </a:rPr>
                        <a:t>95.00%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200" b="1" dirty="0" smtClean="0">
                          <a:solidFill>
                            <a:schemeClr val="tx1"/>
                          </a:solidFill>
                          <a:effectLst/>
                          <a:latin typeface="+mn-lt"/>
                          <a:ea typeface="Calibri"/>
                          <a:cs typeface="Times New Roman"/>
                        </a:rPr>
                        <a:t>98.83%</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sp>
        <p:nvSpPr>
          <p:cNvPr id="12" name="Rectangle 11"/>
          <p:cNvSpPr/>
          <p:nvPr/>
        </p:nvSpPr>
        <p:spPr>
          <a:xfrm>
            <a:off x="571500" y="4648200"/>
            <a:ext cx="7124700" cy="369332"/>
          </a:xfrm>
          <a:prstGeom prst="rect">
            <a:avLst/>
          </a:prstGeom>
        </p:spPr>
        <p:txBody>
          <a:bodyPr wrap="square">
            <a:spAutoFit/>
          </a:bodyPr>
          <a:lstStyle/>
          <a:p>
            <a:r>
              <a:rPr lang="en-US" b="1" dirty="0"/>
              <a:t>FFY </a:t>
            </a:r>
            <a:r>
              <a:rPr lang="en-US" b="1" dirty="0" smtClean="0"/>
              <a:t>2017 </a:t>
            </a:r>
            <a:r>
              <a:rPr lang="en-US" b="1" dirty="0"/>
              <a:t>SPP/APR Data: </a:t>
            </a:r>
            <a:r>
              <a:rPr lang="en-US" b="1" dirty="0" smtClean="0"/>
              <a:t>Mathematics</a:t>
            </a:r>
            <a:endParaRPr lang="en-US" dirty="0"/>
          </a:p>
        </p:txBody>
      </p:sp>
    </p:spTree>
    <p:extLst>
      <p:ext uri="{BB962C8B-B14F-4D97-AF65-F5344CB8AC3E}">
        <p14:creationId xmlns:p14="http://schemas.microsoft.com/office/powerpoint/2010/main" val="5454606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8229600" cy="1219200"/>
          </a:xfrm>
        </p:spPr>
        <p:txBody>
          <a:bodyPr>
            <a:noAutofit/>
          </a:bodyPr>
          <a:lstStyle/>
          <a:p>
            <a:r>
              <a:rPr lang="en-US" sz="2800" b="1" dirty="0"/>
              <a:t>Indicator </a:t>
            </a:r>
            <a:r>
              <a:rPr lang="en-US" sz="2800" b="1" dirty="0" smtClean="0"/>
              <a:t>3C</a:t>
            </a:r>
            <a:r>
              <a:rPr lang="en-US" sz="2800" b="1" dirty="0"/>
              <a:t>: Proficiency rate for children with IEPs against grade level, modified and alternate academic achievement standards.</a:t>
            </a:r>
          </a:p>
        </p:txBody>
      </p:sp>
      <p:sp>
        <p:nvSpPr>
          <p:cNvPr id="2" name="Content Placeholder 1"/>
          <p:cNvSpPr>
            <a:spLocks noGrp="1"/>
          </p:cNvSpPr>
          <p:nvPr>
            <p:ph idx="1"/>
          </p:nvPr>
        </p:nvSpPr>
        <p:spPr>
          <a:xfrm>
            <a:off x="457200" y="1676400"/>
            <a:ext cx="8229600" cy="4267200"/>
          </a:xfrm>
        </p:spPr>
        <p:txBody>
          <a:bodyPr>
            <a:normAutofit fontScale="92500" lnSpcReduction="10000"/>
          </a:bodyPr>
          <a:lstStyle/>
          <a:p>
            <a:pPr lvl="0"/>
            <a:r>
              <a:rPr lang="en-US" dirty="0" smtClean="0"/>
              <a:t>Proficiency </a:t>
            </a:r>
            <a:r>
              <a:rPr lang="en-US" dirty="0"/>
              <a:t>rate percent = ([(# of children with IEPs scoring at or above proficient against grade level, modified and alternate academic achievement standards) divided by the (total # of children with IEPs who received a valid score and for whom a proficiency level was assigned, and, calculated separately for reading and math)]. The proficiency rate includes both children with IEPs enrolled for a full academic year and those not enrolled for a full academic year. </a:t>
            </a:r>
          </a:p>
        </p:txBody>
      </p:sp>
    </p:spTree>
    <p:extLst>
      <p:ext uri="{BB962C8B-B14F-4D97-AF65-F5344CB8AC3E}">
        <p14:creationId xmlns:p14="http://schemas.microsoft.com/office/powerpoint/2010/main" val="31125611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991600" cy="914400"/>
          </a:xfrm>
        </p:spPr>
        <p:txBody>
          <a:bodyPr>
            <a:noAutofit/>
          </a:bodyPr>
          <a:lstStyle/>
          <a:p>
            <a:r>
              <a:rPr lang="en-US" sz="2400" b="1" dirty="0"/>
              <a:t>Indicator 3C: Proficiency rate for children with IEPs against grade level, modified and alternate academic achievement standards.</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32881835"/>
              </p:ext>
            </p:extLst>
          </p:nvPr>
        </p:nvGraphicFramePr>
        <p:xfrm>
          <a:off x="618565" y="1674693"/>
          <a:ext cx="7626275" cy="2225950"/>
        </p:xfrm>
        <a:graphic>
          <a:graphicData uri="http://schemas.openxmlformats.org/drawingml/2006/table">
            <a:tbl>
              <a:tblPr firstRow="1" firstCol="1" lastRow="1" lastCol="1" bandRow="1" bandCol="1">
                <a:tableStyleId>{5C22544A-7EE6-4342-B048-85BDC9FD1C3A}</a:tableStyleId>
              </a:tblPr>
              <a:tblGrid>
                <a:gridCol w="2505635">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tblGrid>
              <a:tr h="513648">
                <a:tc>
                  <a:txBody>
                    <a:bodyPr/>
                    <a:lstStyle/>
                    <a:p>
                      <a:pPr marL="2540" marR="0" algn="ctr">
                        <a:spcBef>
                          <a:spcPts val="380"/>
                        </a:spcBef>
                        <a:spcAft>
                          <a:spcPts val="0"/>
                        </a:spcAft>
                      </a:pPr>
                      <a:r>
                        <a:rPr lang="en-US" sz="1200" dirty="0">
                          <a:effectLst/>
                          <a:latin typeface="+mn-lt"/>
                        </a:rPr>
                        <a:t>FFY</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2005</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2006</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2007</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2008</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2009</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2010</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50" dirty="0" smtClean="0">
                          <a:effectLst/>
                          <a:latin typeface="+mn-lt"/>
                        </a:rPr>
                        <a:t>2011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2012</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5317">
                <a:tc>
                  <a:txBody>
                    <a:bodyPr/>
                    <a:lstStyle/>
                    <a:p>
                      <a:pPr marL="43815" marR="0" algn="l">
                        <a:spcBef>
                          <a:spcPts val="380"/>
                        </a:spcBef>
                        <a:spcAft>
                          <a:spcPts val="0"/>
                        </a:spcAft>
                      </a:pPr>
                      <a:r>
                        <a:rPr lang="en-US" sz="1200" spc="-25" dirty="0" smtClean="0">
                          <a:solidFill>
                            <a:schemeClr val="bg1"/>
                          </a:solidFill>
                          <a:effectLst/>
                          <a:latin typeface="+mn-lt"/>
                        </a:rPr>
                        <a:t>Target</a:t>
                      </a:r>
                      <a:r>
                        <a:rPr lang="en-US" sz="1200" spc="-60" dirty="0" smtClean="0">
                          <a:solidFill>
                            <a:schemeClr val="bg1"/>
                          </a:solidFill>
                          <a:effectLst/>
                          <a:latin typeface="+mn-lt"/>
                        </a:rPr>
                        <a:t>s</a:t>
                      </a:r>
                      <a:r>
                        <a:rPr lang="en-US" sz="1200" spc="0" baseline="0" dirty="0" smtClean="0">
                          <a:solidFill>
                            <a:schemeClr val="bg1"/>
                          </a:solidFill>
                          <a:effectLst/>
                          <a:latin typeface="+mn-lt"/>
                        </a:rPr>
                        <a:t> for Reading Proficiency ≥</a:t>
                      </a:r>
                      <a:endParaRPr lang="en-US" sz="1200"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3175" marR="0" indent="0" algn="ctr" defTabSz="914400" rtl="0" eaLnBrk="1" latinLnBrk="0" hangingPunct="1">
                        <a:spcBef>
                          <a:spcPts val="380"/>
                        </a:spcBef>
                        <a:spcAft>
                          <a:spcPts val="0"/>
                        </a:spcAft>
                      </a:pP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13.17%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19.58%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25.99%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32.40%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38.81%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45.22%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45.22%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408791">
                <a:tc>
                  <a:txBody>
                    <a:bodyPr/>
                    <a:lstStyle/>
                    <a:p>
                      <a:pPr marL="43815" marR="0" indent="0" algn="l" defTabSz="914400" rtl="0" eaLnBrk="1" latinLnBrk="0" hangingPunct="1">
                        <a:spcBef>
                          <a:spcPts val="380"/>
                        </a:spcBef>
                        <a:spcAft>
                          <a:spcPts val="0"/>
                        </a:spcAft>
                      </a:pPr>
                      <a:r>
                        <a:rPr lang="en-US" sz="1200" b="1" kern="1200" spc="-25" dirty="0" smtClean="0">
                          <a:solidFill>
                            <a:schemeClr val="bg1"/>
                          </a:solidFill>
                          <a:effectLst/>
                          <a:latin typeface="+mn-lt"/>
                          <a:ea typeface="+mn-ea"/>
                          <a:cs typeface="+mn-cs"/>
                        </a:rPr>
                        <a:t>State Rate: Reading</a:t>
                      </a:r>
                      <a:endParaRPr lang="en-US" sz="1200" b="1" kern="1200" spc="-25" dirty="0">
                        <a:solidFill>
                          <a:schemeClr val="bg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FF0000"/>
                          </a:solidFill>
                          <a:effectLst/>
                          <a:latin typeface="+mn-lt"/>
                          <a:ea typeface="Calibri"/>
                          <a:cs typeface="Times New Roman"/>
                        </a:rPr>
                        <a:t>14.62%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16.49%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19.95%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24.99%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27.20%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31.49%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36.06%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33.23%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r h="408791">
                <a:tc>
                  <a:txBody>
                    <a:bodyPr/>
                    <a:lstStyle/>
                    <a:p>
                      <a:pPr marL="43815" marR="0" indent="0" algn="l" defTabSz="914400" rtl="0" eaLnBrk="1" fontAlgn="auto" latinLnBrk="0" hangingPunct="1">
                        <a:lnSpc>
                          <a:spcPct val="100000"/>
                        </a:lnSpc>
                        <a:spcBef>
                          <a:spcPts val="380"/>
                        </a:spcBef>
                        <a:spcAft>
                          <a:spcPts val="0"/>
                        </a:spcAft>
                        <a:buClrTx/>
                        <a:buSzTx/>
                        <a:buFontTx/>
                        <a:buNone/>
                        <a:tabLst/>
                        <a:defRPr/>
                      </a:pPr>
                      <a:r>
                        <a:rPr lang="en-US" sz="1200" b="1" kern="1200" spc="-25" dirty="0" smtClean="0">
                          <a:solidFill>
                            <a:schemeClr val="bg1"/>
                          </a:solidFill>
                          <a:effectLst/>
                          <a:latin typeface="+mn-lt"/>
                          <a:ea typeface="+mn-ea"/>
                          <a:cs typeface="+mn-cs"/>
                        </a:rPr>
                        <a:t>Targets for Mathematics Proficiency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3175" marR="0" indent="0" algn="ctr" defTabSz="914400" rtl="0" eaLnBrk="1" latinLnBrk="0" hangingPunct="1">
                        <a:spcBef>
                          <a:spcPts val="380"/>
                        </a:spcBef>
                        <a:spcAft>
                          <a:spcPts val="0"/>
                        </a:spcAft>
                      </a:pPr>
                      <a:endParaRPr lang="en-US" sz="1200" b="1" kern="1200" spc="-35" dirty="0">
                        <a:solidFill>
                          <a:srgbClr val="FF0000"/>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175" marR="0" indent="0" algn="ctr" defTabSz="914400" rtl="0" eaLnBrk="1" latinLnBrk="0" hangingPunct="1">
                        <a:spcBef>
                          <a:spcPts val="380"/>
                        </a:spcBef>
                        <a:spcAft>
                          <a:spcPts val="0"/>
                        </a:spcAft>
                      </a:pPr>
                      <a:r>
                        <a:rPr lang="en-US" sz="1200" b="1" kern="1200" spc="-35">
                          <a:solidFill>
                            <a:srgbClr val="333333"/>
                          </a:solidFill>
                          <a:effectLst/>
                          <a:latin typeface="+mn-lt"/>
                          <a:ea typeface="Calibri"/>
                          <a:cs typeface="Times New Roman"/>
                        </a:rPr>
                        <a:t>18.54%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175" marR="0" indent="0" algn="ctr" defTabSz="914400" rtl="0" eaLnBrk="1" latinLnBrk="0" hangingPunct="1">
                        <a:spcBef>
                          <a:spcPts val="380"/>
                        </a:spcBef>
                        <a:spcAft>
                          <a:spcPts val="0"/>
                        </a:spcAft>
                      </a:pPr>
                      <a:r>
                        <a:rPr lang="en-US" sz="1200" b="1" kern="1200" spc="-35">
                          <a:solidFill>
                            <a:srgbClr val="333333"/>
                          </a:solidFill>
                          <a:effectLst/>
                          <a:latin typeface="+mn-lt"/>
                          <a:ea typeface="Calibri"/>
                          <a:cs typeface="Times New Roman"/>
                        </a:rPr>
                        <a:t>25.06%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175" marR="0" indent="0" algn="ctr" defTabSz="914400" rtl="0" eaLnBrk="1" latinLnBrk="0" hangingPunct="1">
                        <a:spcBef>
                          <a:spcPts val="380"/>
                        </a:spcBef>
                        <a:spcAft>
                          <a:spcPts val="0"/>
                        </a:spcAft>
                      </a:pPr>
                      <a:r>
                        <a:rPr lang="en-US" sz="1200" b="1" kern="1200" spc="-35">
                          <a:solidFill>
                            <a:srgbClr val="333333"/>
                          </a:solidFill>
                          <a:effectLst/>
                          <a:latin typeface="+mn-lt"/>
                          <a:ea typeface="Calibri"/>
                          <a:cs typeface="Times New Roman"/>
                        </a:rPr>
                        <a:t>31.58%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175" marR="0" indent="0" algn="ctr" defTabSz="914400" rtl="0" eaLnBrk="1" latinLnBrk="0" hangingPunct="1">
                        <a:spcBef>
                          <a:spcPts val="380"/>
                        </a:spcBef>
                        <a:spcAft>
                          <a:spcPts val="0"/>
                        </a:spcAft>
                      </a:pPr>
                      <a:r>
                        <a:rPr lang="en-US" sz="1200" b="1" kern="1200" spc="-35">
                          <a:solidFill>
                            <a:srgbClr val="333333"/>
                          </a:solidFill>
                          <a:effectLst/>
                          <a:latin typeface="+mn-lt"/>
                          <a:ea typeface="Calibri"/>
                          <a:cs typeface="Times New Roman"/>
                        </a:rPr>
                        <a:t>38.10%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44.62%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51.14%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51.14%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329403">
                <a:tc>
                  <a:txBody>
                    <a:bodyPr/>
                    <a:lstStyle/>
                    <a:p>
                      <a:pPr marL="43815" marR="0" indent="0" algn="l" defTabSz="914400" rtl="0" eaLnBrk="1" fontAlgn="auto" latinLnBrk="0" hangingPunct="1">
                        <a:lnSpc>
                          <a:spcPct val="100000"/>
                        </a:lnSpc>
                        <a:spcBef>
                          <a:spcPts val="380"/>
                        </a:spcBef>
                        <a:spcAft>
                          <a:spcPts val="0"/>
                        </a:spcAft>
                        <a:buClrTx/>
                        <a:buSzTx/>
                        <a:buFontTx/>
                        <a:buNone/>
                        <a:tabLst/>
                        <a:defRPr/>
                      </a:pPr>
                      <a:r>
                        <a:rPr lang="en-US" sz="1200" b="1" kern="1200" spc="-25" dirty="0" smtClean="0">
                          <a:solidFill>
                            <a:schemeClr val="bg1"/>
                          </a:solidFill>
                          <a:effectLst/>
                          <a:latin typeface="+mn-lt"/>
                          <a:ea typeface="+mn-ea"/>
                          <a:cs typeface="+mn-cs"/>
                        </a:rPr>
                        <a:t>State Rate: Mathematics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FF0000"/>
                          </a:solidFill>
                          <a:effectLst/>
                          <a:latin typeface="+mn-lt"/>
                          <a:ea typeface="Calibri"/>
                          <a:cs typeface="Times New Roman"/>
                        </a:rPr>
                        <a:t>18.98%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24.81%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30.86%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38.29%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42.56%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44.86%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45.42%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42.09%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609600" y="1371600"/>
            <a:ext cx="4648200" cy="369332"/>
          </a:xfrm>
          <a:prstGeom prst="rect">
            <a:avLst/>
          </a:prstGeom>
          <a:noFill/>
        </p:spPr>
        <p:txBody>
          <a:bodyPr wrap="square" rtlCol="0">
            <a:spAutoFit/>
          </a:bodyPr>
          <a:lstStyle/>
          <a:p>
            <a:r>
              <a:rPr lang="en-US" dirty="0" smtClean="0"/>
              <a:t>Historical Data and Targets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11834438"/>
              </p:ext>
            </p:extLst>
          </p:nvPr>
        </p:nvGraphicFramePr>
        <p:xfrm>
          <a:off x="640652" y="4114800"/>
          <a:ext cx="6346115" cy="2381186"/>
        </p:xfrm>
        <a:graphic>
          <a:graphicData uri="http://schemas.openxmlformats.org/drawingml/2006/table">
            <a:tbl>
              <a:tblPr firstRow="1" firstCol="1" lastRow="1" lastCol="1" bandRow="1" bandCol="1">
                <a:tableStyleId>{5C22544A-7EE6-4342-B048-85BDC9FD1C3A}</a:tableStyleId>
              </a:tblPr>
              <a:tblGrid>
                <a:gridCol w="2505635">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tblGrid>
              <a:tr h="568598">
                <a:tc>
                  <a:txBody>
                    <a:bodyPr/>
                    <a:lstStyle/>
                    <a:p>
                      <a:pPr marL="2540" marR="0" algn="ctr">
                        <a:spcBef>
                          <a:spcPts val="380"/>
                        </a:spcBef>
                        <a:spcAft>
                          <a:spcPts val="0"/>
                        </a:spcAft>
                      </a:pPr>
                      <a:r>
                        <a:rPr lang="en-US" sz="1200" b="1" dirty="0">
                          <a:effectLst/>
                          <a:latin typeface="+mn-lt"/>
                        </a:rPr>
                        <a:t>FFY</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dirty="0">
                          <a:effectLst/>
                          <a:latin typeface="+mn-lt"/>
                        </a:rPr>
                        <a:t>2013</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dirty="0">
                          <a:effectLst/>
                          <a:latin typeface="+mn-lt"/>
                        </a:rPr>
                        <a:t>2014</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dirty="0">
                          <a:effectLst/>
                          <a:latin typeface="+mn-lt"/>
                        </a:rPr>
                        <a:t>2015</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dirty="0">
                          <a:effectLst/>
                          <a:latin typeface="+mn-lt"/>
                        </a:rPr>
                        <a:t>2016</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dirty="0">
                          <a:effectLst/>
                          <a:latin typeface="+mn-lt"/>
                        </a:rPr>
                        <a:t>2017</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dirty="0">
                          <a:effectLst/>
                          <a:latin typeface="+mn-lt"/>
                        </a:rPr>
                        <a:t>2018</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8587">
                <a:tc>
                  <a:txBody>
                    <a:bodyPr/>
                    <a:lstStyle/>
                    <a:p>
                      <a:pPr marL="43815" marR="0" algn="l">
                        <a:spcBef>
                          <a:spcPts val="380"/>
                        </a:spcBef>
                        <a:spcAft>
                          <a:spcPts val="0"/>
                        </a:spcAft>
                      </a:pPr>
                      <a:r>
                        <a:rPr lang="en-US" sz="1200" b="1" spc="-25" dirty="0">
                          <a:solidFill>
                            <a:schemeClr val="bg1"/>
                          </a:solidFill>
                          <a:effectLst/>
                          <a:latin typeface="+mn-lt"/>
                        </a:rPr>
                        <a:t>Target</a:t>
                      </a:r>
                      <a:r>
                        <a:rPr lang="en-US" sz="1200" b="1" spc="-60" dirty="0">
                          <a:solidFill>
                            <a:schemeClr val="bg1"/>
                          </a:solidFill>
                          <a:effectLst/>
                          <a:latin typeface="+mn-lt"/>
                        </a:rPr>
                        <a:t> </a:t>
                      </a:r>
                      <a:r>
                        <a:rPr lang="en-US" sz="1200" b="1" spc="-60" dirty="0" smtClean="0">
                          <a:solidFill>
                            <a:schemeClr val="bg1"/>
                          </a:solidFill>
                          <a:effectLst/>
                          <a:latin typeface="+mn-lt"/>
                        </a:rPr>
                        <a:t>s</a:t>
                      </a:r>
                      <a:r>
                        <a:rPr lang="en-US" sz="1200" b="1" spc="0" baseline="0" dirty="0" smtClean="0">
                          <a:solidFill>
                            <a:schemeClr val="bg1"/>
                          </a:solidFill>
                          <a:effectLst/>
                          <a:latin typeface="+mn-lt"/>
                        </a:rPr>
                        <a:t> for Reading Proficiency ≥</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31.27%</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30.29</a:t>
                      </a:r>
                      <a:r>
                        <a:rPr lang="en-US" sz="1200" b="1" kern="1200" spc="-35" dirty="0">
                          <a:solidFill>
                            <a:srgbClr val="333333"/>
                          </a:solidFill>
                          <a:effectLst/>
                          <a:latin typeface="+mn-lt"/>
                          <a:ea typeface="Calibri"/>
                          <a:cs typeface="Times New Roman"/>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32.27</a:t>
                      </a:r>
                      <a:r>
                        <a:rPr lang="en-US" sz="1200" b="1" kern="1200" spc="-35" dirty="0">
                          <a:solidFill>
                            <a:srgbClr val="333333"/>
                          </a:solidFill>
                          <a:effectLst/>
                          <a:latin typeface="+mn-lt"/>
                          <a:ea typeface="Calibri"/>
                          <a:cs typeface="Times New Roman"/>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 </a:t>
                      </a:r>
                      <a:r>
                        <a:rPr lang="en-US" sz="1200" b="1" kern="1200" spc="-35" dirty="0" smtClean="0">
                          <a:solidFill>
                            <a:srgbClr val="333333"/>
                          </a:solidFill>
                          <a:effectLst/>
                          <a:latin typeface="+mn-lt"/>
                          <a:ea typeface="Calibri"/>
                          <a:cs typeface="Times New Roman"/>
                        </a:rPr>
                        <a:t>34.23</a:t>
                      </a:r>
                      <a:r>
                        <a:rPr lang="en-US" sz="1200" b="1" kern="1200" spc="-35" dirty="0">
                          <a:solidFill>
                            <a:srgbClr val="333333"/>
                          </a:solidFill>
                          <a:effectLst/>
                          <a:latin typeface="+mn-lt"/>
                          <a:ea typeface="Calibri"/>
                          <a:cs typeface="Times New Roman"/>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 </a:t>
                      </a:r>
                      <a:r>
                        <a:rPr lang="en-US" sz="1200" b="1" kern="1200" spc="-35" dirty="0" smtClean="0">
                          <a:solidFill>
                            <a:srgbClr val="333333"/>
                          </a:solidFill>
                          <a:effectLst/>
                          <a:latin typeface="+mn-lt"/>
                          <a:ea typeface="Calibri"/>
                          <a:cs typeface="Times New Roman"/>
                        </a:rPr>
                        <a:t>36.19</a:t>
                      </a:r>
                      <a:r>
                        <a:rPr lang="en-US" sz="1200" b="1" kern="1200" spc="-35" dirty="0">
                          <a:solidFill>
                            <a:srgbClr val="333333"/>
                          </a:solidFill>
                          <a:effectLst/>
                          <a:latin typeface="+mn-lt"/>
                          <a:ea typeface="Calibri"/>
                          <a:cs typeface="Times New Roman"/>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3175" marR="0" indent="0" algn="ctr" defTabSz="914400" rtl="0" eaLnBrk="1" latinLnBrk="0" hangingPunct="1">
                        <a:spcBef>
                          <a:spcPts val="380"/>
                        </a:spcBef>
                        <a:spcAft>
                          <a:spcPts val="0"/>
                        </a:spcAft>
                      </a:pPr>
                      <a:r>
                        <a:rPr lang="en-US" sz="1200" b="1" kern="1200" spc="-35" smtClean="0">
                          <a:solidFill>
                            <a:srgbClr val="333333"/>
                          </a:solidFill>
                          <a:effectLst/>
                          <a:latin typeface="+mn-lt"/>
                          <a:ea typeface="Calibri"/>
                          <a:cs typeface="Times New Roman"/>
                        </a:rPr>
                        <a:t>38.15</a:t>
                      </a:r>
                      <a:r>
                        <a:rPr lang="en-US" sz="1200" b="1" kern="1200" spc="-35" dirty="0">
                          <a:solidFill>
                            <a:srgbClr val="333333"/>
                          </a:solidFill>
                          <a:effectLst/>
                          <a:latin typeface="+mn-lt"/>
                          <a:ea typeface="Calibri"/>
                          <a:cs typeface="Times New Roman"/>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381000">
                <a:tc>
                  <a:txBody>
                    <a:bodyPr/>
                    <a:lstStyle/>
                    <a:p>
                      <a:pPr marL="0" marR="0" indent="0" algn="l" rtl="0" eaLnBrk="1" latinLnBrk="0" hangingPunct="1">
                        <a:spcBef>
                          <a:spcPts val="380"/>
                        </a:spcBef>
                        <a:spcAft>
                          <a:spcPts val="0"/>
                        </a:spcAft>
                      </a:pPr>
                      <a:r>
                        <a:rPr kumimoji="0" lang="en-US" sz="1200" kern="1200" dirty="0" smtClean="0">
                          <a:solidFill>
                            <a:schemeClr val="bg1"/>
                          </a:solidFill>
                          <a:effectLst/>
                          <a:latin typeface="+mn-lt"/>
                          <a:ea typeface="Calibri"/>
                          <a:cs typeface="Times New Roman"/>
                        </a:rPr>
                        <a:t>State Rate: Reading</a:t>
                      </a:r>
                      <a:endParaRPr kumimoji="0" lang="en-US" sz="1200" kern="1200"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32.26%</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10.45%</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13.41%</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14.38%</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11.15%</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278625900"/>
                  </a:ext>
                </a:extLst>
              </a:tr>
              <a:tr h="457200">
                <a:tc>
                  <a:txBody>
                    <a:bodyPr/>
                    <a:lstStyle/>
                    <a:p>
                      <a:pPr marL="43815" marR="0" algn="l">
                        <a:spcBef>
                          <a:spcPts val="380"/>
                        </a:spcBef>
                        <a:spcAft>
                          <a:spcPts val="0"/>
                        </a:spcAft>
                      </a:pPr>
                      <a:r>
                        <a:rPr lang="en-US" sz="1200" b="1" dirty="0" smtClean="0">
                          <a:solidFill>
                            <a:schemeClr val="bg1"/>
                          </a:solidFill>
                          <a:effectLst/>
                          <a:latin typeface="+mn-lt"/>
                          <a:ea typeface="Calibri"/>
                          <a:cs typeface="Times New Roman"/>
                        </a:rPr>
                        <a:t>Targets</a:t>
                      </a:r>
                      <a:r>
                        <a:rPr lang="en-US" sz="1200" b="1" baseline="0" dirty="0" smtClean="0">
                          <a:solidFill>
                            <a:schemeClr val="bg1"/>
                          </a:solidFill>
                          <a:effectLst/>
                          <a:latin typeface="+mn-lt"/>
                          <a:ea typeface="Calibri"/>
                          <a:cs typeface="Times New Roman"/>
                        </a:rPr>
                        <a:t> for Mathematics Proficiency </a:t>
                      </a:r>
                      <a:r>
                        <a:rPr lang="en-US" sz="1200" b="1" spc="0" baseline="0" dirty="0" smtClean="0">
                          <a:solidFill>
                            <a:schemeClr val="bg1"/>
                          </a:solidFill>
                          <a:effectLst/>
                          <a:latin typeface="+mn-lt"/>
                        </a:rPr>
                        <a:t>≥</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 </a:t>
                      </a:r>
                      <a:r>
                        <a:rPr lang="en-US" sz="1200" b="1" kern="1200" spc="-35" dirty="0" smtClean="0">
                          <a:solidFill>
                            <a:srgbClr val="333333"/>
                          </a:solidFill>
                          <a:effectLst/>
                          <a:latin typeface="+mn-lt"/>
                          <a:ea typeface="Calibri"/>
                          <a:cs typeface="Times New Roman"/>
                        </a:rPr>
                        <a:t>40.13</a:t>
                      </a:r>
                      <a:r>
                        <a:rPr lang="en-US" sz="1200" b="1" kern="1200" spc="-35" dirty="0">
                          <a:solidFill>
                            <a:srgbClr val="333333"/>
                          </a:solidFill>
                          <a:effectLst/>
                          <a:latin typeface="+mn-lt"/>
                          <a:ea typeface="Calibri"/>
                          <a:cs typeface="Times New Roman"/>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38.17</a:t>
                      </a:r>
                      <a:r>
                        <a:rPr lang="en-US" sz="1200" b="1" kern="1200" spc="-35" dirty="0">
                          <a:solidFill>
                            <a:srgbClr val="333333"/>
                          </a:solidFill>
                          <a:effectLst/>
                          <a:latin typeface="+mn-lt"/>
                          <a:ea typeface="Calibri"/>
                          <a:cs typeface="Times New Roman"/>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 </a:t>
                      </a:r>
                      <a:r>
                        <a:rPr lang="en-US" sz="1200" b="1" kern="1200" spc="-35" dirty="0" smtClean="0">
                          <a:solidFill>
                            <a:srgbClr val="333333"/>
                          </a:solidFill>
                          <a:effectLst/>
                          <a:latin typeface="+mn-lt"/>
                          <a:ea typeface="Calibri"/>
                          <a:cs typeface="Times New Roman"/>
                        </a:rPr>
                        <a:t>37.19</a:t>
                      </a:r>
                      <a:r>
                        <a:rPr lang="en-US" sz="1200" b="1" kern="1200" spc="-35" dirty="0">
                          <a:solidFill>
                            <a:srgbClr val="333333"/>
                          </a:solidFill>
                          <a:effectLst/>
                          <a:latin typeface="+mn-lt"/>
                          <a:ea typeface="Calibri"/>
                          <a:cs typeface="Times New Roman"/>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3175"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 </a:t>
                      </a:r>
                      <a:r>
                        <a:rPr lang="en-US" sz="1200" b="1" kern="1200" spc="-35" dirty="0" smtClean="0">
                          <a:solidFill>
                            <a:srgbClr val="333333"/>
                          </a:solidFill>
                          <a:effectLst/>
                          <a:latin typeface="+mn-lt"/>
                          <a:ea typeface="Calibri"/>
                          <a:cs typeface="Times New Roman"/>
                        </a:rPr>
                        <a:t>39.15</a:t>
                      </a:r>
                      <a:r>
                        <a:rPr lang="en-US" sz="1200" b="1" kern="1200" spc="-35" dirty="0">
                          <a:solidFill>
                            <a:srgbClr val="333333"/>
                          </a:solidFill>
                          <a:effectLst/>
                          <a:latin typeface="+mn-lt"/>
                          <a:ea typeface="Calibri"/>
                          <a:cs typeface="Times New Roman"/>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41.11</a:t>
                      </a:r>
                      <a:r>
                        <a:rPr lang="en-US" sz="1200" b="1" kern="1200" spc="-35" dirty="0">
                          <a:solidFill>
                            <a:srgbClr val="333333"/>
                          </a:solidFill>
                          <a:effectLst/>
                          <a:latin typeface="+mn-lt"/>
                          <a:ea typeface="Calibri"/>
                          <a:cs typeface="Times New Roman"/>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43.07</a:t>
                      </a:r>
                      <a:r>
                        <a:rPr lang="en-US" sz="1200" b="1" kern="1200" spc="-35" dirty="0">
                          <a:solidFill>
                            <a:srgbClr val="333333"/>
                          </a:solidFill>
                          <a:effectLst/>
                          <a:latin typeface="+mn-lt"/>
                          <a:ea typeface="Calibri"/>
                          <a:cs typeface="Times New Roman"/>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4283211974"/>
                  </a:ext>
                </a:extLst>
              </a:tr>
              <a:tr h="515801">
                <a:tc>
                  <a:txBody>
                    <a:bodyPr/>
                    <a:lstStyle/>
                    <a:p>
                      <a:pPr marL="43815" marR="0" lvl="0" indent="0" algn="l" defTabSz="914400" rtl="0" eaLnBrk="1" fontAlgn="auto" latinLnBrk="0" hangingPunct="1">
                        <a:lnSpc>
                          <a:spcPct val="100000"/>
                        </a:lnSpc>
                        <a:spcBef>
                          <a:spcPts val="380"/>
                        </a:spcBef>
                        <a:spcAft>
                          <a:spcPts val="0"/>
                        </a:spcAft>
                        <a:buClrTx/>
                        <a:buSzTx/>
                        <a:buFontTx/>
                        <a:buNone/>
                        <a:tabLst/>
                        <a:defRPr/>
                      </a:pPr>
                      <a:r>
                        <a:rPr lang="en-US" sz="1200" b="1" kern="1200" spc="-25" dirty="0" smtClean="0">
                          <a:solidFill>
                            <a:schemeClr val="bg1"/>
                          </a:solidFill>
                          <a:effectLst/>
                          <a:latin typeface="+mn-lt"/>
                          <a:ea typeface="+mn-ea"/>
                          <a:cs typeface="+mn-cs"/>
                        </a:rPr>
                        <a:t>State Rate: Mathematics</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40.56%</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10.42%</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16.00%</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17.01%</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15.88%</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defTabSz="914400" rtl="0" eaLnBrk="1" latinLnBrk="0" hangingPunct="1">
                        <a:spcBef>
                          <a:spcPts val="380"/>
                        </a:spcBef>
                        <a:spcAft>
                          <a:spcPts val="0"/>
                        </a:spcAft>
                      </a:pP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3509200617"/>
                  </a:ext>
                </a:extLst>
              </a:tr>
            </a:tbl>
          </a:graphicData>
        </a:graphic>
      </p:graphicFrame>
    </p:spTree>
    <p:extLst>
      <p:ext uri="{BB962C8B-B14F-4D97-AF65-F5344CB8AC3E}">
        <p14:creationId xmlns:p14="http://schemas.microsoft.com/office/powerpoint/2010/main" val="4237507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524000"/>
          </a:xfrm>
        </p:spPr>
        <p:txBody>
          <a:bodyPr>
            <a:noAutofit/>
          </a:bodyPr>
          <a:lstStyle/>
          <a:p>
            <a:r>
              <a:rPr lang="en-US" sz="2800" b="1" dirty="0"/>
              <a:t>Indicator 3C: Proficiency rate for children with IEPs against grade level, modified and alternate academic achievement standards.</a:t>
            </a:r>
            <a:endParaRPr lang="en-US" sz="2800" dirty="0"/>
          </a:p>
        </p:txBody>
      </p:sp>
      <p:graphicFrame>
        <p:nvGraphicFramePr>
          <p:cNvPr id="23" name="Content Placeholder 22"/>
          <p:cNvGraphicFramePr>
            <a:graphicFrameLocks noGrp="1"/>
          </p:cNvGraphicFramePr>
          <p:nvPr>
            <p:ph idx="1"/>
            <p:extLst>
              <p:ext uri="{D42A27DB-BD31-4B8C-83A1-F6EECF244321}">
                <p14:modId xmlns:p14="http://schemas.microsoft.com/office/powerpoint/2010/main" val="1447436635"/>
              </p:ext>
            </p:extLst>
          </p:nvPr>
        </p:nvGraphicFramePr>
        <p:xfrm>
          <a:off x="533400" y="2196067"/>
          <a:ext cx="8061960" cy="2190623"/>
        </p:xfrm>
        <a:graphic>
          <a:graphicData uri="http://schemas.openxmlformats.org/drawingml/2006/table">
            <a:tbl>
              <a:tblPr firstRow="1" firstCol="1" lastRow="1" lastCol="1" bandRow="1" bandCol="1">
                <a:tableStyleId>{5C22544A-7EE6-4342-B048-85BDC9FD1C3A}</a:tableStyleId>
              </a:tblPr>
              <a:tblGrid>
                <a:gridCol w="358140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640080">
                  <a:extLst>
                    <a:ext uri="{9D8B030D-6E8A-4147-A177-3AD203B41FA5}">
                      <a16:colId xmlns:a16="http://schemas.microsoft.com/office/drawing/2014/main" val="20007"/>
                    </a:ext>
                  </a:extLst>
                </a:gridCol>
              </a:tblGrid>
              <a:tr h="214630">
                <a:tc gridSpan="8">
                  <a:txBody>
                    <a:bodyPr/>
                    <a:lstStyle/>
                    <a:p>
                      <a:pPr marL="3175" marR="0" algn="ctr">
                        <a:lnSpc>
                          <a:spcPct val="115000"/>
                        </a:lnSpc>
                        <a:spcBef>
                          <a:spcPts val="380"/>
                        </a:spcBef>
                        <a:spcAft>
                          <a:spcPts val="0"/>
                        </a:spcAft>
                      </a:pPr>
                      <a:r>
                        <a:rPr lang="en-US" sz="1200" spc="-25" dirty="0">
                          <a:solidFill>
                            <a:schemeClr val="bg1"/>
                          </a:solidFill>
                          <a:effectLst/>
                        </a:rPr>
                        <a:t>Reading</a:t>
                      </a:r>
                      <a:r>
                        <a:rPr lang="en-US" sz="1200" spc="-70" dirty="0">
                          <a:solidFill>
                            <a:schemeClr val="bg1"/>
                          </a:solidFill>
                          <a:effectLst/>
                        </a:rPr>
                        <a:t> </a:t>
                      </a:r>
                      <a:r>
                        <a:rPr lang="en-US" sz="1200" spc="-25" dirty="0">
                          <a:solidFill>
                            <a:schemeClr val="bg1"/>
                          </a:solidFill>
                          <a:effectLst/>
                        </a:rPr>
                        <a:t>proficiency</a:t>
                      </a:r>
                      <a:r>
                        <a:rPr lang="en-US" sz="1200" spc="-65" dirty="0">
                          <a:solidFill>
                            <a:schemeClr val="bg1"/>
                          </a:solidFill>
                          <a:effectLst/>
                        </a:rPr>
                        <a:t> </a:t>
                      </a:r>
                      <a:r>
                        <a:rPr lang="en-US" sz="1200" spc="-20" dirty="0">
                          <a:solidFill>
                            <a:schemeClr val="bg1"/>
                          </a:solidFill>
                          <a:effectLst/>
                        </a:rPr>
                        <a:t>data</a:t>
                      </a:r>
                      <a:r>
                        <a:rPr lang="en-US" sz="1200" spc="-65" dirty="0">
                          <a:solidFill>
                            <a:schemeClr val="bg1"/>
                          </a:solidFill>
                          <a:effectLst/>
                        </a:rPr>
                        <a:t> </a:t>
                      </a:r>
                      <a:r>
                        <a:rPr lang="en-US" sz="1200" spc="-15" dirty="0">
                          <a:solidFill>
                            <a:schemeClr val="bg1"/>
                          </a:solidFill>
                          <a:effectLst/>
                        </a:rPr>
                        <a:t>by</a:t>
                      </a:r>
                      <a:r>
                        <a:rPr lang="en-US" sz="1200" spc="-65" dirty="0">
                          <a:solidFill>
                            <a:schemeClr val="bg1"/>
                          </a:solidFill>
                          <a:effectLst/>
                        </a:rPr>
                        <a:t> </a:t>
                      </a:r>
                      <a:r>
                        <a:rPr lang="en-US" sz="1200" spc="-25" dirty="0">
                          <a:solidFill>
                            <a:schemeClr val="bg1"/>
                          </a:solidFill>
                          <a:effectLst/>
                        </a:rPr>
                        <a:t>grade</a:t>
                      </a:r>
                      <a:endParaRPr lang="en-US" sz="1200"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4630">
                <a:tc>
                  <a:txBody>
                    <a:bodyPr/>
                    <a:lstStyle/>
                    <a:p>
                      <a:pPr marL="1270" marR="0" algn="ctr">
                        <a:lnSpc>
                          <a:spcPct val="115000"/>
                        </a:lnSpc>
                        <a:spcBef>
                          <a:spcPts val="380"/>
                        </a:spcBef>
                        <a:spcAft>
                          <a:spcPts val="0"/>
                        </a:spcAft>
                      </a:pPr>
                      <a:r>
                        <a:rPr lang="en-US" sz="1200" b="1" spc="-25" dirty="0">
                          <a:solidFill>
                            <a:schemeClr val="bg1"/>
                          </a:solidFill>
                          <a:effectLst/>
                        </a:rPr>
                        <a:t>Grade</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80"/>
                        </a:spcBef>
                        <a:spcAft>
                          <a:spcPts val="0"/>
                        </a:spcAft>
                      </a:pPr>
                      <a:r>
                        <a:rPr lang="en-US" sz="1200" b="1" dirty="0">
                          <a:solidFill>
                            <a:schemeClr val="bg1"/>
                          </a:solidFill>
                          <a:effectLst/>
                        </a:rPr>
                        <a:t>3</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380"/>
                        </a:spcBef>
                        <a:spcAft>
                          <a:spcPts val="0"/>
                        </a:spcAft>
                      </a:pPr>
                      <a:r>
                        <a:rPr lang="en-US" sz="1200" b="1" dirty="0">
                          <a:solidFill>
                            <a:schemeClr val="bg1"/>
                          </a:solidFill>
                          <a:effectLst/>
                        </a:rPr>
                        <a:t>4</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380"/>
                        </a:spcBef>
                        <a:spcAft>
                          <a:spcPts val="0"/>
                        </a:spcAft>
                      </a:pPr>
                      <a:r>
                        <a:rPr lang="en-US" sz="1200" b="1" dirty="0">
                          <a:solidFill>
                            <a:schemeClr val="bg1"/>
                          </a:solidFill>
                          <a:effectLst/>
                        </a:rPr>
                        <a:t>5</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380"/>
                        </a:spcBef>
                        <a:spcAft>
                          <a:spcPts val="0"/>
                        </a:spcAft>
                      </a:pPr>
                      <a:r>
                        <a:rPr lang="en-US" sz="1200" b="1" dirty="0">
                          <a:solidFill>
                            <a:schemeClr val="bg1"/>
                          </a:solidFill>
                          <a:effectLst/>
                        </a:rPr>
                        <a:t>6</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380"/>
                        </a:spcBef>
                        <a:spcAft>
                          <a:spcPts val="0"/>
                        </a:spcAft>
                      </a:pPr>
                      <a:r>
                        <a:rPr lang="en-US" sz="1200" b="1" dirty="0">
                          <a:solidFill>
                            <a:schemeClr val="bg1"/>
                          </a:solidFill>
                          <a:effectLst/>
                        </a:rPr>
                        <a:t>7</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380"/>
                        </a:spcBef>
                        <a:spcAft>
                          <a:spcPts val="0"/>
                        </a:spcAft>
                      </a:pPr>
                      <a:r>
                        <a:rPr lang="en-US" sz="1200" b="1" dirty="0">
                          <a:solidFill>
                            <a:schemeClr val="bg1"/>
                          </a:solidFill>
                          <a:effectLst/>
                        </a:rPr>
                        <a:t>8</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540" marR="0" algn="ctr">
                        <a:lnSpc>
                          <a:spcPct val="115000"/>
                        </a:lnSpc>
                        <a:spcBef>
                          <a:spcPts val="380"/>
                        </a:spcBef>
                        <a:spcAft>
                          <a:spcPts val="0"/>
                        </a:spcAft>
                      </a:pPr>
                      <a:r>
                        <a:rPr lang="en-US" sz="1200" b="1" spc="-5" dirty="0">
                          <a:solidFill>
                            <a:schemeClr val="bg1"/>
                          </a:solidFill>
                          <a:effectLst/>
                        </a:rPr>
                        <a:t>HS</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09550">
                <a:tc>
                  <a:txBody>
                    <a:bodyPr/>
                    <a:lstStyle/>
                    <a:p>
                      <a:pPr marL="169863" marR="138430" indent="-130175">
                        <a:lnSpc>
                          <a:spcPct val="107000"/>
                        </a:lnSpc>
                        <a:spcBef>
                          <a:spcPts val="380"/>
                        </a:spcBef>
                        <a:spcAft>
                          <a:spcPts val="0"/>
                        </a:spcAft>
                      </a:pPr>
                      <a:r>
                        <a:rPr lang="en-US" sz="1200" spc="-20" dirty="0" smtClean="0">
                          <a:solidFill>
                            <a:schemeClr val="bg1"/>
                          </a:solidFill>
                          <a:effectLst/>
                        </a:rPr>
                        <a:t>a.	</a:t>
                      </a:r>
                      <a:r>
                        <a:rPr lang="en-US" sz="1200" spc="-65" dirty="0" smtClean="0">
                          <a:solidFill>
                            <a:schemeClr val="bg1"/>
                          </a:solidFill>
                          <a:effectLst/>
                        </a:rPr>
                        <a:t>C</a:t>
                      </a:r>
                      <a:r>
                        <a:rPr lang="en-US" sz="1200" spc="-30" dirty="0" smtClean="0">
                          <a:solidFill>
                            <a:schemeClr val="bg1"/>
                          </a:solidFill>
                          <a:effectLst/>
                        </a:rPr>
                        <a:t>hildren</a:t>
                      </a:r>
                      <a:r>
                        <a:rPr lang="en-US" sz="1200" spc="-60" dirty="0" smtClean="0">
                          <a:solidFill>
                            <a:schemeClr val="bg1"/>
                          </a:solidFill>
                          <a:effectLst/>
                        </a:rPr>
                        <a:t> </a:t>
                      </a:r>
                      <a:r>
                        <a:rPr lang="en-US" sz="1200" spc="-25" dirty="0">
                          <a:solidFill>
                            <a:schemeClr val="bg1"/>
                          </a:solidFill>
                          <a:effectLst/>
                        </a:rPr>
                        <a:t>with</a:t>
                      </a:r>
                      <a:r>
                        <a:rPr lang="en-US" sz="1200" spc="-65" dirty="0">
                          <a:solidFill>
                            <a:schemeClr val="bg1"/>
                          </a:solidFill>
                          <a:effectLst/>
                        </a:rPr>
                        <a:t> </a:t>
                      </a:r>
                      <a:r>
                        <a:rPr lang="en-US" sz="1200" spc="-25" dirty="0">
                          <a:solidFill>
                            <a:schemeClr val="bg1"/>
                          </a:solidFill>
                          <a:effectLst/>
                        </a:rPr>
                        <a:t>IEPs</a:t>
                      </a:r>
                      <a:r>
                        <a:rPr lang="en-US" sz="1200" spc="-60" dirty="0">
                          <a:solidFill>
                            <a:schemeClr val="bg1"/>
                          </a:solidFill>
                          <a:effectLst/>
                        </a:rPr>
                        <a:t> </a:t>
                      </a:r>
                      <a:r>
                        <a:rPr lang="en-US" sz="1200" spc="-25" dirty="0">
                          <a:solidFill>
                            <a:schemeClr val="bg1"/>
                          </a:solidFill>
                          <a:effectLst/>
                        </a:rPr>
                        <a:t>who</a:t>
                      </a:r>
                      <a:r>
                        <a:rPr lang="en-US" sz="1200" spc="-65" dirty="0">
                          <a:solidFill>
                            <a:schemeClr val="bg1"/>
                          </a:solidFill>
                          <a:effectLst/>
                        </a:rPr>
                        <a:t> </a:t>
                      </a:r>
                      <a:r>
                        <a:rPr lang="en-US" sz="1200" spc="-30" dirty="0">
                          <a:solidFill>
                            <a:schemeClr val="bg1"/>
                          </a:solidFill>
                          <a:effectLst/>
                        </a:rPr>
                        <a:t>received</a:t>
                      </a:r>
                      <a:r>
                        <a:rPr lang="en-US" sz="1200" spc="-60" dirty="0">
                          <a:solidFill>
                            <a:schemeClr val="bg1"/>
                          </a:solidFill>
                          <a:effectLst/>
                        </a:rPr>
                        <a:t> </a:t>
                      </a:r>
                      <a:r>
                        <a:rPr lang="en-US" sz="1200" dirty="0">
                          <a:solidFill>
                            <a:schemeClr val="bg1"/>
                          </a:solidFill>
                          <a:effectLst/>
                        </a:rPr>
                        <a:t>a</a:t>
                      </a:r>
                      <a:r>
                        <a:rPr lang="en-US" sz="1200" spc="150" dirty="0">
                          <a:solidFill>
                            <a:schemeClr val="bg1"/>
                          </a:solidFill>
                          <a:effectLst/>
                        </a:rPr>
                        <a:t> </a:t>
                      </a:r>
                      <a:r>
                        <a:rPr lang="en-US" sz="1200" spc="-25" dirty="0">
                          <a:solidFill>
                            <a:schemeClr val="bg1"/>
                          </a:solidFill>
                          <a:effectLst/>
                        </a:rPr>
                        <a:t>valid</a:t>
                      </a:r>
                      <a:r>
                        <a:rPr lang="en-US" sz="1200" spc="-65" dirty="0">
                          <a:solidFill>
                            <a:schemeClr val="bg1"/>
                          </a:solidFill>
                          <a:effectLst/>
                        </a:rPr>
                        <a:t> </a:t>
                      </a:r>
                      <a:r>
                        <a:rPr lang="en-US" sz="1200" spc="-25" dirty="0">
                          <a:solidFill>
                            <a:schemeClr val="bg1"/>
                          </a:solidFill>
                          <a:effectLst/>
                        </a:rPr>
                        <a:t>score</a:t>
                      </a:r>
                      <a:r>
                        <a:rPr lang="en-US" sz="1200" spc="-65" dirty="0">
                          <a:solidFill>
                            <a:schemeClr val="bg1"/>
                          </a:solidFill>
                          <a:effectLst/>
                        </a:rPr>
                        <a:t> </a:t>
                      </a:r>
                      <a:r>
                        <a:rPr lang="en-US" sz="1200" spc="-25" dirty="0">
                          <a:solidFill>
                            <a:schemeClr val="bg1"/>
                          </a:solidFill>
                          <a:effectLst/>
                        </a:rPr>
                        <a:t>and</a:t>
                      </a:r>
                      <a:r>
                        <a:rPr lang="en-US" sz="1200" spc="-60" dirty="0">
                          <a:solidFill>
                            <a:schemeClr val="bg1"/>
                          </a:solidFill>
                          <a:effectLst/>
                        </a:rPr>
                        <a:t> </a:t>
                      </a:r>
                      <a:r>
                        <a:rPr lang="en-US" sz="1200" dirty="0">
                          <a:solidFill>
                            <a:schemeClr val="bg1"/>
                          </a:solidFill>
                          <a:effectLst/>
                        </a:rPr>
                        <a:t>a</a:t>
                      </a:r>
                      <a:r>
                        <a:rPr lang="en-US" sz="1200" spc="-65" dirty="0">
                          <a:solidFill>
                            <a:schemeClr val="bg1"/>
                          </a:solidFill>
                          <a:effectLst/>
                        </a:rPr>
                        <a:t> </a:t>
                      </a:r>
                      <a:r>
                        <a:rPr lang="en-US" sz="1200" spc="-30" dirty="0">
                          <a:solidFill>
                            <a:schemeClr val="bg1"/>
                          </a:solidFill>
                          <a:effectLst/>
                        </a:rPr>
                        <a:t>proficiency</a:t>
                      </a:r>
                      <a:r>
                        <a:rPr lang="en-US" sz="1200" spc="-60" dirty="0">
                          <a:solidFill>
                            <a:schemeClr val="bg1"/>
                          </a:solidFill>
                          <a:effectLst/>
                        </a:rPr>
                        <a:t> </a:t>
                      </a:r>
                      <a:r>
                        <a:rPr lang="en-US" sz="1200" spc="-25" dirty="0">
                          <a:solidFill>
                            <a:schemeClr val="bg1"/>
                          </a:solidFill>
                          <a:effectLst/>
                        </a:rPr>
                        <a:t>was</a:t>
                      </a:r>
                      <a:r>
                        <a:rPr lang="en-US" sz="1200" spc="145" dirty="0">
                          <a:solidFill>
                            <a:schemeClr val="bg1"/>
                          </a:solidFill>
                          <a:effectLst/>
                        </a:rPr>
                        <a:t> </a:t>
                      </a:r>
                      <a:r>
                        <a:rPr lang="en-US" sz="1200" spc="-15" dirty="0">
                          <a:solidFill>
                            <a:schemeClr val="bg1"/>
                          </a:solidFill>
                          <a:effectLst/>
                        </a:rPr>
                        <a:t>assigned</a:t>
                      </a:r>
                      <a:endParaRPr lang="en-US" sz="1200"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smtClean="0">
                          <a:solidFill>
                            <a:schemeClr val="tx1"/>
                          </a:solidFill>
                          <a:effectLst/>
                          <a:latin typeface="+mn-lt"/>
                          <a:ea typeface="+mn-ea"/>
                          <a:cs typeface="+mn-cs"/>
                        </a:rPr>
                        <a:t>5,342</a:t>
                      </a:r>
                      <a:endParaRPr lang="en-US" sz="1200" b="1" kern="1200" spc="-4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smtClean="0">
                          <a:solidFill>
                            <a:schemeClr val="tx1"/>
                          </a:solidFill>
                          <a:effectLst/>
                          <a:latin typeface="+mn-lt"/>
                          <a:ea typeface="+mn-ea"/>
                          <a:cs typeface="+mn-cs"/>
                        </a:rPr>
                        <a:t>5,214</a:t>
                      </a:r>
                      <a:endParaRPr lang="en-US" sz="1200" b="1" kern="1200" spc="-4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smtClean="0">
                          <a:solidFill>
                            <a:schemeClr val="tx1"/>
                          </a:solidFill>
                          <a:effectLst/>
                          <a:latin typeface="+mn-lt"/>
                          <a:ea typeface="+mn-ea"/>
                          <a:cs typeface="+mn-cs"/>
                        </a:rPr>
                        <a:t>5,210</a:t>
                      </a:r>
                      <a:endParaRPr lang="en-US" sz="1200" b="1" kern="1200" spc="-4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smtClean="0">
                          <a:solidFill>
                            <a:schemeClr val="tx1"/>
                          </a:solidFill>
                          <a:effectLst/>
                          <a:latin typeface="+mn-lt"/>
                          <a:ea typeface="+mn-ea"/>
                          <a:cs typeface="+mn-cs"/>
                        </a:rPr>
                        <a:t>4,917</a:t>
                      </a:r>
                      <a:endParaRPr lang="en-US" sz="1200" b="1" kern="1200" spc="-4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smtClean="0">
                          <a:solidFill>
                            <a:schemeClr val="tx1"/>
                          </a:solidFill>
                          <a:effectLst/>
                          <a:latin typeface="+mn-lt"/>
                          <a:ea typeface="+mn-ea"/>
                          <a:cs typeface="+mn-cs"/>
                        </a:rPr>
                        <a:t>4,623</a:t>
                      </a:r>
                      <a:endParaRPr lang="en-US" sz="1200" b="1" kern="1200" spc="-4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smtClean="0">
                          <a:solidFill>
                            <a:schemeClr val="tx1"/>
                          </a:solidFill>
                          <a:effectLst/>
                          <a:latin typeface="+mn-lt"/>
                          <a:ea typeface="+mn-ea"/>
                          <a:cs typeface="+mn-cs"/>
                        </a:rPr>
                        <a:t>4,326</a:t>
                      </a:r>
                      <a:endParaRPr lang="en-US" sz="1200" b="1" kern="1200" spc="-4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smtClean="0">
                          <a:solidFill>
                            <a:schemeClr val="tx1"/>
                          </a:solidFill>
                          <a:effectLst/>
                          <a:latin typeface="+mn-lt"/>
                          <a:ea typeface="+mn-ea"/>
                          <a:cs typeface="+mn-cs"/>
                        </a:rPr>
                        <a:t>7,604</a:t>
                      </a:r>
                      <a:endParaRPr lang="en-US" sz="1200" b="1" kern="1200" spc="-4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2"/>
                  </a:ext>
                </a:extLst>
              </a:tr>
              <a:tr h="289560">
                <a:tc>
                  <a:txBody>
                    <a:bodyPr/>
                    <a:lstStyle/>
                    <a:p>
                      <a:pPr marL="169863" marR="138430" indent="-130175" algn="l" defTabSz="914400" rtl="0" eaLnBrk="1" latinLnBrk="0" hangingPunct="1">
                        <a:lnSpc>
                          <a:spcPct val="107000"/>
                        </a:lnSpc>
                        <a:spcBef>
                          <a:spcPts val="380"/>
                        </a:spcBef>
                        <a:spcAft>
                          <a:spcPts val="0"/>
                        </a:spcAft>
                      </a:pPr>
                      <a:r>
                        <a:rPr lang="en-US" sz="1200" b="1" kern="1200" spc="-20" dirty="0" smtClean="0">
                          <a:solidFill>
                            <a:schemeClr val="bg1"/>
                          </a:solidFill>
                          <a:effectLst/>
                          <a:latin typeface="+mn-lt"/>
                          <a:ea typeface="+mn-ea"/>
                          <a:cs typeface="+mn-cs"/>
                        </a:rPr>
                        <a:t>b</a:t>
                      </a:r>
                      <a:r>
                        <a:rPr lang="en-US" sz="1200" b="1" kern="1200" spc="-20" dirty="0">
                          <a:solidFill>
                            <a:schemeClr val="bg1"/>
                          </a:solidFill>
                          <a:effectLst/>
                          <a:latin typeface="+mn-lt"/>
                          <a:ea typeface="+mn-ea"/>
                          <a:cs typeface="+mn-cs"/>
                        </a:rPr>
                        <a:t>. IEPs in regular assessment with no accommodations scored at or above proficient against grade level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0640" marR="0" algn="ctr" defTabSz="914400" rtl="0" eaLnBrk="1" latinLnBrk="0" hangingPunct="1">
                        <a:lnSpc>
                          <a:spcPct val="115000"/>
                        </a:lnSpc>
                        <a:spcBef>
                          <a:spcPts val="500"/>
                        </a:spcBef>
                        <a:spcAft>
                          <a:spcPts val="0"/>
                        </a:spcAft>
                      </a:pPr>
                      <a:r>
                        <a:rPr lang="en-US" sz="1200" b="1" kern="1200" spc="-40">
                          <a:solidFill>
                            <a:schemeClr val="tx1"/>
                          </a:solidFill>
                          <a:effectLst/>
                          <a:latin typeface="+mn-lt"/>
                          <a:ea typeface="+mn-ea"/>
                          <a:cs typeface="+mn-cs"/>
                        </a:rPr>
                        <a:t>370</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a:solidFill>
                            <a:schemeClr val="tx1"/>
                          </a:solidFill>
                          <a:effectLst/>
                          <a:latin typeface="+mn-lt"/>
                          <a:ea typeface="+mn-ea"/>
                          <a:cs typeface="+mn-cs"/>
                        </a:rPr>
                        <a:t>245</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a:solidFill>
                            <a:schemeClr val="tx1"/>
                          </a:solidFill>
                          <a:effectLst/>
                          <a:latin typeface="+mn-lt"/>
                          <a:ea typeface="+mn-ea"/>
                          <a:cs typeface="+mn-cs"/>
                        </a:rPr>
                        <a:t>170</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40640" marR="0" algn="ctr" defTabSz="914400" rtl="0" eaLnBrk="1" latinLnBrk="0" hangingPunct="1">
                        <a:lnSpc>
                          <a:spcPct val="115000"/>
                        </a:lnSpc>
                        <a:spcBef>
                          <a:spcPts val="500"/>
                        </a:spcBef>
                        <a:spcAft>
                          <a:spcPts val="0"/>
                        </a:spcAft>
                      </a:pPr>
                      <a:r>
                        <a:rPr lang="en-US" sz="1200" b="1" kern="1200" spc="-40">
                          <a:solidFill>
                            <a:schemeClr val="tx1"/>
                          </a:solidFill>
                          <a:effectLst/>
                          <a:latin typeface="+mn-lt"/>
                          <a:ea typeface="+mn-ea"/>
                          <a:cs typeface="+mn-cs"/>
                        </a:rPr>
                        <a:t>112</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40640" marR="0" algn="ctr" defTabSz="914400" rtl="0" eaLnBrk="1" latinLnBrk="0" hangingPunct="1">
                        <a:lnSpc>
                          <a:spcPct val="115000"/>
                        </a:lnSpc>
                        <a:spcBef>
                          <a:spcPts val="500"/>
                        </a:spcBef>
                        <a:spcAft>
                          <a:spcPts val="0"/>
                        </a:spcAft>
                      </a:pPr>
                      <a:r>
                        <a:rPr lang="en-US" sz="1200" b="1" kern="1200" spc="-40">
                          <a:solidFill>
                            <a:schemeClr val="tx1"/>
                          </a:solidFill>
                          <a:effectLst/>
                          <a:latin typeface="+mn-lt"/>
                          <a:ea typeface="+mn-ea"/>
                          <a:cs typeface="+mn-cs"/>
                        </a:rPr>
                        <a:t>59</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a:solidFill>
                            <a:schemeClr val="tx1"/>
                          </a:solidFill>
                          <a:effectLst/>
                          <a:latin typeface="+mn-lt"/>
                          <a:ea typeface="+mn-ea"/>
                          <a:cs typeface="+mn-cs"/>
                        </a:rPr>
                        <a:t>55</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smtClean="0">
                          <a:solidFill>
                            <a:schemeClr val="tx1"/>
                          </a:solidFill>
                          <a:effectLst/>
                          <a:latin typeface="+mn-lt"/>
                          <a:ea typeface="+mn-ea"/>
                          <a:cs typeface="+mn-cs"/>
                        </a:rPr>
                        <a:t>83</a:t>
                      </a:r>
                      <a:endParaRPr lang="en-US" sz="1200" b="1" kern="1200" spc="-4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3"/>
                  </a:ext>
                </a:extLst>
              </a:tr>
              <a:tr h="335280">
                <a:tc>
                  <a:txBody>
                    <a:bodyPr/>
                    <a:lstStyle/>
                    <a:p>
                      <a:pPr marL="169863" marR="138430" indent="-130175" algn="l" defTabSz="914400" rtl="0" eaLnBrk="1" latinLnBrk="0" hangingPunct="1">
                        <a:lnSpc>
                          <a:spcPct val="107000"/>
                        </a:lnSpc>
                        <a:spcBef>
                          <a:spcPts val="380"/>
                        </a:spcBef>
                        <a:spcAft>
                          <a:spcPts val="0"/>
                        </a:spcAft>
                      </a:pPr>
                      <a:r>
                        <a:rPr lang="en-US" sz="1200" b="1" kern="1200" spc="-20" dirty="0" smtClean="0">
                          <a:solidFill>
                            <a:schemeClr val="bg1"/>
                          </a:solidFill>
                          <a:effectLst/>
                          <a:latin typeface="+mn-lt"/>
                          <a:ea typeface="+mn-ea"/>
                          <a:cs typeface="+mn-cs"/>
                        </a:rPr>
                        <a:t>c.	IEPs </a:t>
                      </a:r>
                      <a:r>
                        <a:rPr lang="en-US" sz="1200" b="1" kern="1200" spc="-20" dirty="0">
                          <a:solidFill>
                            <a:schemeClr val="bg1"/>
                          </a:solidFill>
                          <a:effectLst/>
                          <a:latin typeface="+mn-lt"/>
                          <a:ea typeface="+mn-ea"/>
                          <a:cs typeface="+mn-cs"/>
                        </a:rPr>
                        <a:t>in regular assessment with accommodations scored at or above proficient against grade level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0640" marR="0" algn="ctr" defTabSz="914400" rtl="0" eaLnBrk="1" latinLnBrk="0" hangingPunct="1">
                        <a:lnSpc>
                          <a:spcPct val="115000"/>
                        </a:lnSpc>
                        <a:spcBef>
                          <a:spcPts val="500"/>
                        </a:spcBef>
                        <a:spcAft>
                          <a:spcPts val="0"/>
                        </a:spcAft>
                      </a:pPr>
                      <a:r>
                        <a:rPr lang="en-US" sz="1200" b="1" kern="1200" spc="-40">
                          <a:solidFill>
                            <a:schemeClr val="tx1"/>
                          </a:solidFill>
                          <a:effectLst/>
                          <a:latin typeface="+mn-lt"/>
                          <a:ea typeface="+mn-ea"/>
                          <a:cs typeface="+mn-cs"/>
                        </a:rPr>
                        <a:t>159</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40640" marR="0" algn="ctr" defTabSz="914400" rtl="0" eaLnBrk="1" latinLnBrk="0" hangingPunct="1">
                        <a:lnSpc>
                          <a:spcPct val="115000"/>
                        </a:lnSpc>
                        <a:spcBef>
                          <a:spcPts val="500"/>
                        </a:spcBef>
                        <a:spcAft>
                          <a:spcPts val="0"/>
                        </a:spcAft>
                      </a:pPr>
                      <a:r>
                        <a:rPr lang="en-US" sz="1200" b="1" kern="1200" spc="-40">
                          <a:solidFill>
                            <a:schemeClr val="tx1"/>
                          </a:solidFill>
                          <a:effectLst/>
                          <a:latin typeface="+mn-lt"/>
                          <a:ea typeface="+mn-ea"/>
                          <a:cs typeface="+mn-cs"/>
                        </a:rPr>
                        <a:t>174</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a:solidFill>
                            <a:schemeClr val="tx1"/>
                          </a:solidFill>
                          <a:effectLst/>
                          <a:latin typeface="+mn-lt"/>
                          <a:ea typeface="+mn-ea"/>
                          <a:cs typeface="+mn-cs"/>
                        </a:rPr>
                        <a:t>146</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a:solidFill>
                            <a:schemeClr val="tx1"/>
                          </a:solidFill>
                          <a:effectLst/>
                          <a:latin typeface="+mn-lt"/>
                          <a:ea typeface="+mn-ea"/>
                          <a:cs typeface="+mn-cs"/>
                        </a:rPr>
                        <a:t>192</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a:solidFill>
                            <a:schemeClr val="tx1"/>
                          </a:solidFill>
                          <a:effectLst/>
                          <a:latin typeface="+mn-lt"/>
                          <a:ea typeface="+mn-ea"/>
                          <a:cs typeface="+mn-cs"/>
                        </a:rPr>
                        <a:t>146</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a:solidFill>
                            <a:schemeClr val="tx1"/>
                          </a:solidFill>
                          <a:effectLst/>
                          <a:latin typeface="+mn-lt"/>
                          <a:ea typeface="+mn-ea"/>
                          <a:cs typeface="+mn-cs"/>
                        </a:rPr>
                        <a:t>190</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smtClean="0">
                          <a:solidFill>
                            <a:schemeClr val="tx1"/>
                          </a:solidFill>
                          <a:effectLst/>
                          <a:latin typeface="+mn-lt"/>
                          <a:ea typeface="+mn-ea"/>
                          <a:cs typeface="+mn-cs"/>
                        </a:rPr>
                        <a:t>222</a:t>
                      </a:r>
                      <a:endParaRPr lang="en-US" sz="1200" b="1" kern="1200" spc="-4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4"/>
                  </a:ext>
                </a:extLst>
              </a:tr>
              <a:tr h="318135">
                <a:tc>
                  <a:txBody>
                    <a:bodyPr/>
                    <a:lstStyle/>
                    <a:p>
                      <a:pPr marL="169863" marR="138430" indent="-130175" algn="l" defTabSz="914400" rtl="0" eaLnBrk="1" latinLnBrk="0" hangingPunct="1">
                        <a:lnSpc>
                          <a:spcPct val="107000"/>
                        </a:lnSpc>
                        <a:spcBef>
                          <a:spcPts val="380"/>
                        </a:spcBef>
                        <a:spcAft>
                          <a:spcPts val="0"/>
                        </a:spcAft>
                      </a:pPr>
                      <a:r>
                        <a:rPr lang="en-US" sz="1200" b="1" kern="1200" spc="-20" dirty="0" smtClean="0">
                          <a:solidFill>
                            <a:schemeClr val="bg1"/>
                          </a:solidFill>
                          <a:effectLst/>
                          <a:latin typeface="+mn-lt"/>
                          <a:ea typeface="+mn-ea"/>
                          <a:cs typeface="+mn-cs"/>
                        </a:rPr>
                        <a:t>f.	IEPs </a:t>
                      </a:r>
                      <a:r>
                        <a:rPr lang="en-US" sz="1200" b="1" kern="1200" spc="-20" dirty="0">
                          <a:solidFill>
                            <a:schemeClr val="bg1"/>
                          </a:solidFill>
                          <a:effectLst/>
                          <a:latin typeface="+mn-lt"/>
                          <a:ea typeface="+mn-ea"/>
                          <a:cs typeface="+mn-cs"/>
                        </a:rPr>
                        <a:t>in alternate assessment against alternate standards scored at or above proficient against grade level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0640" marR="0" algn="ctr" defTabSz="914400" rtl="0" eaLnBrk="1" latinLnBrk="0" hangingPunct="1">
                        <a:lnSpc>
                          <a:spcPct val="115000"/>
                        </a:lnSpc>
                        <a:spcBef>
                          <a:spcPts val="500"/>
                        </a:spcBef>
                        <a:spcAft>
                          <a:spcPts val="0"/>
                        </a:spcAft>
                      </a:pPr>
                      <a:r>
                        <a:rPr lang="en-US" sz="1200" b="1" kern="1200" spc="-40">
                          <a:solidFill>
                            <a:schemeClr val="tx1"/>
                          </a:solidFill>
                          <a:effectLst/>
                          <a:latin typeface="+mn-lt"/>
                          <a:ea typeface="+mn-ea"/>
                          <a:cs typeface="+mn-cs"/>
                        </a:rPr>
                        <a:t>288</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40640" marR="0" algn="ctr" defTabSz="914400" rtl="0" eaLnBrk="1" latinLnBrk="0" hangingPunct="1">
                        <a:lnSpc>
                          <a:spcPct val="115000"/>
                        </a:lnSpc>
                        <a:spcBef>
                          <a:spcPts val="500"/>
                        </a:spcBef>
                        <a:spcAft>
                          <a:spcPts val="0"/>
                        </a:spcAft>
                      </a:pPr>
                      <a:r>
                        <a:rPr lang="en-US" sz="1200" b="1" kern="1200" spc="-40">
                          <a:solidFill>
                            <a:schemeClr val="tx1"/>
                          </a:solidFill>
                          <a:effectLst/>
                          <a:latin typeface="+mn-lt"/>
                          <a:ea typeface="+mn-ea"/>
                          <a:cs typeface="+mn-cs"/>
                        </a:rPr>
                        <a:t>248</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40640" marR="0" algn="ctr" defTabSz="914400" rtl="0" eaLnBrk="1" latinLnBrk="0" hangingPunct="1">
                        <a:lnSpc>
                          <a:spcPct val="115000"/>
                        </a:lnSpc>
                        <a:spcBef>
                          <a:spcPts val="500"/>
                        </a:spcBef>
                        <a:spcAft>
                          <a:spcPts val="0"/>
                        </a:spcAft>
                      </a:pPr>
                      <a:r>
                        <a:rPr lang="en-US" sz="1200" b="1" kern="1200" spc="-40">
                          <a:solidFill>
                            <a:schemeClr val="tx1"/>
                          </a:solidFill>
                          <a:effectLst/>
                          <a:latin typeface="+mn-lt"/>
                          <a:ea typeface="+mn-ea"/>
                          <a:cs typeface="+mn-cs"/>
                        </a:rPr>
                        <a:t>297</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a:solidFill>
                            <a:schemeClr val="tx1"/>
                          </a:solidFill>
                          <a:effectLst/>
                          <a:latin typeface="+mn-lt"/>
                          <a:ea typeface="+mn-ea"/>
                          <a:cs typeface="+mn-cs"/>
                        </a:rPr>
                        <a:t>246</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a:solidFill>
                            <a:schemeClr val="tx1"/>
                          </a:solidFill>
                          <a:effectLst/>
                          <a:latin typeface="+mn-lt"/>
                          <a:ea typeface="+mn-ea"/>
                          <a:cs typeface="+mn-cs"/>
                        </a:rPr>
                        <a:t>250</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a:solidFill>
                            <a:schemeClr val="tx1"/>
                          </a:solidFill>
                          <a:effectLst/>
                          <a:latin typeface="+mn-lt"/>
                          <a:ea typeface="+mn-ea"/>
                          <a:cs typeface="+mn-cs"/>
                        </a:rPr>
                        <a:t>225</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40640" marR="0" algn="ctr" defTabSz="914400" rtl="0" eaLnBrk="1" latinLnBrk="0" hangingPunct="1">
                        <a:lnSpc>
                          <a:spcPct val="115000"/>
                        </a:lnSpc>
                        <a:spcBef>
                          <a:spcPts val="500"/>
                        </a:spcBef>
                        <a:spcAft>
                          <a:spcPts val="0"/>
                        </a:spcAft>
                      </a:pPr>
                      <a:r>
                        <a:rPr lang="en-US" sz="1200" b="1" kern="1200" spc="-40" dirty="0" smtClean="0">
                          <a:solidFill>
                            <a:schemeClr val="tx1"/>
                          </a:solidFill>
                          <a:effectLst/>
                          <a:latin typeface="+mn-lt"/>
                          <a:ea typeface="+mn-ea"/>
                          <a:cs typeface="+mn-cs"/>
                        </a:rPr>
                        <a:t>274</a:t>
                      </a:r>
                      <a:endParaRPr lang="en-US" sz="1200" b="1" kern="1200" spc="-4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5"/>
                  </a:ext>
                </a:extLst>
              </a:tr>
            </a:tbl>
          </a:graphicData>
        </a:graphic>
      </p:graphicFrame>
      <p:sp>
        <p:nvSpPr>
          <p:cNvPr id="30" name="TextBox 29"/>
          <p:cNvSpPr txBox="1"/>
          <p:nvPr/>
        </p:nvSpPr>
        <p:spPr>
          <a:xfrm>
            <a:off x="465667" y="1826735"/>
            <a:ext cx="8267700" cy="369332"/>
          </a:xfrm>
          <a:prstGeom prst="rect">
            <a:avLst/>
          </a:prstGeom>
          <a:noFill/>
        </p:spPr>
        <p:txBody>
          <a:bodyPr wrap="square" rtlCol="0">
            <a:spAutoFit/>
          </a:bodyPr>
          <a:lstStyle/>
          <a:p>
            <a:r>
              <a:rPr lang="en-US" b="1" dirty="0" smtClean="0"/>
              <a:t>FFY 2017 Assessment Data Groups: Reading</a:t>
            </a:r>
            <a:endParaRPr lang="en-US" b="1" dirty="0"/>
          </a:p>
        </p:txBody>
      </p:sp>
      <p:graphicFrame>
        <p:nvGraphicFramePr>
          <p:cNvPr id="31" name="Table 30"/>
          <p:cNvGraphicFramePr>
            <a:graphicFrameLocks noGrp="1"/>
          </p:cNvGraphicFramePr>
          <p:nvPr>
            <p:extLst>
              <p:ext uri="{D42A27DB-BD31-4B8C-83A1-F6EECF244321}">
                <p14:modId xmlns:p14="http://schemas.microsoft.com/office/powerpoint/2010/main" val="895553244"/>
              </p:ext>
            </p:extLst>
          </p:nvPr>
        </p:nvGraphicFramePr>
        <p:xfrm>
          <a:off x="571500" y="5017532"/>
          <a:ext cx="7886699" cy="674608"/>
        </p:xfrm>
        <a:graphic>
          <a:graphicData uri="http://schemas.openxmlformats.org/drawingml/2006/table">
            <a:tbl>
              <a:tblPr firstRow="1" firstCol="1" lastRow="1" lastCol="1" bandRow="1" bandCol="1">
                <a:tableStyleId>{5C22544A-7EE6-4342-B048-85BDC9FD1C3A}</a:tableStyleId>
              </a:tblPr>
              <a:tblGrid>
                <a:gridCol w="941214">
                  <a:extLst>
                    <a:ext uri="{9D8B030D-6E8A-4147-A177-3AD203B41FA5}">
                      <a16:colId xmlns:a16="http://schemas.microsoft.com/office/drawing/2014/main" val="20000"/>
                    </a:ext>
                  </a:extLst>
                </a:gridCol>
                <a:gridCol w="3059286">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199">
                  <a:extLst>
                    <a:ext uri="{9D8B030D-6E8A-4147-A177-3AD203B41FA5}">
                      <a16:colId xmlns:a16="http://schemas.microsoft.com/office/drawing/2014/main" val="20005"/>
                    </a:ext>
                  </a:extLst>
                </a:gridCol>
              </a:tblGrid>
              <a:tr h="468868">
                <a:tc>
                  <a:txBody>
                    <a:bodyPr/>
                    <a:lstStyle/>
                    <a:p>
                      <a:pPr marL="0" marR="0" algn="ctr">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30480" indent="-2540" algn="ctr">
                        <a:lnSpc>
                          <a:spcPct val="117000"/>
                        </a:lnSpc>
                        <a:spcBef>
                          <a:spcPts val="540"/>
                        </a:spcBef>
                        <a:spcAft>
                          <a:spcPts val="0"/>
                        </a:spcAft>
                      </a:pPr>
                      <a:r>
                        <a:rPr lang="en-US" sz="1200">
                          <a:effectLst/>
                        </a:rPr>
                        <a:t>Children</a:t>
                      </a:r>
                      <a:r>
                        <a:rPr lang="en-US" sz="1200" spc="35">
                          <a:effectLst/>
                        </a:rPr>
                        <a:t> </a:t>
                      </a:r>
                      <a:r>
                        <a:rPr lang="en-US" sz="1200">
                          <a:effectLst/>
                        </a:rPr>
                        <a:t>with</a:t>
                      </a:r>
                      <a:r>
                        <a:rPr lang="en-US" sz="1200" spc="40">
                          <a:effectLst/>
                        </a:rPr>
                        <a:t> </a:t>
                      </a:r>
                      <a:r>
                        <a:rPr lang="en-US" sz="1200">
                          <a:effectLst/>
                        </a:rPr>
                        <a:t>IEPs</a:t>
                      </a:r>
                      <a:r>
                        <a:rPr lang="en-US" sz="1200" spc="35">
                          <a:effectLst/>
                        </a:rPr>
                        <a:t> </a:t>
                      </a:r>
                      <a:r>
                        <a:rPr lang="en-US" sz="1200">
                          <a:effectLst/>
                        </a:rPr>
                        <a:t>who </a:t>
                      </a:r>
                      <a:r>
                        <a:rPr lang="en-US" sz="1200" spc="-15">
                          <a:effectLst/>
                        </a:rPr>
                        <a:t>received</a:t>
                      </a:r>
                      <a:r>
                        <a:rPr lang="en-US" sz="1200" spc="-5">
                          <a:effectLst/>
                        </a:rPr>
                        <a:t> </a:t>
                      </a:r>
                      <a:r>
                        <a:rPr lang="en-US" sz="1200">
                          <a:effectLst/>
                        </a:rPr>
                        <a:t>a</a:t>
                      </a:r>
                      <a:r>
                        <a:rPr lang="en-US" sz="1200" spc="-5">
                          <a:effectLst/>
                        </a:rPr>
                        <a:t> </a:t>
                      </a:r>
                      <a:r>
                        <a:rPr lang="en-US" sz="1200" spc="-15">
                          <a:effectLst/>
                        </a:rPr>
                        <a:t>valid</a:t>
                      </a:r>
                      <a:r>
                        <a:rPr lang="en-US" sz="1200" spc="-5">
                          <a:effectLst/>
                        </a:rPr>
                        <a:t> </a:t>
                      </a:r>
                      <a:r>
                        <a:rPr lang="en-US" sz="1200" spc="-15">
                          <a:effectLst/>
                        </a:rPr>
                        <a:t>score</a:t>
                      </a:r>
                      <a:r>
                        <a:rPr lang="en-US" sz="1200">
                          <a:effectLst/>
                        </a:rPr>
                        <a:t> </a:t>
                      </a:r>
                      <a:r>
                        <a:rPr lang="en-US" sz="1200" spc="-10">
                          <a:effectLst/>
                        </a:rPr>
                        <a:t>and</a:t>
                      </a:r>
                      <a:r>
                        <a:rPr lang="en-US" sz="1200" spc="-5">
                          <a:effectLst/>
                        </a:rPr>
                        <a:t> </a:t>
                      </a:r>
                      <a:r>
                        <a:rPr lang="en-US" sz="1200">
                          <a:effectLst/>
                        </a:rPr>
                        <a:t>a</a:t>
                      </a:r>
                      <a:r>
                        <a:rPr lang="en-US" sz="1200" spc="150">
                          <a:effectLst/>
                        </a:rPr>
                        <a:t> </a:t>
                      </a:r>
                      <a:r>
                        <a:rPr lang="en-US" sz="1200" spc="-5">
                          <a:effectLst/>
                        </a:rPr>
                        <a:t>proficiency</a:t>
                      </a:r>
                      <a:r>
                        <a:rPr lang="en-US" sz="1200" spc="40">
                          <a:effectLst/>
                        </a:rPr>
                        <a:t> </a:t>
                      </a:r>
                      <a:r>
                        <a:rPr lang="en-US" sz="1200" spc="-5">
                          <a:effectLst/>
                        </a:rPr>
                        <a:t>was</a:t>
                      </a:r>
                      <a:r>
                        <a:rPr lang="en-US" sz="1200" spc="45">
                          <a:effectLst/>
                        </a:rPr>
                        <a:t> </a:t>
                      </a:r>
                      <a:r>
                        <a:rPr lang="en-US" sz="1200" spc="-5">
                          <a:effectLst/>
                        </a:rPr>
                        <a:t>assigned</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20"/>
                        </a:spcBef>
                        <a:spcAft>
                          <a:spcPts val="0"/>
                        </a:spcAft>
                      </a:pPr>
                      <a:r>
                        <a:rPr lang="en-US" sz="1200" dirty="0">
                          <a:effectLst/>
                        </a:rPr>
                        <a:t> </a:t>
                      </a:r>
                      <a:r>
                        <a:rPr lang="en-US" sz="1200" spc="-10" dirty="0" smtClean="0">
                          <a:effectLst/>
                        </a:rPr>
                        <a:t>Number</a:t>
                      </a:r>
                      <a:r>
                        <a:rPr lang="en-US" sz="1200" spc="25" dirty="0" smtClean="0">
                          <a:effectLst/>
                        </a:rPr>
                        <a:t> </a:t>
                      </a:r>
                      <a:r>
                        <a:rPr lang="en-US" sz="1200" spc="-5" dirty="0">
                          <a:effectLst/>
                        </a:rPr>
                        <a:t>of</a:t>
                      </a:r>
                      <a:r>
                        <a:rPr lang="en-US" sz="1200" spc="25" dirty="0">
                          <a:effectLst/>
                        </a:rPr>
                        <a:t> </a:t>
                      </a:r>
                      <a:r>
                        <a:rPr lang="en-US" sz="1200" spc="-10" dirty="0">
                          <a:effectLst/>
                        </a:rPr>
                        <a:t>Children</a:t>
                      </a:r>
                      <a:r>
                        <a:rPr lang="en-US" sz="1200" spc="125" dirty="0">
                          <a:effectLst/>
                        </a:rPr>
                        <a:t> </a:t>
                      </a:r>
                      <a:r>
                        <a:rPr lang="en-US" sz="1200" dirty="0">
                          <a:effectLst/>
                        </a:rPr>
                        <a:t>with</a:t>
                      </a:r>
                      <a:r>
                        <a:rPr lang="en-US" sz="1200" spc="45" dirty="0">
                          <a:effectLst/>
                        </a:rPr>
                        <a:t> </a:t>
                      </a:r>
                      <a:r>
                        <a:rPr lang="en-US" sz="1200" dirty="0">
                          <a:effectLst/>
                        </a:rPr>
                        <a:t>IEPs</a:t>
                      </a:r>
                      <a:r>
                        <a:rPr lang="en-US" sz="1200" spc="40" dirty="0">
                          <a:effectLst/>
                        </a:rPr>
                        <a:t> </a:t>
                      </a:r>
                      <a:r>
                        <a:rPr lang="en-US" sz="1200" dirty="0">
                          <a:effectLst/>
                        </a:rPr>
                        <a:t>Proficient</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 </a:t>
                      </a:r>
                      <a:r>
                        <a:rPr lang="en-US" sz="1200" dirty="0" smtClean="0">
                          <a:effectLst/>
                        </a:rPr>
                        <a:t>FFY</a:t>
                      </a:r>
                      <a:r>
                        <a:rPr lang="en-US" sz="1200" spc="35" dirty="0" smtClean="0">
                          <a:effectLst/>
                        </a:rPr>
                        <a:t> </a:t>
                      </a:r>
                      <a:r>
                        <a:rPr lang="en-US" sz="1200" dirty="0" smtClean="0">
                          <a:effectLst/>
                        </a:rPr>
                        <a:t>2016</a:t>
                      </a:r>
                      <a:r>
                        <a:rPr lang="en-US" sz="1200" spc="35" dirty="0" smtClean="0">
                          <a:effectLst/>
                        </a:rPr>
                        <a:t> </a:t>
                      </a:r>
                      <a:r>
                        <a:rPr lang="en-US" sz="1200" dirty="0">
                          <a:effectLst/>
                        </a:rPr>
                        <a:t>Data</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 </a:t>
                      </a:r>
                      <a:r>
                        <a:rPr lang="en-US" sz="1200" dirty="0" smtClean="0">
                          <a:effectLst/>
                        </a:rPr>
                        <a:t>FFY</a:t>
                      </a:r>
                      <a:r>
                        <a:rPr lang="en-US" sz="1200" spc="40" dirty="0" smtClean="0">
                          <a:effectLst/>
                        </a:rPr>
                        <a:t> </a:t>
                      </a:r>
                      <a:r>
                        <a:rPr lang="en-US" sz="1200" dirty="0" smtClean="0">
                          <a:effectLst/>
                        </a:rPr>
                        <a:t>2017</a:t>
                      </a:r>
                      <a:r>
                        <a:rPr lang="en-US" sz="1200" spc="40" dirty="0" smtClean="0">
                          <a:effectLst/>
                        </a:rPr>
                        <a:t> </a:t>
                      </a:r>
                      <a:r>
                        <a:rPr lang="en-US" sz="1200" spc="-35" dirty="0">
                          <a:effectLst/>
                        </a:rPr>
                        <a:t>Target</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 </a:t>
                      </a:r>
                      <a:r>
                        <a:rPr lang="en-US" sz="1200" dirty="0" smtClean="0">
                          <a:effectLst/>
                        </a:rPr>
                        <a:t>FFY</a:t>
                      </a:r>
                      <a:r>
                        <a:rPr lang="en-US" sz="1200" spc="35" dirty="0" smtClean="0">
                          <a:effectLst/>
                        </a:rPr>
                        <a:t> </a:t>
                      </a:r>
                      <a:r>
                        <a:rPr lang="en-US" sz="1200" dirty="0" smtClean="0">
                          <a:effectLst/>
                        </a:rPr>
                        <a:t>2017</a:t>
                      </a:r>
                      <a:r>
                        <a:rPr lang="en-US" sz="1200" spc="35" dirty="0" smtClean="0">
                          <a:effectLst/>
                        </a:rPr>
                        <a:t> </a:t>
                      </a:r>
                      <a:r>
                        <a:rPr lang="en-US" sz="1200" dirty="0">
                          <a:effectLst/>
                        </a:rPr>
                        <a:t>Data</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740">
                <a:tc>
                  <a:txBody>
                    <a:bodyPr/>
                    <a:lstStyle/>
                    <a:p>
                      <a:pPr marL="3175" marR="0" indent="0" algn="ctr">
                        <a:spcBef>
                          <a:spcPts val="125"/>
                        </a:spcBef>
                        <a:spcAft>
                          <a:spcPts val="0"/>
                        </a:spcAft>
                      </a:pPr>
                      <a:r>
                        <a:rPr lang="en-US" sz="1200" spc="-25" dirty="0">
                          <a:effectLst/>
                        </a:rPr>
                        <a:t>Reading</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25"/>
                        </a:spcBef>
                        <a:spcAft>
                          <a:spcPts val="0"/>
                        </a:spcAft>
                      </a:pPr>
                      <a:r>
                        <a:rPr lang="en-US" sz="1200" dirty="0" smtClean="0">
                          <a:solidFill>
                            <a:schemeClr val="tx1"/>
                          </a:solidFill>
                          <a:effectLst/>
                          <a:latin typeface="Calibri"/>
                          <a:ea typeface="Calibri"/>
                          <a:cs typeface="Times New Roman"/>
                        </a:rPr>
                        <a:t>37,236</a:t>
                      </a:r>
                      <a:endParaRPr lang="en-US" sz="12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125"/>
                        </a:spcBef>
                        <a:spcAft>
                          <a:spcPts val="0"/>
                        </a:spcAft>
                      </a:pPr>
                      <a:r>
                        <a:rPr lang="en-US" sz="1200" dirty="0" smtClean="0">
                          <a:solidFill>
                            <a:schemeClr val="tx1"/>
                          </a:solidFill>
                          <a:effectLst/>
                          <a:latin typeface="+mn-lt"/>
                          <a:ea typeface="+mn-ea"/>
                          <a:cs typeface="+mn-cs"/>
                        </a:rPr>
                        <a:t>4,151</a:t>
                      </a:r>
                      <a:endParaRPr lang="en-US" sz="12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588" marR="0" indent="0" algn="ctr">
                        <a:spcBef>
                          <a:spcPts val="125"/>
                        </a:spcBef>
                        <a:spcAft>
                          <a:spcPts val="0"/>
                        </a:spcAft>
                      </a:pPr>
                      <a:r>
                        <a:rPr lang="en-US" sz="1200" dirty="0" smtClean="0">
                          <a:solidFill>
                            <a:schemeClr val="tx1"/>
                          </a:solidFill>
                          <a:effectLst/>
                        </a:rPr>
                        <a:t>14.38%</a:t>
                      </a:r>
                      <a:endParaRPr lang="en-US" sz="12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588" marR="0" indent="0" algn="ctr">
                        <a:spcBef>
                          <a:spcPts val="125"/>
                        </a:spcBef>
                        <a:spcAft>
                          <a:spcPts val="0"/>
                        </a:spcAft>
                      </a:pPr>
                      <a:r>
                        <a:rPr lang="en-US" sz="1200" dirty="0" smtClean="0">
                          <a:solidFill>
                            <a:schemeClr val="tx1"/>
                          </a:solidFill>
                          <a:effectLst/>
                        </a:rPr>
                        <a:t>36.19%</a:t>
                      </a:r>
                      <a:endParaRPr lang="en-US" sz="12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588" marR="0" indent="0" algn="ctr">
                        <a:spcBef>
                          <a:spcPts val="125"/>
                        </a:spcBef>
                        <a:spcAft>
                          <a:spcPts val="0"/>
                        </a:spcAft>
                      </a:pPr>
                      <a:r>
                        <a:rPr lang="en-US" sz="1200" dirty="0" smtClean="0">
                          <a:solidFill>
                            <a:schemeClr val="tx1"/>
                          </a:solidFill>
                          <a:effectLst/>
                        </a:rPr>
                        <a:t>11.15%</a:t>
                      </a:r>
                      <a:endParaRPr lang="en-US" sz="12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bl>
          </a:graphicData>
        </a:graphic>
      </p:graphicFrame>
      <p:sp>
        <p:nvSpPr>
          <p:cNvPr id="32" name="Rectangle 31"/>
          <p:cNvSpPr/>
          <p:nvPr/>
        </p:nvSpPr>
        <p:spPr>
          <a:xfrm>
            <a:off x="533400" y="4648200"/>
            <a:ext cx="7124700" cy="369332"/>
          </a:xfrm>
          <a:prstGeom prst="rect">
            <a:avLst/>
          </a:prstGeom>
        </p:spPr>
        <p:txBody>
          <a:bodyPr wrap="square">
            <a:spAutoFit/>
          </a:bodyPr>
          <a:lstStyle/>
          <a:p>
            <a:r>
              <a:rPr lang="en-US" b="1" dirty="0"/>
              <a:t>FFY </a:t>
            </a:r>
            <a:r>
              <a:rPr lang="en-US" b="1" dirty="0" smtClean="0"/>
              <a:t>2017 </a:t>
            </a:r>
            <a:r>
              <a:rPr lang="en-US" b="1" dirty="0"/>
              <a:t>SPP/APR Data: </a:t>
            </a:r>
            <a:r>
              <a:rPr lang="en-US" b="1" dirty="0" smtClean="0"/>
              <a:t>Reading</a:t>
            </a:r>
            <a:endParaRPr lang="en-US" dirty="0"/>
          </a:p>
        </p:txBody>
      </p:sp>
    </p:spTree>
    <p:extLst>
      <p:ext uri="{BB962C8B-B14F-4D97-AF65-F5344CB8AC3E}">
        <p14:creationId xmlns:p14="http://schemas.microsoft.com/office/powerpoint/2010/main" val="1271751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524000"/>
          </a:xfrm>
        </p:spPr>
        <p:txBody>
          <a:bodyPr>
            <a:noAutofit/>
          </a:bodyPr>
          <a:lstStyle/>
          <a:p>
            <a:r>
              <a:rPr lang="en-US" sz="2800" b="1" dirty="0"/>
              <a:t>Indicator 3C: Proficiency rate for children with IEPs against grade level, modified and alternate academic achievement standards.</a:t>
            </a:r>
            <a:endParaRPr lang="en-US" sz="2800" dirty="0"/>
          </a:p>
        </p:txBody>
      </p:sp>
      <p:graphicFrame>
        <p:nvGraphicFramePr>
          <p:cNvPr id="23" name="Content Placeholder 22"/>
          <p:cNvGraphicFramePr>
            <a:graphicFrameLocks noGrp="1"/>
          </p:cNvGraphicFramePr>
          <p:nvPr>
            <p:ph idx="1"/>
            <p:extLst>
              <p:ext uri="{D42A27DB-BD31-4B8C-83A1-F6EECF244321}">
                <p14:modId xmlns:p14="http://schemas.microsoft.com/office/powerpoint/2010/main" val="1167948297"/>
              </p:ext>
            </p:extLst>
          </p:nvPr>
        </p:nvGraphicFramePr>
        <p:xfrm>
          <a:off x="491067" y="2196067"/>
          <a:ext cx="8065008" cy="2386330"/>
        </p:xfrm>
        <a:graphic>
          <a:graphicData uri="http://schemas.openxmlformats.org/drawingml/2006/table">
            <a:tbl>
              <a:tblPr firstRow="1" firstCol="1" lastRow="1" lastCol="1" bandRow="1" bandCol="1">
                <a:tableStyleId>{5C22544A-7EE6-4342-B048-85BDC9FD1C3A}</a:tableStyleId>
              </a:tblPr>
              <a:tblGrid>
                <a:gridCol w="3584448">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640080">
                  <a:extLst>
                    <a:ext uri="{9D8B030D-6E8A-4147-A177-3AD203B41FA5}">
                      <a16:colId xmlns:a16="http://schemas.microsoft.com/office/drawing/2014/main" val="20007"/>
                    </a:ext>
                  </a:extLst>
                </a:gridCol>
              </a:tblGrid>
              <a:tr h="214630">
                <a:tc gridSpan="8">
                  <a:txBody>
                    <a:bodyPr/>
                    <a:lstStyle/>
                    <a:p>
                      <a:pPr marL="3175" marR="0" algn="ctr">
                        <a:lnSpc>
                          <a:spcPct val="115000"/>
                        </a:lnSpc>
                        <a:spcBef>
                          <a:spcPts val="380"/>
                        </a:spcBef>
                        <a:spcAft>
                          <a:spcPts val="0"/>
                        </a:spcAft>
                      </a:pPr>
                      <a:r>
                        <a:rPr lang="en-US" sz="1200" spc="-25" dirty="0">
                          <a:effectLst/>
                        </a:rPr>
                        <a:t>Reading</a:t>
                      </a:r>
                      <a:r>
                        <a:rPr lang="en-US" sz="1200" spc="-70" dirty="0">
                          <a:effectLst/>
                        </a:rPr>
                        <a:t> </a:t>
                      </a:r>
                      <a:r>
                        <a:rPr lang="en-US" sz="1200" spc="-25" dirty="0">
                          <a:effectLst/>
                        </a:rPr>
                        <a:t>proficiency</a:t>
                      </a:r>
                      <a:r>
                        <a:rPr lang="en-US" sz="1200" spc="-65" dirty="0">
                          <a:effectLst/>
                        </a:rPr>
                        <a:t> </a:t>
                      </a:r>
                      <a:r>
                        <a:rPr lang="en-US" sz="1200" spc="-20" dirty="0">
                          <a:effectLst/>
                        </a:rPr>
                        <a:t>data</a:t>
                      </a:r>
                      <a:r>
                        <a:rPr lang="en-US" sz="1200" spc="-65" dirty="0">
                          <a:effectLst/>
                        </a:rPr>
                        <a:t> </a:t>
                      </a:r>
                      <a:r>
                        <a:rPr lang="en-US" sz="1200" spc="-15" dirty="0">
                          <a:effectLst/>
                        </a:rPr>
                        <a:t>by</a:t>
                      </a:r>
                      <a:r>
                        <a:rPr lang="en-US" sz="1200" spc="-65" dirty="0">
                          <a:effectLst/>
                        </a:rPr>
                        <a:t> </a:t>
                      </a:r>
                      <a:r>
                        <a:rPr lang="en-US" sz="1200" spc="-25" dirty="0">
                          <a:effectLst/>
                        </a:rPr>
                        <a:t>grade</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4630">
                <a:tc>
                  <a:txBody>
                    <a:bodyPr/>
                    <a:lstStyle/>
                    <a:p>
                      <a:pPr marL="233363" marR="351790" indent="-179388" algn="ctr" defTabSz="914400" rtl="0" eaLnBrk="1" latinLnBrk="0" hangingPunct="1">
                        <a:lnSpc>
                          <a:spcPct val="107000"/>
                        </a:lnSpc>
                        <a:spcBef>
                          <a:spcPts val="380"/>
                        </a:spcBef>
                        <a:spcAft>
                          <a:spcPts val="0"/>
                        </a:spcAft>
                      </a:pPr>
                      <a:r>
                        <a:rPr kumimoji="0" lang="en-US" sz="1200" b="1" kern="1200" spc="-20" dirty="0">
                          <a:solidFill>
                            <a:schemeClr val="lt1"/>
                          </a:solidFill>
                          <a:effectLst/>
                          <a:latin typeface="+mn-lt"/>
                          <a:ea typeface="+mn-ea"/>
                          <a:cs typeface="+mn-cs"/>
                        </a:rPr>
                        <a:t>Grade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380"/>
                        </a:spcBef>
                        <a:spcAft>
                          <a:spcPts val="0"/>
                        </a:spcAft>
                      </a:pPr>
                      <a:r>
                        <a:rPr lang="en-US" sz="1200" b="0" dirty="0">
                          <a:solidFill>
                            <a:schemeClr val="bg1"/>
                          </a:solidFill>
                          <a:effectLst/>
                        </a:rPr>
                        <a:t>3</a:t>
                      </a:r>
                      <a:endParaRPr lang="en-US" sz="1200" b="0"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380"/>
                        </a:spcBef>
                        <a:spcAft>
                          <a:spcPts val="0"/>
                        </a:spcAft>
                      </a:pPr>
                      <a:r>
                        <a:rPr lang="en-US" sz="1200" b="0" dirty="0">
                          <a:solidFill>
                            <a:schemeClr val="bg1"/>
                          </a:solidFill>
                          <a:effectLst/>
                        </a:rPr>
                        <a:t>4</a:t>
                      </a:r>
                      <a:endParaRPr lang="en-US" sz="1200" b="0"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380"/>
                        </a:spcBef>
                        <a:spcAft>
                          <a:spcPts val="0"/>
                        </a:spcAft>
                      </a:pPr>
                      <a:r>
                        <a:rPr lang="en-US" sz="1200" b="0" dirty="0">
                          <a:solidFill>
                            <a:schemeClr val="bg1"/>
                          </a:solidFill>
                          <a:effectLst/>
                        </a:rPr>
                        <a:t>5</a:t>
                      </a:r>
                      <a:endParaRPr lang="en-US" sz="1200" b="0"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380"/>
                        </a:spcBef>
                        <a:spcAft>
                          <a:spcPts val="0"/>
                        </a:spcAft>
                      </a:pPr>
                      <a:r>
                        <a:rPr lang="en-US" sz="1200" b="0" dirty="0">
                          <a:solidFill>
                            <a:schemeClr val="bg1"/>
                          </a:solidFill>
                          <a:effectLst/>
                        </a:rPr>
                        <a:t>6</a:t>
                      </a:r>
                      <a:endParaRPr lang="en-US" sz="1200" b="0"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380"/>
                        </a:spcBef>
                        <a:spcAft>
                          <a:spcPts val="0"/>
                        </a:spcAft>
                      </a:pPr>
                      <a:r>
                        <a:rPr lang="en-US" sz="1200" b="0" dirty="0">
                          <a:solidFill>
                            <a:schemeClr val="bg1"/>
                          </a:solidFill>
                          <a:effectLst/>
                        </a:rPr>
                        <a:t>7</a:t>
                      </a:r>
                      <a:endParaRPr lang="en-US" sz="1200" b="0"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380"/>
                        </a:spcBef>
                        <a:spcAft>
                          <a:spcPts val="0"/>
                        </a:spcAft>
                      </a:pPr>
                      <a:r>
                        <a:rPr lang="en-US" sz="1200" b="0" dirty="0">
                          <a:solidFill>
                            <a:schemeClr val="bg1"/>
                          </a:solidFill>
                          <a:effectLst/>
                        </a:rPr>
                        <a:t>8</a:t>
                      </a:r>
                      <a:endParaRPr lang="en-US" sz="1200" b="0"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540" marR="0" algn="ctr">
                        <a:lnSpc>
                          <a:spcPct val="115000"/>
                        </a:lnSpc>
                        <a:spcBef>
                          <a:spcPts val="380"/>
                        </a:spcBef>
                        <a:spcAft>
                          <a:spcPts val="0"/>
                        </a:spcAft>
                      </a:pPr>
                      <a:r>
                        <a:rPr lang="en-US" sz="1200" b="0" spc="-5" dirty="0">
                          <a:solidFill>
                            <a:schemeClr val="bg1"/>
                          </a:solidFill>
                          <a:effectLst/>
                        </a:rPr>
                        <a:t>HS</a:t>
                      </a:r>
                      <a:endParaRPr lang="en-US" sz="1200" b="0"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09550">
                <a:tc>
                  <a:txBody>
                    <a:bodyPr/>
                    <a:lstStyle/>
                    <a:p>
                      <a:pPr marL="233363" marR="351790" indent="-179388" algn="l" defTabSz="914400" rtl="0" eaLnBrk="1" latinLnBrk="0" hangingPunct="1">
                        <a:lnSpc>
                          <a:spcPct val="107000"/>
                        </a:lnSpc>
                        <a:spcBef>
                          <a:spcPts val="380"/>
                        </a:spcBef>
                        <a:spcAft>
                          <a:spcPts val="0"/>
                        </a:spcAft>
                      </a:pPr>
                      <a:r>
                        <a:rPr kumimoji="0" lang="en-US" sz="1200" b="1" kern="1200" spc="-20" dirty="0">
                          <a:solidFill>
                            <a:schemeClr val="lt1"/>
                          </a:solidFill>
                          <a:effectLst/>
                          <a:latin typeface="+mn-lt"/>
                          <a:ea typeface="+mn-ea"/>
                          <a:cs typeface="+mn-cs"/>
                        </a:rPr>
                        <a:t>a. Children with IEPs who received a valid score and a proficiency was assigned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1" kern="1200" spc="-40" dirty="0" smtClean="0">
                          <a:solidFill>
                            <a:schemeClr val="tx1"/>
                          </a:solidFill>
                          <a:effectLst/>
                          <a:latin typeface="+mn-lt"/>
                          <a:ea typeface="+mn-ea"/>
                          <a:cs typeface="+mn-cs"/>
                        </a:rPr>
                        <a:t>5,345</a:t>
                      </a:r>
                      <a:endParaRPr lang="en-US" sz="1200" b="1" kern="1200" spc="-4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algn="ctr"/>
                      <a:r>
                        <a:rPr lang="en-US" sz="1200" b="1" kern="1200" spc="-40" dirty="0" smtClean="0">
                          <a:solidFill>
                            <a:schemeClr val="tx1"/>
                          </a:solidFill>
                          <a:effectLst/>
                          <a:latin typeface="+mn-lt"/>
                          <a:ea typeface="+mn-ea"/>
                          <a:cs typeface="+mn-cs"/>
                        </a:rPr>
                        <a:t>5,210</a:t>
                      </a:r>
                      <a:endParaRPr lang="en-US" sz="1200" b="1" kern="1200" spc="-4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algn="ctr"/>
                      <a:r>
                        <a:rPr lang="en-US" sz="1200" b="1" kern="1200" spc="-40" dirty="0" smtClean="0">
                          <a:solidFill>
                            <a:schemeClr val="tx1"/>
                          </a:solidFill>
                          <a:effectLst/>
                          <a:latin typeface="+mn-lt"/>
                          <a:ea typeface="+mn-ea"/>
                          <a:cs typeface="+mn-cs"/>
                        </a:rPr>
                        <a:t>5,219</a:t>
                      </a:r>
                      <a:endParaRPr lang="en-US" sz="1200" b="1" kern="1200" spc="-4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algn="ctr"/>
                      <a:r>
                        <a:rPr lang="en-US" sz="1200" b="1" kern="1200" spc="-40" dirty="0" smtClean="0">
                          <a:solidFill>
                            <a:schemeClr val="tx1"/>
                          </a:solidFill>
                          <a:effectLst/>
                          <a:latin typeface="+mn-lt"/>
                          <a:ea typeface="+mn-ea"/>
                          <a:cs typeface="+mn-cs"/>
                        </a:rPr>
                        <a:t>4,920</a:t>
                      </a:r>
                      <a:endParaRPr lang="en-US" sz="1200" b="1" kern="1200" spc="-4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algn="ctr"/>
                      <a:r>
                        <a:rPr lang="en-US" sz="1200" b="1" kern="1200" spc="-40" dirty="0" smtClean="0">
                          <a:solidFill>
                            <a:schemeClr val="tx1"/>
                          </a:solidFill>
                          <a:effectLst/>
                          <a:latin typeface="+mn-lt"/>
                          <a:ea typeface="+mn-ea"/>
                          <a:cs typeface="+mn-cs"/>
                        </a:rPr>
                        <a:t>4,628</a:t>
                      </a:r>
                      <a:endParaRPr lang="en-US" sz="1200" b="1" kern="1200" spc="-4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algn="ctr"/>
                      <a:r>
                        <a:rPr lang="en-US" sz="1200" b="1" kern="1200" spc="-40" dirty="0" smtClean="0">
                          <a:solidFill>
                            <a:schemeClr val="tx1"/>
                          </a:solidFill>
                          <a:effectLst/>
                          <a:latin typeface="+mn-lt"/>
                          <a:ea typeface="+mn-ea"/>
                          <a:cs typeface="+mn-cs"/>
                        </a:rPr>
                        <a:t>4,336</a:t>
                      </a:r>
                      <a:endParaRPr lang="en-US" sz="1200" b="1" kern="1200" spc="-40" dirty="0">
                        <a:solidFill>
                          <a:schemeClr val="tx1"/>
                        </a:solidFill>
                        <a:effectLst/>
                        <a:latin typeface="+mn-lt"/>
                        <a:ea typeface="+mn-ea"/>
                        <a:cs typeface="+mn-cs"/>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40640" marR="0" algn="ctr">
                        <a:lnSpc>
                          <a:spcPct val="115000"/>
                        </a:lnSpc>
                        <a:spcBef>
                          <a:spcPts val="500"/>
                        </a:spcBef>
                        <a:spcAft>
                          <a:spcPts val="0"/>
                        </a:spcAft>
                      </a:pPr>
                      <a:r>
                        <a:rPr lang="en-US" sz="1200" b="1" spc="-40" dirty="0" smtClean="0">
                          <a:solidFill>
                            <a:schemeClr val="tx1"/>
                          </a:solidFill>
                          <a:effectLst/>
                        </a:rPr>
                        <a:t>7,619</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2"/>
                  </a:ext>
                </a:extLst>
              </a:tr>
              <a:tr h="289560">
                <a:tc>
                  <a:txBody>
                    <a:bodyPr/>
                    <a:lstStyle/>
                    <a:p>
                      <a:pPr marL="233363" marR="351790" indent="-179388" algn="l" defTabSz="914400" rtl="0" eaLnBrk="1" latinLnBrk="0" hangingPunct="1">
                        <a:lnSpc>
                          <a:spcPct val="107000"/>
                        </a:lnSpc>
                        <a:spcBef>
                          <a:spcPts val="380"/>
                        </a:spcBef>
                        <a:spcAft>
                          <a:spcPts val="0"/>
                        </a:spcAft>
                      </a:pPr>
                      <a:r>
                        <a:rPr kumimoji="0" lang="en-US" sz="1200" b="1" kern="1200" spc="-20" dirty="0" smtClean="0">
                          <a:solidFill>
                            <a:schemeClr val="lt1"/>
                          </a:solidFill>
                          <a:effectLst/>
                          <a:latin typeface="+mn-lt"/>
                          <a:ea typeface="+mn-ea"/>
                          <a:cs typeface="+mn-cs"/>
                        </a:rPr>
                        <a:t>b</a:t>
                      </a:r>
                      <a:r>
                        <a:rPr kumimoji="0" lang="en-US" sz="1200" b="1" kern="1200" spc="-20" dirty="0">
                          <a:solidFill>
                            <a:schemeClr val="lt1"/>
                          </a:solidFill>
                          <a:effectLst/>
                          <a:latin typeface="+mn-lt"/>
                          <a:ea typeface="+mn-ea"/>
                          <a:cs typeface="+mn-cs"/>
                        </a:rPr>
                        <a:t>. IEPs in regular assessment with no accommodations scored at or above proficient against grade level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kern="1200" spc="-40">
                          <a:solidFill>
                            <a:schemeClr val="tx1"/>
                          </a:solidFill>
                          <a:effectLst/>
                          <a:latin typeface="+mn-lt"/>
                          <a:ea typeface="+mn-ea"/>
                          <a:cs typeface="+mn-cs"/>
                        </a:rPr>
                        <a:t>565</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algn="ctr"/>
                      <a:r>
                        <a:rPr lang="en-US" sz="1200" b="1" kern="1200" spc="-40" dirty="0">
                          <a:solidFill>
                            <a:schemeClr val="tx1"/>
                          </a:solidFill>
                          <a:effectLst/>
                          <a:latin typeface="+mn-lt"/>
                          <a:ea typeface="+mn-ea"/>
                          <a:cs typeface="+mn-cs"/>
                        </a:rPr>
                        <a:t>320</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algn="ctr"/>
                      <a:r>
                        <a:rPr lang="en-US" sz="1200" b="1" kern="1200" spc="-40" dirty="0">
                          <a:solidFill>
                            <a:schemeClr val="tx1"/>
                          </a:solidFill>
                          <a:effectLst/>
                          <a:latin typeface="+mn-lt"/>
                          <a:ea typeface="+mn-ea"/>
                          <a:cs typeface="+mn-cs"/>
                        </a:rPr>
                        <a:t>207</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algn="ctr"/>
                      <a:r>
                        <a:rPr lang="en-US" sz="1200" b="1" kern="1200" spc="-40" dirty="0">
                          <a:solidFill>
                            <a:schemeClr val="tx1"/>
                          </a:solidFill>
                          <a:effectLst/>
                          <a:latin typeface="+mn-lt"/>
                          <a:ea typeface="+mn-ea"/>
                          <a:cs typeface="+mn-cs"/>
                        </a:rPr>
                        <a:t>129</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algn="ctr"/>
                      <a:r>
                        <a:rPr lang="en-US" sz="1200" b="1" kern="1200" spc="-40" dirty="0">
                          <a:solidFill>
                            <a:schemeClr val="tx1"/>
                          </a:solidFill>
                          <a:effectLst/>
                          <a:latin typeface="+mn-lt"/>
                          <a:ea typeface="+mn-ea"/>
                          <a:cs typeface="+mn-cs"/>
                        </a:rPr>
                        <a:t>85</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algn="ctr"/>
                      <a:r>
                        <a:rPr lang="en-US" sz="1200" b="1" kern="1200" spc="-40" dirty="0">
                          <a:solidFill>
                            <a:schemeClr val="tx1"/>
                          </a:solidFill>
                          <a:effectLst/>
                          <a:latin typeface="+mn-lt"/>
                          <a:ea typeface="+mn-ea"/>
                          <a:cs typeface="+mn-cs"/>
                        </a:rPr>
                        <a:t>61</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49530" marR="0" algn="ctr">
                        <a:lnSpc>
                          <a:spcPct val="115000"/>
                        </a:lnSpc>
                        <a:spcBef>
                          <a:spcPts val="535"/>
                        </a:spcBef>
                        <a:spcAft>
                          <a:spcPts val="0"/>
                        </a:spcAft>
                      </a:pPr>
                      <a:r>
                        <a:rPr lang="en-US" sz="1200" b="1" dirty="0" smtClean="0">
                          <a:solidFill>
                            <a:schemeClr val="tx1"/>
                          </a:solidFill>
                          <a:effectLst/>
                          <a:latin typeface="Calibri"/>
                          <a:ea typeface="Calibri"/>
                          <a:cs typeface="Times New Roman"/>
                        </a:rPr>
                        <a:t>50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3"/>
                  </a:ext>
                </a:extLst>
              </a:tr>
              <a:tr h="335280">
                <a:tc>
                  <a:txBody>
                    <a:bodyPr/>
                    <a:lstStyle/>
                    <a:p>
                      <a:pPr marL="233363" marR="351790" indent="-179388" algn="l" defTabSz="914400" rtl="0" eaLnBrk="1" latinLnBrk="0" hangingPunct="1">
                        <a:lnSpc>
                          <a:spcPct val="107000"/>
                        </a:lnSpc>
                        <a:spcBef>
                          <a:spcPts val="380"/>
                        </a:spcBef>
                        <a:spcAft>
                          <a:spcPts val="0"/>
                        </a:spcAft>
                      </a:pPr>
                      <a:r>
                        <a:rPr kumimoji="0" lang="en-US" sz="1200" b="1" kern="1200" spc="-20" dirty="0">
                          <a:solidFill>
                            <a:schemeClr val="lt1"/>
                          </a:solidFill>
                          <a:effectLst/>
                          <a:latin typeface="+mn-lt"/>
                          <a:ea typeface="+mn-ea"/>
                          <a:cs typeface="+mn-cs"/>
                        </a:rPr>
                        <a:t>c. IEPs in regular assessment with accommodations scored at or above proficient against grade level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kern="1200" spc="-40">
                          <a:solidFill>
                            <a:schemeClr val="tx1"/>
                          </a:solidFill>
                          <a:effectLst/>
                          <a:latin typeface="+mn-lt"/>
                          <a:ea typeface="+mn-ea"/>
                          <a:cs typeface="+mn-cs"/>
                        </a:rPr>
                        <a:t>444</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algn="ctr"/>
                      <a:r>
                        <a:rPr lang="en-US" sz="1200" b="1" kern="1200" spc="-40">
                          <a:solidFill>
                            <a:schemeClr val="tx1"/>
                          </a:solidFill>
                          <a:effectLst/>
                          <a:latin typeface="+mn-lt"/>
                          <a:ea typeface="+mn-ea"/>
                          <a:cs typeface="+mn-cs"/>
                        </a:rPr>
                        <a:t>504</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algn="ctr"/>
                      <a:r>
                        <a:rPr lang="en-US" sz="1200" b="1" kern="1200" spc="-40">
                          <a:solidFill>
                            <a:schemeClr val="tx1"/>
                          </a:solidFill>
                          <a:effectLst/>
                          <a:latin typeface="+mn-lt"/>
                          <a:ea typeface="+mn-ea"/>
                          <a:cs typeface="+mn-cs"/>
                        </a:rPr>
                        <a:t>467</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algn="ctr"/>
                      <a:r>
                        <a:rPr lang="en-US" sz="1200" b="1" kern="1200" spc="-40" dirty="0">
                          <a:solidFill>
                            <a:schemeClr val="tx1"/>
                          </a:solidFill>
                          <a:effectLst/>
                          <a:latin typeface="+mn-lt"/>
                          <a:ea typeface="+mn-ea"/>
                          <a:cs typeface="+mn-cs"/>
                        </a:rPr>
                        <a:t>645</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algn="ctr"/>
                      <a:r>
                        <a:rPr lang="en-US" sz="1200" b="1" kern="1200" spc="-40" dirty="0">
                          <a:solidFill>
                            <a:schemeClr val="tx1"/>
                          </a:solidFill>
                          <a:effectLst/>
                          <a:latin typeface="+mn-lt"/>
                          <a:ea typeface="+mn-ea"/>
                          <a:cs typeface="+mn-cs"/>
                        </a:rPr>
                        <a:t>242</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algn="ctr"/>
                      <a:r>
                        <a:rPr lang="en-US" sz="1200" b="1" kern="1200" spc="-40" dirty="0">
                          <a:solidFill>
                            <a:schemeClr val="tx1"/>
                          </a:solidFill>
                          <a:effectLst/>
                          <a:latin typeface="+mn-lt"/>
                          <a:ea typeface="+mn-ea"/>
                          <a:cs typeface="+mn-cs"/>
                        </a:rPr>
                        <a:t>175</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49530" marR="0" algn="ctr">
                        <a:lnSpc>
                          <a:spcPct val="115000"/>
                        </a:lnSpc>
                        <a:spcBef>
                          <a:spcPts val="570"/>
                        </a:spcBef>
                        <a:spcAft>
                          <a:spcPts val="0"/>
                        </a:spcAft>
                      </a:pPr>
                      <a:r>
                        <a:rPr lang="en-US" sz="1200" b="1" spc="-35" dirty="0" smtClean="0">
                          <a:solidFill>
                            <a:schemeClr val="tx1"/>
                          </a:solidFill>
                          <a:effectLst/>
                          <a:latin typeface="+mn-lt"/>
                          <a:ea typeface="+mn-ea"/>
                          <a:cs typeface="+mn-cs"/>
                        </a:rPr>
                        <a:t>178</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4"/>
                  </a:ext>
                </a:extLst>
              </a:tr>
              <a:tr h="318135">
                <a:tc>
                  <a:txBody>
                    <a:bodyPr/>
                    <a:lstStyle/>
                    <a:p>
                      <a:pPr marL="233363" marR="351790" indent="-179388" algn="l" defTabSz="914400" rtl="0" eaLnBrk="1" latinLnBrk="0" hangingPunct="1">
                        <a:lnSpc>
                          <a:spcPct val="107000"/>
                        </a:lnSpc>
                        <a:spcBef>
                          <a:spcPts val="380"/>
                        </a:spcBef>
                        <a:spcAft>
                          <a:spcPts val="0"/>
                        </a:spcAft>
                      </a:pPr>
                      <a:r>
                        <a:rPr kumimoji="0" lang="en-US" sz="1200" b="1" kern="1200" spc="-20" dirty="0">
                          <a:solidFill>
                            <a:schemeClr val="lt1"/>
                          </a:solidFill>
                          <a:effectLst/>
                          <a:latin typeface="+mn-lt"/>
                          <a:ea typeface="+mn-ea"/>
                          <a:cs typeface="+mn-cs"/>
                        </a:rPr>
                        <a:t>f. IEPs in alternate assessment against alternate standards scored at or above proficient against grade level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kern="1200" spc="-40">
                          <a:solidFill>
                            <a:schemeClr val="tx1"/>
                          </a:solidFill>
                          <a:effectLst/>
                          <a:latin typeface="+mn-lt"/>
                          <a:ea typeface="+mn-ea"/>
                          <a:cs typeface="+mn-cs"/>
                        </a:rPr>
                        <a:t>291</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algn="ctr"/>
                      <a:r>
                        <a:rPr lang="en-US" sz="1200" b="1" kern="1200" spc="-40">
                          <a:solidFill>
                            <a:schemeClr val="tx1"/>
                          </a:solidFill>
                          <a:effectLst/>
                          <a:latin typeface="+mn-lt"/>
                          <a:ea typeface="+mn-ea"/>
                          <a:cs typeface="+mn-cs"/>
                        </a:rPr>
                        <a:t>232</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algn="ctr"/>
                      <a:r>
                        <a:rPr lang="en-US" sz="1200" b="1" kern="1200" spc="-40">
                          <a:solidFill>
                            <a:schemeClr val="tx1"/>
                          </a:solidFill>
                          <a:effectLst/>
                          <a:latin typeface="+mn-lt"/>
                          <a:ea typeface="+mn-ea"/>
                          <a:cs typeface="+mn-cs"/>
                        </a:rPr>
                        <a:t>300</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algn="ctr"/>
                      <a:r>
                        <a:rPr lang="en-US" sz="1200" b="1" kern="1200" spc="-40">
                          <a:solidFill>
                            <a:schemeClr val="tx1"/>
                          </a:solidFill>
                          <a:effectLst/>
                          <a:latin typeface="+mn-lt"/>
                          <a:ea typeface="+mn-ea"/>
                          <a:cs typeface="+mn-cs"/>
                        </a:rPr>
                        <a:t>286</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algn="ctr"/>
                      <a:r>
                        <a:rPr lang="en-US" sz="1200" b="1" kern="1200" spc="-40" dirty="0">
                          <a:solidFill>
                            <a:schemeClr val="tx1"/>
                          </a:solidFill>
                          <a:effectLst/>
                          <a:latin typeface="+mn-lt"/>
                          <a:ea typeface="+mn-ea"/>
                          <a:cs typeface="+mn-cs"/>
                        </a:rPr>
                        <a:t>239</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algn="ctr"/>
                      <a:r>
                        <a:rPr lang="en-US" sz="1200" b="1" kern="1200" spc="-40" dirty="0">
                          <a:solidFill>
                            <a:schemeClr val="tx1"/>
                          </a:solidFill>
                          <a:effectLst/>
                          <a:latin typeface="+mn-lt"/>
                          <a:ea typeface="+mn-ea"/>
                          <a:cs typeface="+mn-cs"/>
                        </a:rPr>
                        <a:t>249</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49530" marR="0" algn="ctr">
                        <a:lnSpc>
                          <a:spcPct val="115000"/>
                        </a:lnSpc>
                        <a:spcBef>
                          <a:spcPts val="570"/>
                        </a:spcBef>
                        <a:spcAft>
                          <a:spcPts val="0"/>
                        </a:spcAft>
                      </a:pPr>
                      <a:r>
                        <a:rPr lang="en-US" sz="1200" b="1" spc="-35" dirty="0" smtClean="0">
                          <a:solidFill>
                            <a:schemeClr val="tx1"/>
                          </a:solidFill>
                          <a:effectLst/>
                          <a:latin typeface="+mn-lt"/>
                          <a:ea typeface="+mn-ea"/>
                          <a:cs typeface="+mn-cs"/>
                        </a:rPr>
                        <a:t>250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5"/>
                  </a:ext>
                </a:extLst>
              </a:tr>
            </a:tbl>
          </a:graphicData>
        </a:graphic>
      </p:graphicFrame>
      <p:sp>
        <p:nvSpPr>
          <p:cNvPr id="30" name="TextBox 29"/>
          <p:cNvSpPr txBox="1"/>
          <p:nvPr/>
        </p:nvSpPr>
        <p:spPr>
          <a:xfrm>
            <a:off x="465667" y="1826735"/>
            <a:ext cx="8267700" cy="369332"/>
          </a:xfrm>
          <a:prstGeom prst="rect">
            <a:avLst/>
          </a:prstGeom>
          <a:noFill/>
        </p:spPr>
        <p:txBody>
          <a:bodyPr wrap="square" rtlCol="0">
            <a:spAutoFit/>
          </a:bodyPr>
          <a:lstStyle/>
          <a:p>
            <a:r>
              <a:rPr lang="en-US" b="1" dirty="0" smtClean="0"/>
              <a:t>FFY 2017 Assessment Data Groups: Mathematics</a:t>
            </a:r>
            <a:endParaRPr lang="en-US" b="1" dirty="0"/>
          </a:p>
        </p:txBody>
      </p:sp>
      <p:graphicFrame>
        <p:nvGraphicFramePr>
          <p:cNvPr id="31" name="Table 30"/>
          <p:cNvGraphicFramePr>
            <a:graphicFrameLocks noGrp="1"/>
          </p:cNvGraphicFramePr>
          <p:nvPr>
            <p:extLst>
              <p:ext uri="{D42A27DB-BD31-4B8C-83A1-F6EECF244321}">
                <p14:modId xmlns:p14="http://schemas.microsoft.com/office/powerpoint/2010/main" val="2948840008"/>
              </p:ext>
            </p:extLst>
          </p:nvPr>
        </p:nvGraphicFramePr>
        <p:xfrm>
          <a:off x="571500" y="5017532"/>
          <a:ext cx="7886699" cy="674608"/>
        </p:xfrm>
        <a:graphic>
          <a:graphicData uri="http://schemas.openxmlformats.org/drawingml/2006/table">
            <a:tbl>
              <a:tblPr firstRow="1" firstCol="1" lastRow="1" lastCol="1" bandRow="1" bandCol="1">
                <a:tableStyleId>{5C22544A-7EE6-4342-B048-85BDC9FD1C3A}</a:tableStyleId>
              </a:tblPr>
              <a:tblGrid>
                <a:gridCol w="10287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199">
                  <a:extLst>
                    <a:ext uri="{9D8B030D-6E8A-4147-A177-3AD203B41FA5}">
                      <a16:colId xmlns:a16="http://schemas.microsoft.com/office/drawing/2014/main" val="20005"/>
                    </a:ext>
                  </a:extLst>
                </a:gridCol>
              </a:tblGrid>
              <a:tr h="468868">
                <a:tc>
                  <a:txBody>
                    <a:bodyPr/>
                    <a:lstStyle/>
                    <a:p>
                      <a:pPr marL="0" marR="0" algn="ctr">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30480" indent="-2540" algn="ctr">
                        <a:lnSpc>
                          <a:spcPct val="117000"/>
                        </a:lnSpc>
                        <a:spcBef>
                          <a:spcPts val="540"/>
                        </a:spcBef>
                        <a:spcAft>
                          <a:spcPts val="0"/>
                        </a:spcAft>
                      </a:pPr>
                      <a:r>
                        <a:rPr lang="en-US" sz="1200">
                          <a:effectLst/>
                        </a:rPr>
                        <a:t>Children</a:t>
                      </a:r>
                      <a:r>
                        <a:rPr lang="en-US" sz="1200" spc="35">
                          <a:effectLst/>
                        </a:rPr>
                        <a:t> </a:t>
                      </a:r>
                      <a:r>
                        <a:rPr lang="en-US" sz="1200">
                          <a:effectLst/>
                        </a:rPr>
                        <a:t>with</a:t>
                      </a:r>
                      <a:r>
                        <a:rPr lang="en-US" sz="1200" spc="40">
                          <a:effectLst/>
                        </a:rPr>
                        <a:t> </a:t>
                      </a:r>
                      <a:r>
                        <a:rPr lang="en-US" sz="1200">
                          <a:effectLst/>
                        </a:rPr>
                        <a:t>IEPs</a:t>
                      </a:r>
                      <a:r>
                        <a:rPr lang="en-US" sz="1200" spc="35">
                          <a:effectLst/>
                        </a:rPr>
                        <a:t> </a:t>
                      </a:r>
                      <a:r>
                        <a:rPr lang="en-US" sz="1200">
                          <a:effectLst/>
                        </a:rPr>
                        <a:t>who </a:t>
                      </a:r>
                      <a:r>
                        <a:rPr lang="en-US" sz="1200" spc="-15">
                          <a:effectLst/>
                        </a:rPr>
                        <a:t>received</a:t>
                      </a:r>
                      <a:r>
                        <a:rPr lang="en-US" sz="1200" spc="-5">
                          <a:effectLst/>
                        </a:rPr>
                        <a:t> </a:t>
                      </a:r>
                      <a:r>
                        <a:rPr lang="en-US" sz="1200">
                          <a:effectLst/>
                        </a:rPr>
                        <a:t>a</a:t>
                      </a:r>
                      <a:r>
                        <a:rPr lang="en-US" sz="1200" spc="-5">
                          <a:effectLst/>
                        </a:rPr>
                        <a:t> </a:t>
                      </a:r>
                      <a:r>
                        <a:rPr lang="en-US" sz="1200" spc="-15">
                          <a:effectLst/>
                        </a:rPr>
                        <a:t>valid</a:t>
                      </a:r>
                      <a:r>
                        <a:rPr lang="en-US" sz="1200" spc="-5">
                          <a:effectLst/>
                        </a:rPr>
                        <a:t> </a:t>
                      </a:r>
                      <a:r>
                        <a:rPr lang="en-US" sz="1200" spc="-15">
                          <a:effectLst/>
                        </a:rPr>
                        <a:t>score</a:t>
                      </a:r>
                      <a:r>
                        <a:rPr lang="en-US" sz="1200">
                          <a:effectLst/>
                        </a:rPr>
                        <a:t> </a:t>
                      </a:r>
                      <a:r>
                        <a:rPr lang="en-US" sz="1200" spc="-10">
                          <a:effectLst/>
                        </a:rPr>
                        <a:t>and</a:t>
                      </a:r>
                      <a:r>
                        <a:rPr lang="en-US" sz="1200" spc="-5">
                          <a:effectLst/>
                        </a:rPr>
                        <a:t> </a:t>
                      </a:r>
                      <a:r>
                        <a:rPr lang="en-US" sz="1200">
                          <a:effectLst/>
                        </a:rPr>
                        <a:t>a</a:t>
                      </a:r>
                      <a:r>
                        <a:rPr lang="en-US" sz="1200" spc="150">
                          <a:effectLst/>
                        </a:rPr>
                        <a:t> </a:t>
                      </a:r>
                      <a:r>
                        <a:rPr lang="en-US" sz="1200" spc="-5">
                          <a:effectLst/>
                        </a:rPr>
                        <a:t>proficiency</a:t>
                      </a:r>
                      <a:r>
                        <a:rPr lang="en-US" sz="1200" spc="40">
                          <a:effectLst/>
                        </a:rPr>
                        <a:t> </a:t>
                      </a:r>
                      <a:r>
                        <a:rPr lang="en-US" sz="1200" spc="-5">
                          <a:effectLst/>
                        </a:rPr>
                        <a:t>was</a:t>
                      </a:r>
                      <a:r>
                        <a:rPr lang="en-US" sz="1200" spc="45">
                          <a:effectLst/>
                        </a:rPr>
                        <a:t> </a:t>
                      </a:r>
                      <a:r>
                        <a:rPr lang="en-US" sz="1200" spc="-5">
                          <a:effectLst/>
                        </a:rPr>
                        <a:t>assigned</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20"/>
                        </a:spcBef>
                        <a:spcAft>
                          <a:spcPts val="0"/>
                        </a:spcAft>
                      </a:pPr>
                      <a:r>
                        <a:rPr lang="en-US" sz="1200" dirty="0">
                          <a:effectLst/>
                        </a:rPr>
                        <a:t> </a:t>
                      </a:r>
                      <a:r>
                        <a:rPr lang="en-US" sz="1200" spc="-10" dirty="0" smtClean="0">
                          <a:effectLst/>
                        </a:rPr>
                        <a:t>Number</a:t>
                      </a:r>
                      <a:r>
                        <a:rPr lang="en-US" sz="1200" spc="25" dirty="0" smtClean="0">
                          <a:effectLst/>
                        </a:rPr>
                        <a:t> </a:t>
                      </a:r>
                      <a:r>
                        <a:rPr lang="en-US" sz="1200" spc="-5" dirty="0">
                          <a:effectLst/>
                        </a:rPr>
                        <a:t>of</a:t>
                      </a:r>
                      <a:r>
                        <a:rPr lang="en-US" sz="1200" spc="25" dirty="0">
                          <a:effectLst/>
                        </a:rPr>
                        <a:t> </a:t>
                      </a:r>
                      <a:r>
                        <a:rPr lang="en-US" sz="1200" spc="-10" dirty="0">
                          <a:effectLst/>
                        </a:rPr>
                        <a:t>Children</a:t>
                      </a:r>
                      <a:r>
                        <a:rPr lang="en-US" sz="1200" spc="125" dirty="0">
                          <a:effectLst/>
                        </a:rPr>
                        <a:t> </a:t>
                      </a:r>
                      <a:r>
                        <a:rPr lang="en-US" sz="1200" dirty="0">
                          <a:effectLst/>
                        </a:rPr>
                        <a:t>with</a:t>
                      </a:r>
                      <a:r>
                        <a:rPr lang="en-US" sz="1200" spc="45" dirty="0">
                          <a:effectLst/>
                        </a:rPr>
                        <a:t> </a:t>
                      </a:r>
                      <a:r>
                        <a:rPr lang="en-US" sz="1200" dirty="0">
                          <a:effectLst/>
                        </a:rPr>
                        <a:t>IEPs</a:t>
                      </a:r>
                      <a:r>
                        <a:rPr lang="en-US" sz="1200" spc="40" dirty="0">
                          <a:effectLst/>
                        </a:rPr>
                        <a:t> </a:t>
                      </a:r>
                      <a:r>
                        <a:rPr lang="en-US" sz="1200" dirty="0">
                          <a:effectLst/>
                        </a:rPr>
                        <a:t>Proficient</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 </a:t>
                      </a:r>
                      <a:r>
                        <a:rPr lang="en-US" sz="1200" dirty="0" smtClean="0">
                          <a:effectLst/>
                        </a:rPr>
                        <a:t>FFY</a:t>
                      </a:r>
                      <a:r>
                        <a:rPr lang="en-US" sz="1200" spc="35" dirty="0" smtClean="0">
                          <a:effectLst/>
                        </a:rPr>
                        <a:t> </a:t>
                      </a:r>
                      <a:r>
                        <a:rPr lang="en-US" sz="1200" dirty="0" smtClean="0">
                          <a:effectLst/>
                        </a:rPr>
                        <a:t>2016</a:t>
                      </a:r>
                      <a:r>
                        <a:rPr lang="en-US" sz="1200" spc="35" dirty="0" smtClean="0">
                          <a:effectLst/>
                        </a:rPr>
                        <a:t> </a:t>
                      </a:r>
                      <a:r>
                        <a:rPr lang="en-US" sz="1200" dirty="0">
                          <a:effectLst/>
                        </a:rPr>
                        <a:t>Data</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 </a:t>
                      </a:r>
                      <a:r>
                        <a:rPr lang="en-US" sz="1200" dirty="0" smtClean="0">
                          <a:effectLst/>
                        </a:rPr>
                        <a:t>FFY</a:t>
                      </a:r>
                      <a:r>
                        <a:rPr lang="en-US" sz="1200" spc="40" dirty="0" smtClean="0">
                          <a:effectLst/>
                        </a:rPr>
                        <a:t> </a:t>
                      </a:r>
                      <a:r>
                        <a:rPr lang="en-US" sz="1200" dirty="0" smtClean="0">
                          <a:effectLst/>
                        </a:rPr>
                        <a:t>2017</a:t>
                      </a:r>
                      <a:r>
                        <a:rPr lang="en-US" sz="1200" spc="40" dirty="0" smtClean="0">
                          <a:effectLst/>
                        </a:rPr>
                        <a:t> </a:t>
                      </a:r>
                      <a:r>
                        <a:rPr lang="en-US" sz="1200" spc="-35" dirty="0">
                          <a:effectLst/>
                        </a:rPr>
                        <a:t>Target</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 </a:t>
                      </a:r>
                      <a:r>
                        <a:rPr lang="en-US" sz="1200" dirty="0" smtClean="0">
                          <a:effectLst/>
                        </a:rPr>
                        <a:t>FFY</a:t>
                      </a:r>
                      <a:r>
                        <a:rPr lang="en-US" sz="1200" spc="35" dirty="0" smtClean="0">
                          <a:effectLst/>
                        </a:rPr>
                        <a:t> </a:t>
                      </a:r>
                      <a:r>
                        <a:rPr lang="en-US" sz="1200" dirty="0" smtClean="0">
                          <a:effectLst/>
                        </a:rPr>
                        <a:t>2017</a:t>
                      </a:r>
                      <a:r>
                        <a:rPr lang="en-US" sz="1200" spc="35" dirty="0" smtClean="0">
                          <a:effectLst/>
                        </a:rPr>
                        <a:t> </a:t>
                      </a:r>
                      <a:r>
                        <a:rPr lang="en-US" sz="1200" dirty="0">
                          <a:effectLst/>
                        </a:rPr>
                        <a:t>Data</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740">
                <a:tc>
                  <a:txBody>
                    <a:bodyPr/>
                    <a:lstStyle/>
                    <a:p>
                      <a:pPr marL="3175" marR="0" indent="0" algn="ctr">
                        <a:spcBef>
                          <a:spcPts val="125"/>
                        </a:spcBef>
                        <a:spcAft>
                          <a:spcPts val="0"/>
                        </a:spcAft>
                      </a:pPr>
                      <a:r>
                        <a:rPr lang="en-US" sz="1200" spc="-25" dirty="0" smtClean="0">
                          <a:effectLst/>
                        </a:rPr>
                        <a:t>Mathematics</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25"/>
                        </a:spcBef>
                        <a:spcAft>
                          <a:spcPts val="0"/>
                        </a:spcAft>
                      </a:pPr>
                      <a:r>
                        <a:rPr lang="en-US" sz="1100" dirty="0" smtClean="0">
                          <a:solidFill>
                            <a:schemeClr val="tx1"/>
                          </a:solidFill>
                          <a:effectLst/>
                          <a:latin typeface="Calibri"/>
                          <a:ea typeface="Calibri"/>
                          <a:cs typeface="Times New Roman"/>
                        </a:rPr>
                        <a:t>37,277</a:t>
                      </a:r>
                      <a:endParaRPr lang="en-US" sz="1100" dirty="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125"/>
                        </a:spcBef>
                        <a:spcAft>
                          <a:spcPts val="0"/>
                        </a:spcAft>
                      </a:pPr>
                      <a:r>
                        <a:rPr lang="en-US" sz="1100" dirty="0" smtClean="0">
                          <a:solidFill>
                            <a:schemeClr val="tx1"/>
                          </a:solidFill>
                          <a:effectLst/>
                          <a:latin typeface="Times New Roman"/>
                          <a:ea typeface="Calibri"/>
                          <a:cs typeface="Times New Roman"/>
                        </a:rPr>
                        <a:t>5,919</a:t>
                      </a:r>
                      <a:endParaRPr lang="en-US" sz="1100" dirty="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588" marR="0" indent="0" algn="ctr">
                        <a:spcBef>
                          <a:spcPts val="125"/>
                        </a:spcBef>
                        <a:spcAft>
                          <a:spcPts val="0"/>
                        </a:spcAft>
                      </a:pPr>
                      <a:r>
                        <a:rPr lang="en-US" sz="1100" dirty="0" smtClean="0">
                          <a:solidFill>
                            <a:schemeClr val="tx1"/>
                          </a:solidFill>
                          <a:effectLst/>
                          <a:latin typeface="Times New Roman"/>
                          <a:ea typeface="Calibri"/>
                          <a:cs typeface="Times New Roman"/>
                        </a:rPr>
                        <a:t>17.01%</a:t>
                      </a:r>
                      <a:endParaRPr lang="en-US" sz="11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a:spcBef>
                          <a:spcPts val="125"/>
                        </a:spcBef>
                        <a:spcAft>
                          <a:spcPts val="0"/>
                        </a:spcAft>
                      </a:pPr>
                      <a:r>
                        <a:rPr lang="en-US" sz="1100" dirty="0" smtClean="0">
                          <a:solidFill>
                            <a:schemeClr val="tx1"/>
                          </a:solidFill>
                          <a:effectLst/>
                          <a:latin typeface="Times New Roman"/>
                          <a:ea typeface="Calibri"/>
                          <a:cs typeface="Times New Roman"/>
                        </a:rPr>
                        <a:t>41.11%</a:t>
                      </a:r>
                      <a:endParaRPr lang="en-US" sz="1100" dirty="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588" marR="0" indent="0" algn="ctr">
                        <a:spcBef>
                          <a:spcPts val="125"/>
                        </a:spcBef>
                        <a:spcAft>
                          <a:spcPts val="0"/>
                        </a:spcAft>
                      </a:pPr>
                      <a:r>
                        <a:rPr lang="en-US" sz="1100" dirty="0" smtClean="0">
                          <a:solidFill>
                            <a:schemeClr val="tx1"/>
                          </a:solidFill>
                          <a:effectLst/>
                          <a:latin typeface="Times New Roman"/>
                          <a:ea typeface="Calibri"/>
                          <a:cs typeface="Times New Roman"/>
                        </a:rPr>
                        <a:t>15.88%</a:t>
                      </a:r>
                      <a:endParaRPr lang="en-US" sz="1100" dirty="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bl>
          </a:graphicData>
        </a:graphic>
      </p:graphicFrame>
      <p:sp>
        <p:nvSpPr>
          <p:cNvPr id="32" name="Rectangle 31"/>
          <p:cNvSpPr/>
          <p:nvPr/>
        </p:nvSpPr>
        <p:spPr>
          <a:xfrm>
            <a:off x="533400" y="4648200"/>
            <a:ext cx="7124700" cy="369332"/>
          </a:xfrm>
          <a:prstGeom prst="rect">
            <a:avLst/>
          </a:prstGeom>
        </p:spPr>
        <p:txBody>
          <a:bodyPr wrap="square">
            <a:spAutoFit/>
          </a:bodyPr>
          <a:lstStyle/>
          <a:p>
            <a:r>
              <a:rPr lang="en-US" b="1" dirty="0"/>
              <a:t>FFY </a:t>
            </a:r>
            <a:r>
              <a:rPr lang="en-US" b="1" dirty="0" smtClean="0"/>
              <a:t>2017 </a:t>
            </a:r>
            <a:r>
              <a:rPr lang="en-US" b="1" dirty="0"/>
              <a:t>SPP/APR Data: M</a:t>
            </a:r>
            <a:r>
              <a:rPr lang="en-US" b="1" dirty="0" smtClean="0"/>
              <a:t>athematics</a:t>
            </a:r>
            <a:endParaRPr lang="en-US" dirty="0"/>
          </a:p>
        </p:txBody>
      </p:sp>
    </p:spTree>
    <p:extLst>
      <p:ext uri="{BB962C8B-B14F-4D97-AF65-F5344CB8AC3E}">
        <p14:creationId xmlns:p14="http://schemas.microsoft.com/office/powerpoint/2010/main" val="36819839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838200"/>
          </a:xfrm>
        </p:spPr>
        <p:txBody>
          <a:bodyPr>
            <a:normAutofit/>
          </a:bodyPr>
          <a:lstStyle/>
          <a:p>
            <a:r>
              <a:rPr lang="en-US" sz="3600" b="1" i="1" dirty="0" smtClean="0"/>
              <a:t>Indicator 4: Suspension and Expulsion</a:t>
            </a:r>
            <a:endParaRPr lang="en-US" sz="3600" b="1" i="1" dirty="0"/>
          </a:p>
        </p:txBody>
      </p:sp>
      <p:sp>
        <p:nvSpPr>
          <p:cNvPr id="2" name="Content Placeholder 1"/>
          <p:cNvSpPr>
            <a:spLocks noGrp="1"/>
          </p:cNvSpPr>
          <p:nvPr>
            <p:ph idx="1"/>
          </p:nvPr>
        </p:nvSpPr>
        <p:spPr>
          <a:xfrm>
            <a:off x="533400" y="1143000"/>
            <a:ext cx="8229600" cy="5257800"/>
          </a:xfrm>
        </p:spPr>
        <p:txBody>
          <a:bodyPr>
            <a:noAutofit/>
          </a:bodyPr>
          <a:lstStyle/>
          <a:p>
            <a:pPr marL="0" indent="0">
              <a:buNone/>
            </a:pPr>
            <a:r>
              <a:rPr lang="en-US" sz="1900" dirty="0" smtClean="0"/>
              <a:t>Results/compliance  </a:t>
            </a:r>
            <a:r>
              <a:rPr lang="en-US" sz="1900" dirty="0"/>
              <a:t>indicator: Rates of suspension and expulsion:</a:t>
            </a:r>
          </a:p>
          <a:p>
            <a:pPr marL="0" indent="0">
              <a:buNone/>
            </a:pPr>
            <a:r>
              <a:rPr lang="en-US" sz="1900" dirty="0"/>
              <a:t> </a:t>
            </a:r>
          </a:p>
          <a:p>
            <a:pPr marL="514350" lvl="0" indent="-514350">
              <a:buFont typeface="+mj-lt"/>
              <a:buAutoNum type="alphaUcPeriod"/>
            </a:pPr>
            <a:r>
              <a:rPr lang="en-US" sz="1900" dirty="0"/>
              <a:t>Percent of districts that have a significant discrepancy in the rate of suspensions and expulsions of greater than 10 days in a school year for children with IEPs; </a:t>
            </a:r>
            <a:r>
              <a:rPr lang="en-US" sz="1900" dirty="0" smtClean="0"/>
              <a:t>and</a:t>
            </a:r>
            <a:endParaRPr lang="en-US" sz="1900" dirty="0"/>
          </a:p>
          <a:p>
            <a:pPr marL="514350" lvl="0" indent="-514350">
              <a:buFont typeface="+mj-lt"/>
              <a:buAutoNum type="alphaUcPeriod"/>
            </a:pPr>
            <a:endParaRPr lang="en-US" sz="1900" dirty="0"/>
          </a:p>
          <a:p>
            <a:pPr marL="514350" lvl="0" indent="-514350">
              <a:buFont typeface="+mj-lt"/>
              <a:buAutoNum type="alphaUcPeriod"/>
            </a:pPr>
            <a:r>
              <a:rPr lang="en-US" sz="1900" dirty="0" smtClean="0"/>
              <a:t>Percent </a:t>
            </a:r>
            <a:r>
              <a:rPr lang="en-US" sz="1900" dirty="0"/>
              <a:t>of districts that have: </a:t>
            </a:r>
            <a:endParaRPr lang="en-US" sz="1900" dirty="0" smtClean="0"/>
          </a:p>
          <a:p>
            <a:pPr marL="914400" lvl="1" indent="-514350">
              <a:buFont typeface="+mj-lt"/>
              <a:buAutoNum type="alphaLcPeriod"/>
            </a:pPr>
            <a:r>
              <a:rPr lang="en-US" sz="1900" dirty="0" smtClean="0"/>
              <a:t>a </a:t>
            </a:r>
            <a:r>
              <a:rPr lang="en-US" sz="1900" dirty="0"/>
              <a:t>significant discrepancy, by race or ethnicity, in the rate of suspensions and expulsions of greater than 10 days in a school year for children with IEPs; and </a:t>
            </a:r>
            <a:endParaRPr lang="en-US" sz="1900" dirty="0" smtClean="0"/>
          </a:p>
          <a:p>
            <a:pPr marL="914400" lvl="1" indent="-514350">
              <a:buFont typeface="+mj-lt"/>
              <a:buAutoNum type="alphaLcPeriod"/>
            </a:pPr>
            <a:r>
              <a:rPr lang="en-US" sz="1900" dirty="0" smtClean="0"/>
              <a:t>policies</a:t>
            </a:r>
            <a:r>
              <a:rPr lang="en-US" sz="1900" dirty="0"/>
              <a:t>, procedures or practices that contribute to the significant discrepancy and do not comply with requirements relating to the development and implementation of IEPs, the use of positive behavioral interventions and supports, and procedural safeguards.</a:t>
            </a:r>
          </a:p>
          <a:p>
            <a:endParaRPr lang="en-US" sz="1900" dirty="0" smtClean="0"/>
          </a:p>
          <a:p>
            <a:pPr marL="0" indent="0">
              <a:buNone/>
            </a:pPr>
            <a:r>
              <a:rPr lang="en-US" sz="1900" dirty="0" smtClean="0"/>
              <a:t>Note: This measurement is for all students in K-12.</a:t>
            </a:r>
            <a:endParaRPr lang="en-US" sz="1900" dirty="0"/>
          </a:p>
        </p:txBody>
      </p:sp>
    </p:spTree>
    <p:extLst>
      <p:ext uri="{BB962C8B-B14F-4D97-AF65-F5344CB8AC3E}">
        <p14:creationId xmlns:p14="http://schemas.microsoft.com/office/powerpoint/2010/main" val="15609553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lstStyle/>
          <a:p>
            <a:r>
              <a:rPr lang="en-US" dirty="0" smtClean="0"/>
              <a:t>4A: Suspension and Expulsion</a:t>
            </a:r>
            <a:endParaRPr lang="en-US" dirty="0"/>
          </a:p>
        </p:txBody>
      </p:sp>
      <p:sp>
        <p:nvSpPr>
          <p:cNvPr id="2" name="Content Placeholder 1"/>
          <p:cNvSpPr>
            <a:spLocks noGrp="1"/>
          </p:cNvSpPr>
          <p:nvPr>
            <p:ph idx="1"/>
          </p:nvPr>
        </p:nvSpPr>
        <p:spPr>
          <a:xfrm>
            <a:off x="0" y="1066800"/>
            <a:ext cx="9144000" cy="5791200"/>
          </a:xfrm>
        </p:spPr>
        <p:txBody>
          <a:bodyPr>
            <a:normAutofit fontScale="47500" lnSpcReduction="20000"/>
          </a:bodyPr>
          <a:lstStyle/>
          <a:p>
            <a:pPr marL="0" indent="0">
              <a:buNone/>
            </a:pPr>
            <a:r>
              <a:rPr lang="en-US" sz="4000" dirty="0" smtClean="0"/>
              <a:t>Measurement: </a:t>
            </a:r>
            <a:r>
              <a:rPr lang="en-US" sz="4000" dirty="0"/>
              <a:t>Percent = [(# of districts that have a significant discrepancy in the rates of suspensions and expulsions for greater than 10 days in a school year of children with IEPs) divided by the (# of districts in the State)] times 100</a:t>
            </a:r>
            <a:endParaRPr lang="en-US" sz="4000" dirty="0" smtClean="0"/>
          </a:p>
          <a:p>
            <a:pPr marL="0" indent="0">
              <a:buNone/>
            </a:pPr>
            <a:endParaRPr lang="en-US" sz="4000" dirty="0" smtClean="0"/>
          </a:p>
          <a:p>
            <a:pPr marL="0" indent="0">
              <a:buNone/>
            </a:pPr>
            <a:r>
              <a:rPr lang="en-US" sz="4000" dirty="0" smtClean="0"/>
              <a:t>Has </a:t>
            </a:r>
            <a:r>
              <a:rPr lang="en-US" sz="4000" dirty="0"/>
              <a:t>the State Established a minimum n-size requirement?  </a:t>
            </a:r>
            <a:r>
              <a:rPr lang="en-US" sz="4000" b="1" dirty="0"/>
              <a:t>Yes</a:t>
            </a:r>
            <a:r>
              <a:rPr lang="en-US" sz="4000" dirty="0"/>
              <a:t>  No</a:t>
            </a:r>
          </a:p>
          <a:p>
            <a:pPr marL="0" indent="0">
              <a:buNone/>
            </a:pPr>
            <a:endParaRPr lang="en-US" sz="4000" dirty="0" smtClean="0"/>
          </a:p>
          <a:p>
            <a:pPr marL="0" indent="0">
              <a:buNone/>
            </a:pPr>
            <a:r>
              <a:rPr lang="en-US" sz="4000" dirty="0" smtClean="0"/>
              <a:t>The </a:t>
            </a:r>
            <a:r>
              <a:rPr lang="en-US" sz="4000" dirty="0"/>
              <a:t>State may only include, in both the numerator and the denominator, districts that met the State-established n size. Report the number of districts excluded from the calculation as a result of the requirement. </a:t>
            </a:r>
            <a:r>
              <a:rPr lang="en-US" sz="4000" dirty="0" smtClean="0"/>
              <a:t>221 (204 districts; 15 charter schools, and two outside of education state agencies)</a:t>
            </a:r>
          </a:p>
          <a:p>
            <a:pPr marL="0" indent="0">
              <a:buNone/>
            </a:pPr>
            <a:endParaRPr lang="en-US" sz="4000" dirty="0" smtClean="0"/>
          </a:p>
          <a:p>
            <a:pPr marL="0" indent="0">
              <a:buNone/>
            </a:pPr>
            <a:endParaRPr lang="en-US" sz="4000" dirty="0"/>
          </a:p>
          <a:p>
            <a:pPr marL="0" indent="0">
              <a:buNone/>
            </a:pPr>
            <a:r>
              <a:rPr lang="en-US" sz="4000" dirty="0" smtClean="0"/>
              <a:t>This is a hybrid indicator. </a:t>
            </a:r>
          </a:p>
          <a:p>
            <a:pPr marL="0" indent="0">
              <a:buNone/>
            </a:pPr>
            <a:r>
              <a:rPr lang="en-US" sz="4000" dirty="0" smtClean="0"/>
              <a:t>Part I: Identify districts as having a significant discrepancy. Rate of students receiving out-of-school suspensions/expulsion totaling greater than 10 days.</a:t>
            </a:r>
          </a:p>
          <a:p>
            <a:pPr marL="0" indent="0">
              <a:buNone/>
            </a:pPr>
            <a:endParaRPr lang="en-US" sz="4000" dirty="0" smtClean="0"/>
          </a:p>
          <a:p>
            <a:pPr marL="0" indent="0" algn="ctr">
              <a:buNone/>
            </a:pPr>
            <a:r>
              <a:rPr lang="en-US" sz="4000" b="1" dirty="0" smtClean="0"/>
              <a:t>Rate of special education – Rate of general education </a:t>
            </a:r>
          </a:p>
          <a:p>
            <a:pPr marL="0" indent="0">
              <a:buNone/>
            </a:pPr>
            <a:endParaRPr lang="en-US" sz="4000" dirty="0"/>
          </a:p>
          <a:p>
            <a:pPr marL="0" indent="0">
              <a:buNone/>
            </a:pPr>
            <a:r>
              <a:rPr lang="en-US" sz="4000" dirty="0" smtClean="0"/>
              <a:t>If special education’s rate is 1.36 percentage points higher than general education’s rate then the district is identified as having a significant discrepancy.</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9082053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4A: Suspension and Expulsion</a:t>
            </a:r>
          </a:p>
        </p:txBody>
      </p:sp>
      <p:sp>
        <p:nvSpPr>
          <p:cNvPr id="2" name="Content Placeholder 1"/>
          <p:cNvSpPr>
            <a:spLocks noGrp="1"/>
          </p:cNvSpPr>
          <p:nvPr>
            <p:ph idx="1"/>
          </p:nvPr>
        </p:nvSpPr>
        <p:spPr>
          <a:xfrm>
            <a:off x="457200" y="1524000"/>
            <a:ext cx="8458200" cy="4572000"/>
          </a:xfrm>
        </p:spPr>
        <p:txBody>
          <a:bodyPr>
            <a:normAutofit/>
          </a:bodyPr>
          <a:lstStyle/>
          <a:p>
            <a:pPr marL="0" indent="0">
              <a:buNone/>
            </a:pPr>
            <a:r>
              <a:rPr lang="en-US" sz="2800" dirty="0" smtClean="0"/>
              <a:t>Part II: Compliance…If the district is identified as having a significant discrepancy they…</a:t>
            </a:r>
          </a:p>
          <a:p>
            <a:r>
              <a:rPr lang="en-US" sz="2800" dirty="0" smtClean="0"/>
              <a:t>Must complete a review of their policies, procedures, and practices via the Special Education Disproportionality Self-Assessment tool</a:t>
            </a:r>
          </a:p>
          <a:p>
            <a:r>
              <a:rPr lang="en-US" sz="2800" dirty="0" smtClean="0"/>
              <a:t>Submit the tool the their ADE Special Education Area Supervisor</a:t>
            </a:r>
          </a:p>
          <a:p>
            <a:r>
              <a:rPr lang="en-US" sz="2800" dirty="0" smtClean="0"/>
              <a:t>District will receive notification of acceptance or non-acceptance of self-assessment content.</a:t>
            </a:r>
          </a:p>
        </p:txBody>
      </p:sp>
    </p:spTree>
    <p:extLst>
      <p:ext uri="{BB962C8B-B14F-4D97-AF65-F5344CB8AC3E}">
        <p14:creationId xmlns:p14="http://schemas.microsoft.com/office/powerpoint/2010/main" val="35871835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9533" y="152400"/>
            <a:ext cx="8229600" cy="1219200"/>
          </a:xfrm>
        </p:spPr>
        <p:txBody>
          <a:bodyPr>
            <a:noAutofit/>
          </a:bodyPr>
          <a:lstStyle/>
          <a:p>
            <a:r>
              <a:rPr lang="en-US" sz="2800" b="1" i="1" dirty="0"/>
              <a:t>Indicator </a:t>
            </a:r>
            <a:r>
              <a:rPr lang="en-US" sz="2800" b="1" i="1" dirty="0" smtClean="0"/>
              <a:t>4A: </a:t>
            </a:r>
            <a:r>
              <a:rPr lang="en-US" sz="2400" b="1" dirty="0">
                <a:effectLst/>
              </a:rPr>
              <a:t>Percent of districts that have a significant discrepancy in the rate of suspensions and expulsions of greater than 10 days in a school year for children with IEPs</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5791530"/>
              </p:ext>
            </p:extLst>
          </p:nvPr>
        </p:nvGraphicFramePr>
        <p:xfrm>
          <a:off x="533400" y="1905000"/>
          <a:ext cx="8001001" cy="1097000"/>
        </p:xfrm>
        <a:graphic>
          <a:graphicData uri="http://schemas.openxmlformats.org/drawingml/2006/table">
            <a:tbl>
              <a:tblPr firstRow="1" firstCol="1" lastRow="1" lastCol="1" bandRow="1" bandCol="1">
                <a:tableStyleId>{5C22544A-7EE6-4342-B048-85BDC9FD1C3A}</a:tableStyleId>
              </a:tblPr>
              <a:tblGrid>
                <a:gridCol w="1650607">
                  <a:extLst>
                    <a:ext uri="{9D8B030D-6E8A-4147-A177-3AD203B41FA5}">
                      <a16:colId xmlns:a16="http://schemas.microsoft.com/office/drawing/2014/main" val="20000"/>
                    </a:ext>
                  </a:extLst>
                </a:gridCol>
                <a:gridCol w="766538">
                  <a:extLst>
                    <a:ext uri="{9D8B030D-6E8A-4147-A177-3AD203B41FA5}">
                      <a16:colId xmlns:a16="http://schemas.microsoft.com/office/drawing/2014/main" val="20001"/>
                    </a:ext>
                  </a:extLst>
                </a:gridCol>
                <a:gridCol w="798683">
                  <a:extLst>
                    <a:ext uri="{9D8B030D-6E8A-4147-A177-3AD203B41FA5}">
                      <a16:colId xmlns:a16="http://schemas.microsoft.com/office/drawing/2014/main" val="20002"/>
                    </a:ext>
                  </a:extLst>
                </a:gridCol>
                <a:gridCol w="755410">
                  <a:extLst>
                    <a:ext uri="{9D8B030D-6E8A-4147-A177-3AD203B41FA5}">
                      <a16:colId xmlns:a16="http://schemas.microsoft.com/office/drawing/2014/main" val="20003"/>
                    </a:ext>
                  </a:extLst>
                </a:gridCol>
                <a:gridCol w="755410">
                  <a:extLst>
                    <a:ext uri="{9D8B030D-6E8A-4147-A177-3AD203B41FA5}">
                      <a16:colId xmlns:a16="http://schemas.microsoft.com/office/drawing/2014/main" val="20004"/>
                    </a:ext>
                  </a:extLst>
                </a:gridCol>
                <a:gridCol w="859264">
                  <a:extLst>
                    <a:ext uri="{9D8B030D-6E8A-4147-A177-3AD203B41FA5}">
                      <a16:colId xmlns:a16="http://schemas.microsoft.com/office/drawing/2014/main" val="20005"/>
                    </a:ext>
                  </a:extLst>
                </a:gridCol>
                <a:gridCol w="791265">
                  <a:extLst>
                    <a:ext uri="{9D8B030D-6E8A-4147-A177-3AD203B41FA5}">
                      <a16:colId xmlns:a16="http://schemas.microsoft.com/office/drawing/2014/main" val="20006"/>
                    </a:ext>
                  </a:extLst>
                </a:gridCol>
                <a:gridCol w="826502">
                  <a:extLst>
                    <a:ext uri="{9D8B030D-6E8A-4147-A177-3AD203B41FA5}">
                      <a16:colId xmlns:a16="http://schemas.microsoft.com/office/drawing/2014/main" val="20007"/>
                    </a:ext>
                  </a:extLst>
                </a:gridCol>
                <a:gridCol w="797322">
                  <a:extLst>
                    <a:ext uri="{9D8B030D-6E8A-4147-A177-3AD203B41FA5}">
                      <a16:colId xmlns:a16="http://schemas.microsoft.com/office/drawing/2014/main" val="20008"/>
                    </a:ext>
                  </a:extLst>
                </a:gridCol>
              </a:tblGrid>
              <a:tr h="420929">
                <a:tc>
                  <a:txBody>
                    <a:bodyPr/>
                    <a:lstStyle/>
                    <a:p>
                      <a:pPr marL="2540" marR="0" algn="ctr">
                        <a:spcBef>
                          <a:spcPts val="380"/>
                        </a:spcBef>
                        <a:spcAft>
                          <a:spcPts val="0"/>
                        </a:spcAft>
                      </a:pPr>
                      <a:r>
                        <a:rPr lang="en-US" sz="1200" dirty="0">
                          <a:effectLst/>
                          <a:latin typeface="+mn-lt"/>
                        </a:rPr>
                        <a:t>FFY</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2005</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2006</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2007</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2008</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2009</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2010</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50" dirty="0" smtClean="0">
                          <a:effectLst/>
                          <a:latin typeface="+mn-lt"/>
                        </a:rPr>
                        <a:t>2011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2012</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1071">
                <a:tc>
                  <a:txBody>
                    <a:bodyPr/>
                    <a:lstStyle/>
                    <a:p>
                      <a:pPr marL="43815" marR="0" algn="ctr">
                        <a:spcBef>
                          <a:spcPts val="380"/>
                        </a:spcBef>
                        <a:spcAft>
                          <a:spcPts val="0"/>
                        </a:spcAft>
                      </a:pPr>
                      <a:r>
                        <a:rPr lang="en-US" sz="1200" spc="-25" dirty="0">
                          <a:effectLst/>
                          <a:latin typeface="+mn-lt"/>
                        </a:rPr>
                        <a:t>Target</a:t>
                      </a:r>
                      <a:r>
                        <a:rPr lang="en-US" sz="1200" spc="-60" dirty="0">
                          <a:effectLst/>
                          <a:latin typeface="+mn-lt"/>
                        </a:rPr>
                        <a:t> </a:t>
                      </a:r>
                      <a:r>
                        <a:rPr lang="en-US" sz="1200" spc="0" dirty="0">
                          <a:effectLst/>
                          <a:latin typeface="+mn-lt"/>
                        </a:rPr>
                        <a:t>≤</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mn-lt"/>
                          <a:ea typeface="Calibri"/>
                          <a:cs typeface="Times New Roman"/>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a:solidFill>
                            <a:srgbClr val="333333"/>
                          </a:solidFill>
                          <a:effectLst/>
                          <a:latin typeface="+mn-lt"/>
                          <a:ea typeface="Calibri"/>
                          <a:cs typeface="Times New Roman"/>
                        </a:rPr>
                        <a:t>7.59%</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45" dirty="0">
                          <a:solidFill>
                            <a:srgbClr val="333333"/>
                          </a:solidFill>
                          <a:effectLst/>
                          <a:latin typeface="+mn-lt"/>
                          <a:ea typeface="Calibri"/>
                          <a:cs typeface="Times New Roman"/>
                        </a:rPr>
                        <a:t>7.11%</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45" dirty="0">
                          <a:solidFill>
                            <a:srgbClr val="333333"/>
                          </a:solidFill>
                          <a:effectLst/>
                          <a:latin typeface="+mn-lt"/>
                          <a:ea typeface="Calibri"/>
                          <a:cs typeface="Times New Roman"/>
                        </a:rPr>
                        <a:t>7.11%</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effectLst/>
                          <a:latin typeface="+mn-lt"/>
                          <a:ea typeface="Calibri"/>
                          <a:cs typeface="Times New Roman"/>
                        </a:rPr>
                        <a:t>7.00%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a:solidFill>
                            <a:srgbClr val="333333"/>
                          </a:solidFill>
                          <a:effectLst/>
                          <a:latin typeface="+mn-lt"/>
                          <a:ea typeface="Calibri"/>
                          <a:cs typeface="Times New Roman"/>
                        </a:rPr>
                        <a:t>6.23%</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a:solidFill>
                            <a:srgbClr val="333333"/>
                          </a:solidFill>
                          <a:effectLst/>
                          <a:latin typeface="+mn-lt"/>
                          <a:ea typeface="Calibri"/>
                          <a:cs typeface="Times New Roman"/>
                        </a:rPr>
                        <a:t>6.23%</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a:solidFill>
                            <a:srgbClr val="333333"/>
                          </a:solidFill>
                          <a:effectLst/>
                          <a:latin typeface="+mn-lt"/>
                          <a:ea typeface="Calibri"/>
                          <a:cs typeface="Times New Roman"/>
                        </a:rPr>
                        <a:t>6.23%</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335000">
                <a:tc>
                  <a:txBody>
                    <a:bodyPr/>
                    <a:lstStyle/>
                    <a:p>
                      <a:pPr marL="44450" marR="0" algn="ctr">
                        <a:spcBef>
                          <a:spcPts val="205"/>
                        </a:spcBef>
                        <a:spcAft>
                          <a:spcPts val="0"/>
                        </a:spcAft>
                      </a:pPr>
                      <a:r>
                        <a:rPr lang="en-US" sz="1200" spc="-25" dirty="0">
                          <a:effectLst/>
                          <a:latin typeface="+mn-lt"/>
                        </a:rPr>
                        <a:t>Data</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marR="0" indent="0" algn="ctr">
                        <a:spcBef>
                          <a:spcPts val="205"/>
                        </a:spcBef>
                        <a:spcAft>
                          <a:spcPts val="0"/>
                        </a:spcAft>
                      </a:pPr>
                      <a:r>
                        <a:rPr lang="en-US" sz="1100" b="1" spc="-35" dirty="0">
                          <a:solidFill>
                            <a:schemeClr val="tx1"/>
                          </a:solidFill>
                          <a:effectLst/>
                          <a:latin typeface="+mn-lt"/>
                          <a:ea typeface="Calibri"/>
                          <a:cs typeface="Times New Roman"/>
                        </a:rPr>
                        <a:t>9.06%</a:t>
                      </a:r>
                      <a:endParaRPr lang="en-US" sz="11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a:spcBef>
                          <a:spcPts val="380"/>
                        </a:spcBef>
                        <a:spcAft>
                          <a:spcPts val="0"/>
                        </a:spcAft>
                      </a:pPr>
                      <a:r>
                        <a:rPr lang="en-US" sz="1100" b="1" spc="-35" dirty="0">
                          <a:solidFill>
                            <a:srgbClr val="333333"/>
                          </a:solidFill>
                          <a:effectLst/>
                          <a:latin typeface="+mn-lt"/>
                          <a:ea typeface="Calibri"/>
                          <a:cs typeface="Times New Roman"/>
                        </a:rPr>
                        <a:t>7.57%</a:t>
                      </a:r>
                      <a:endParaRPr lang="en-US" sz="11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a:spcBef>
                          <a:spcPts val="380"/>
                        </a:spcBef>
                        <a:spcAft>
                          <a:spcPts val="0"/>
                        </a:spcAft>
                      </a:pPr>
                      <a:r>
                        <a:rPr lang="en-US" sz="1100" b="1" spc="-45" dirty="0">
                          <a:solidFill>
                            <a:srgbClr val="333333"/>
                          </a:solidFill>
                          <a:effectLst/>
                          <a:latin typeface="+mn-lt"/>
                          <a:ea typeface="Calibri"/>
                          <a:cs typeface="Times New Roman"/>
                        </a:rPr>
                        <a:t>11.76%</a:t>
                      </a:r>
                      <a:endParaRPr lang="en-US" sz="11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a:spcBef>
                          <a:spcPts val="380"/>
                        </a:spcBef>
                        <a:spcAft>
                          <a:spcPts val="0"/>
                        </a:spcAft>
                      </a:pPr>
                      <a:r>
                        <a:rPr lang="en-US" sz="1100" b="1" spc="-45" dirty="0">
                          <a:solidFill>
                            <a:srgbClr val="333333"/>
                          </a:solidFill>
                          <a:effectLst/>
                          <a:latin typeface="+mn-lt"/>
                          <a:ea typeface="Calibri"/>
                          <a:cs typeface="Times New Roman"/>
                        </a:rPr>
                        <a:t>11.76%</a:t>
                      </a:r>
                      <a:endParaRPr lang="en-US" sz="11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380"/>
                        </a:spcBef>
                        <a:spcAft>
                          <a:spcPts val="0"/>
                        </a:spcAft>
                      </a:pPr>
                      <a:r>
                        <a:rPr lang="en-US" sz="1100" b="1" spc="-35" dirty="0">
                          <a:solidFill>
                            <a:srgbClr val="333333"/>
                          </a:solidFill>
                          <a:effectLst/>
                          <a:latin typeface="+mn-lt"/>
                          <a:ea typeface="Calibri"/>
                          <a:cs typeface="Times New Roman"/>
                        </a:rPr>
                        <a:t>7.86%</a:t>
                      </a:r>
                      <a:endParaRPr lang="en-US" sz="11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380"/>
                        </a:spcBef>
                        <a:spcAft>
                          <a:spcPts val="0"/>
                        </a:spcAft>
                      </a:pPr>
                      <a:r>
                        <a:rPr lang="en-US" sz="1100" b="1" spc="-35" dirty="0">
                          <a:solidFill>
                            <a:srgbClr val="333333"/>
                          </a:solidFill>
                          <a:effectLst/>
                          <a:latin typeface="+mn-lt"/>
                          <a:ea typeface="Calibri"/>
                          <a:cs typeface="Times New Roman"/>
                        </a:rPr>
                        <a:t>6.91%</a:t>
                      </a:r>
                      <a:endParaRPr lang="en-US" sz="11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1588" marR="0" indent="0" algn="ctr">
                        <a:spcBef>
                          <a:spcPts val="380"/>
                        </a:spcBef>
                        <a:spcAft>
                          <a:spcPts val="0"/>
                        </a:spcAft>
                      </a:pPr>
                      <a:r>
                        <a:rPr lang="en-US" sz="1100" b="1" spc="-35" dirty="0">
                          <a:solidFill>
                            <a:srgbClr val="333333"/>
                          </a:solidFill>
                          <a:effectLst/>
                          <a:latin typeface="+mn-lt"/>
                          <a:ea typeface="Calibri"/>
                          <a:cs typeface="Times New Roman"/>
                        </a:rPr>
                        <a:t>10.26%</a:t>
                      </a:r>
                      <a:endParaRPr lang="en-US" sz="11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380"/>
                        </a:spcBef>
                        <a:spcAft>
                          <a:spcPts val="0"/>
                        </a:spcAft>
                      </a:pPr>
                      <a:r>
                        <a:rPr lang="en-US" sz="1100" b="1" spc="-35" dirty="0">
                          <a:solidFill>
                            <a:srgbClr val="333333"/>
                          </a:solidFill>
                          <a:effectLst/>
                          <a:latin typeface="+mn-lt"/>
                          <a:ea typeface="Calibri"/>
                          <a:cs typeface="Times New Roman"/>
                        </a:rPr>
                        <a:t>3.69%</a:t>
                      </a:r>
                      <a:endParaRPr lang="en-US" sz="11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49889931"/>
              </p:ext>
            </p:extLst>
          </p:nvPr>
        </p:nvGraphicFramePr>
        <p:xfrm>
          <a:off x="508000" y="4953000"/>
          <a:ext cx="8001000" cy="10566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685800">
                <a:tc>
                  <a:txBody>
                    <a:bodyPr/>
                    <a:lstStyle/>
                    <a:p>
                      <a:pPr marL="0" marR="63500" indent="0" algn="ctr">
                        <a:lnSpc>
                          <a:spcPct val="107000"/>
                        </a:lnSpc>
                        <a:spcBef>
                          <a:spcPts val="380"/>
                        </a:spcBef>
                        <a:spcAft>
                          <a:spcPts val="0"/>
                        </a:spcAft>
                      </a:pPr>
                      <a:r>
                        <a:rPr lang="en-US" sz="1200" b="1" spc="-15" dirty="0">
                          <a:solidFill>
                            <a:srgbClr val="FFFFFF"/>
                          </a:solidFill>
                          <a:effectLst/>
                          <a:latin typeface="+mn-lt"/>
                          <a:ea typeface="Calibri"/>
                          <a:cs typeface="Times New Roman"/>
                        </a:rPr>
                        <a:t>Number</a:t>
                      </a:r>
                      <a:r>
                        <a:rPr lang="en-US" sz="1200" b="1" spc="-40" dirty="0">
                          <a:solidFill>
                            <a:srgbClr val="FFFFFF"/>
                          </a:solidFill>
                          <a:effectLst/>
                          <a:latin typeface="+mn-lt"/>
                          <a:ea typeface="Calibri"/>
                          <a:cs typeface="Times New Roman"/>
                        </a:rPr>
                        <a:t> </a:t>
                      </a:r>
                      <a:r>
                        <a:rPr lang="en-US" sz="1200" b="1" spc="-5" dirty="0">
                          <a:solidFill>
                            <a:srgbClr val="FFFFFF"/>
                          </a:solidFill>
                          <a:effectLst/>
                          <a:latin typeface="+mn-lt"/>
                          <a:ea typeface="Calibri"/>
                          <a:cs typeface="Times New Roman"/>
                        </a:rPr>
                        <a:t>of</a:t>
                      </a:r>
                      <a:r>
                        <a:rPr lang="en-US" sz="1200" b="1" spc="-3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districts</a:t>
                      </a:r>
                      <a:r>
                        <a:rPr lang="en-US" sz="1200" b="1" spc="-4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that</a:t>
                      </a:r>
                      <a:r>
                        <a:rPr lang="en-US" sz="1200" b="1" spc="-3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have</a:t>
                      </a:r>
                      <a:r>
                        <a:rPr lang="en-US" sz="1200" b="1" spc="-40" dirty="0">
                          <a:solidFill>
                            <a:srgbClr val="FFFFFF"/>
                          </a:solidFill>
                          <a:effectLst/>
                          <a:latin typeface="+mn-lt"/>
                          <a:ea typeface="Calibri"/>
                          <a:cs typeface="Times New Roman"/>
                        </a:rPr>
                        <a:t> </a:t>
                      </a:r>
                      <a:r>
                        <a:rPr lang="en-US" sz="1200" b="1" dirty="0">
                          <a:solidFill>
                            <a:srgbClr val="FFFFFF"/>
                          </a:solidFill>
                          <a:effectLst/>
                          <a:latin typeface="+mn-lt"/>
                          <a:ea typeface="Calibri"/>
                          <a:cs typeface="Times New Roman"/>
                        </a:rPr>
                        <a:t>a</a:t>
                      </a:r>
                      <a:r>
                        <a:rPr lang="en-US" sz="1200" b="1" spc="-3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significant</a:t>
                      </a:r>
                      <a:r>
                        <a:rPr lang="en-US" sz="1200" b="1" spc="105" dirty="0">
                          <a:solidFill>
                            <a:srgbClr val="FFFFFF"/>
                          </a:solidFill>
                          <a:effectLst/>
                          <a:latin typeface="+mn-lt"/>
                          <a:ea typeface="Calibri"/>
                          <a:cs typeface="Times New Roman"/>
                        </a:rPr>
                        <a:t> </a:t>
                      </a:r>
                      <a:r>
                        <a:rPr lang="en-US" sz="1200" b="1" spc="-35" dirty="0">
                          <a:solidFill>
                            <a:srgbClr val="FFFFFF"/>
                          </a:solidFill>
                          <a:effectLst/>
                          <a:latin typeface="+mn-lt"/>
                          <a:ea typeface="Calibri"/>
                          <a:cs typeface="Times New Roman"/>
                        </a:rPr>
                        <a:t>discrepancy</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mn-lt"/>
                          <a:ea typeface="Arial"/>
                          <a:cs typeface="Times New Roman"/>
                        </a:rPr>
                        <a:t> </a:t>
                      </a:r>
                      <a:r>
                        <a:rPr lang="en-US" sz="1200" b="1" spc="-15" dirty="0" smtClean="0">
                          <a:solidFill>
                            <a:srgbClr val="FFFFFF"/>
                          </a:solidFill>
                          <a:effectLst/>
                          <a:latin typeface="+mn-lt"/>
                          <a:ea typeface="Calibri"/>
                          <a:cs typeface="Times New Roman"/>
                        </a:rPr>
                        <a:t>Number</a:t>
                      </a:r>
                      <a:r>
                        <a:rPr lang="en-US" sz="1200" b="1" spc="-40" dirty="0" smtClean="0">
                          <a:solidFill>
                            <a:srgbClr val="FFFFFF"/>
                          </a:solidFill>
                          <a:effectLst/>
                          <a:latin typeface="+mn-lt"/>
                          <a:ea typeface="Calibri"/>
                          <a:cs typeface="Times New Roman"/>
                        </a:rPr>
                        <a:t> </a:t>
                      </a:r>
                      <a:r>
                        <a:rPr lang="en-US" sz="1200" b="1" spc="-5" dirty="0">
                          <a:solidFill>
                            <a:srgbClr val="FFFFFF"/>
                          </a:solidFill>
                          <a:effectLst/>
                          <a:latin typeface="+mn-lt"/>
                          <a:ea typeface="Calibri"/>
                          <a:cs typeface="Times New Roman"/>
                        </a:rPr>
                        <a:t>of</a:t>
                      </a:r>
                      <a:r>
                        <a:rPr lang="en-US" sz="1200" b="1" spc="-3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districts</a:t>
                      </a:r>
                      <a:r>
                        <a:rPr lang="en-US" sz="1200" b="1" spc="-40" dirty="0">
                          <a:solidFill>
                            <a:srgbClr val="FFFFFF"/>
                          </a:solidFill>
                          <a:effectLst/>
                          <a:latin typeface="+mn-lt"/>
                          <a:ea typeface="Calibri"/>
                          <a:cs typeface="Times New Roman"/>
                        </a:rPr>
                        <a:t> </a:t>
                      </a:r>
                      <a:r>
                        <a:rPr lang="en-US" sz="1200" b="1" spc="-5" dirty="0">
                          <a:solidFill>
                            <a:srgbClr val="FFFFFF"/>
                          </a:solidFill>
                          <a:effectLst/>
                          <a:latin typeface="+mn-lt"/>
                          <a:ea typeface="Calibri"/>
                          <a:cs typeface="Times New Roman"/>
                        </a:rPr>
                        <a:t>in</a:t>
                      </a:r>
                      <a:r>
                        <a:rPr lang="en-US" sz="1200" b="1" spc="-3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the</a:t>
                      </a:r>
                      <a:r>
                        <a:rPr lang="en-US" sz="1200" b="1" spc="-4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State</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latin typeface="+mn-lt"/>
                        </a:rPr>
                        <a:t>FFY 2016</a:t>
                      </a:r>
                      <a:endParaRPr lang="en-US" sz="1200" dirty="0" smtClean="0">
                        <a:latin typeface="+mn-lt"/>
                      </a:endParaRPr>
                    </a:p>
                    <a:p>
                      <a:pPr algn="ctr"/>
                      <a:r>
                        <a:rPr lang="en-US" sz="1200" b="1" dirty="0" smtClean="0">
                          <a:latin typeface="+mn-lt"/>
                        </a:rPr>
                        <a:t>Data</a:t>
                      </a:r>
                      <a:endParaRPr lang="en-US" sz="120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latin typeface="+mn-lt"/>
                        </a:rPr>
                        <a:t>FFY 2017</a:t>
                      </a:r>
                      <a:endParaRPr lang="en-US" sz="1200" dirty="0" smtClean="0">
                        <a:latin typeface="+mn-lt"/>
                      </a:endParaRPr>
                    </a:p>
                    <a:p>
                      <a:pPr algn="ctr"/>
                      <a:r>
                        <a:rPr lang="en-US" sz="1200" b="1" dirty="0" smtClean="0">
                          <a:latin typeface="+mn-lt"/>
                        </a:rPr>
                        <a:t>Target</a:t>
                      </a:r>
                      <a:endParaRPr lang="en-US" sz="120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latin typeface="+mn-lt"/>
                        </a:rPr>
                        <a:t>FFY 2017</a:t>
                      </a:r>
                      <a:endParaRPr lang="en-US" sz="1200" dirty="0" smtClean="0">
                        <a:latin typeface="+mn-lt"/>
                      </a:endParaRPr>
                    </a:p>
                    <a:p>
                      <a:pPr algn="ctr"/>
                      <a:r>
                        <a:rPr lang="en-US" sz="1200" b="1" dirty="0" smtClean="0">
                          <a:latin typeface="+mn-lt"/>
                        </a:rPr>
                        <a:t>Data</a:t>
                      </a:r>
                      <a:endParaRPr lang="en-US" sz="120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lgn="ctr">
                        <a:spcBef>
                          <a:spcPts val="380"/>
                        </a:spcBef>
                        <a:spcAft>
                          <a:spcPts val="0"/>
                        </a:spcAft>
                      </a:pPr>
                      <a:r>
                        <a:rPr lang="en-US" sz="1200" b="1" spc="-30" dirty="0" smtClean="0">
                          <a:solidFill>
                            <a:srgbClr val="333333"/>
                          </a:solidFill>
                          <a:effectLst/>
                          <a:latin typeface="+mn-lt"/>
                          <a:ea typeface="Calibri"/>
                          <a:cs typeface="Times New Roman"/>
                        </a:rPr>
                        <a:t>11</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35" dirty="0" smtClean="0">
                          <a:solidFill>
                            <a:srgbClr val="333333"/>
                          </a:solidFill>
                          <a:effectLst/>
                          <a:latin typeface="+mn-lt"/>
                          <a:ea typeface="Calibri"/>
                          <a:cs typeface="Times New Roman"/>
                        </a:rPr>
                        <a:t>58</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9860" marR="0" algn="ctr">
                        <a:spcBef>
                          <a:spcPts val="380"/>
                        </a:spcBef>
                        <a:spcAft>
                          <a:spcPts val="0"/>
                        </a:spcAft>
                      </a:pPr>
                      <a:r>
                        <a:rPr lang="en-US" sz="1200" b="1" spc="-35" dirty="0" smtClean="0">
                          <a:solidFill>
                            <a:srgbClr val="333333"/>
                          </a:solidFill>
                          <a:effectLst/>
                          <a:latin typeface="+mn-lt"/>
                          <a:ea typeface="Calibri"/>
                          <a:cs typeface="Times New Roman"/>
                        </a:rPr>
                        <a:t>30.14%</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9860" marR="0" algn="ctr">
                        <a:spcBef>
                          <a:spcPts val="380"/>
                        </a:spcBef>
                        <a:spcAft>
                          <a:spcPts val="0"/>
                        </a:spcAft>
                      </a:pPr>
                      <a:r>
                        <a:rPr lang="en-US" sz="1200" b="1" spc="-35" dirty="0" smtClean="0">
                          <a:solidFill>
                            <a:srgbClr val="333333"/>
                          </a:solidFill>
                          <a:effectLst/>
                          <a:latin typeface="+mn-lt"/>
                          <a:ea typeface="Calibri"/>
                          <a:cs typeface="Times New Roman"/>
                        </a:rPr>
                        <a:t>30.00%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9860" marR="0" algn="ctr">
                        <a:spcBef>
                          <a:spcPts val="380"/>
                        </a:spcBef>
                        <a:spcAft>
                          <a:spcPts val="0"/>
                        </a:spcAft>
                      </a:pPr>
                      <a:r>
                        <a:rPr lang="en-US" sz="1200" b="1" spc="-35" dirty="0" smtClean="0">
                          <a:solidFill>
                            <a:srgbClr val="333333"/>
                          </a:solidFill>
                          <a:effectLst/>
                          <a:latin typeface="+mn-lt"/>
                          <a:ea typeface="Calibri"/>
                          <a:cs typeface="Times New Roman"/>
                        </a:rPr>
                        <a:t>18.97%</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7"/>
          <p:cNvSpPr txBox="1"/>
          <p:nvPr/>
        </p:nvSpPr>
        <p:spPr>
          <a:xfrm>
            <a:off x="533400" y="1524000"/>
            <a:ext cx="4648200" cy="369332"/>
          </a:xfrm>
          <a:prstGeom prst="rect">
            <a:avLst/>
          </a:prstGeom>
          <a:noFill/>
        </p:spPr>
        <p:txBody>
          <a:bodyPr wrap="square" rtlCol="0">
            <a:spAutoFit/>
          </a:bodyPr>
          <a:lstStyle/>
          <a:p>
            <a:r>
              <a:rPr lang="en-US" dirty="0" smtClean="0"/>
              <a:t>Historical Data and Targets</a:t>
            </a:r>
            <a:endParaRPr lang="en-US" dirty="0"/>
          </a:p>
        </p:txBody>
      </p:sp>
      <p:sp>
        <p:nvSpPr>
          <p:cNvPr id="9" name="TextBox 8"/>
          <p:cNvSpPr txBox="1"/>
          <p:nvPr/>
        </p:nvSpPr>
        <p:spPr>
          <a:xfrm>
            <a:off x="499533" y="4572000"/>
            <a:ext cx="4648200" cy="369332"/>
          </a:xfrm>
          <a:prstGeom prst="rect">
            <a:avLst/>
          </a:prstGeom>
          <a:noFill/>
        </p:spPr>
        <p:txBody>
          <a:bodyPr wrap="square" rtlCol="0">
            <a:spAutoFit/>
          </a:bodyPr>
          <a:lstStyle/>
          <a:p>
            <a:r>
              <a:rPr lang="en-US" dirty="0" smtClean="0"/>
              <a:t>FFY 2017 SPP/APR Data</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665608623"/>
              </p:ext>
            </p:extLst>
          </p:nvPr>
        </p:nvGraphicFramePr>
        <p:xfrm>
          <a:off x="533400" y="3101200"/>
          <a:ext cx="6324600" cy="990600"/>
        </p:xfrm>
        <a:graphic>
          <a:graphicData uri="http://schemas.openxmlformats.org/drawingml/2006/table">
            <a:tbl>
              <a:tblPr firstRow="1" firstCol="1" lastRow="1" lastCol="1" bandRow="1" bandCol="1">
                <a:tableStyleId>{5C22544A-7EE6-4342-B048-85BDC9FD1C3A}</a:tableStyleId>
              </a:tblPr>
              <a:tblGrid>
                <a:gridCol w="1676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tblGrid>
              <a:tr h="381000">
                <a:tc>
                  <a:txBody>
                    <a:bodyPr/>
                    <a:lstStyle/>
                    <a:p>
                      <a:pPr marL="2540" marR="0" algn="ctr">
                        <a:spcBef>
                          <a:spcPts val="380"/>
                        </a:spcBef>
                        <a:spcAft>
                          <a:spcPts val="0"/>
                        </a:spcAft>
                      </a:pPr>
                      <a:r>
                        <a:rPr lang="en-US" sz="1200" dirty="0">
                          <a:effectLst/>
                        </a:rPr>
                        <a:t>FFY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2013</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2014</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2015</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2016</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2017</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2018</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4800">
                <a:tc>
                  <a:txBody>
                    <a:bodyPr/>
                    <a:lstStyle/>
                    <a:p>
                      <a:pPr marL="43815" marR="0" algn="ctr">
                        <a:spcBef>
                          <a:spcPts val="380"/>
                        </a:spcBef>
                        <a:spcAft>
                          <a:spcPts val="0"/>
                        </a:spcAft>
                      </a:pPr>
                      <a:r>
                        <a:rPr lang="en-US" sz="1200" spc="-25" dirty="0" smtClean="0">
                          <a:effectLst/>
                          <a:latin typeface="+mn-lt"/>
                        </a:rPr>
                        <a:t>Target</a:t>
                      </a:r>
                      <a:r>
                        <a:rPr lang="en-US" sz="1200" spc="-60" dirty="0" smtClean="0">
                          <a:effectLst/>
                          <a:latin typeface="+mn-lt"/>
                        </a:rPr>
                        <a:t> </a:t>
                      </a:r>
                      <a:r>
                        <a:rPr lang="en-US" sz="1200" spc="0" dirty="0" smtClean="0">
                          <a:effectLst/>
                          <a:latin typeface="+mn-lt"/>
                        </a:rPr>
                        <a:t>≤</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635" algn="ctr">
                        <a:spcBef>
                          <a:spcPts val="380"/>
                        </a:spcBef>
                        <a:spcAft>
                          <a:spcPts val="0"/>
                        </a:spcAft>
                      </a:pPr>
                      <a:r>
                        <a:rPr lang="en-US" sz="1200" b="1" spc="-35" dirty="0">
                          <a:solidFill>
                            <a:srgbClr val="333333"/>
                          </a:solidFill>
                          <a:effectLst/>
                          <a:latin typeface="+mn-lt"/>
                          <a:ea typeface="Calibri"/>
                          <a:cs typeface="Times New Roman"/>
                        </a:rPr>
                        <a:t>5.77%</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a:solidFill>
                            <a:srgbClr val="333333"/>
                          </a:solidFill>
                          <a:effectLst/>
                          <a:latin typeface="+mn-lt"/>
                          <a:ea typeface="Calibri"/>
                          <a:cs typeface="Times New Roman"/>
                        </a:rPr>
                        <a:t>5.43%</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45" dirty="0">
                          <a:solidFill>
                            <a:srgbClr val="333333"/>
                          </a:solidFill>
                          <a:effectLst/>
                          <a:latin typeface="+mn-lt"/>
                          <a:ea typeface="Calibri"/>
                          <a:cs typeface="Times New Roman"/>
                        </a:rPr>
                        <a:t>5.11%</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smtClean="0">
                          <a:solidFill>
                            <a:srgbClr val="333333"/>
                          </a:solidFill>
                          <a:effectLst/>
                          <a:latin typeface="+mn-lt"/>
                          <a:ea typeface="Calibri"/>
                          <a:cs typeface="Times New Roman"/>
                        </a:rPr>
                        <a:t>30.14%</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smtClean="0">
                          <a:solidFill>
                            <a:srgbClr val="333333"/>
                          </a:solidFill>
                          <a:effectLst/>
                          <a:latin typeface="+mn-lt"/>
                          <a:ea typeface="Calibri"/>
                          <a:cs typeface="Times New Roman"/>
                        </a:rPr>
                        <a:t>30.00%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smtClean="0">
                          <a:solidFill>
                            <a:srgbClr val="333333"/>
                          </a:solidFill>
                          <a:effectLst/>
                          <a:latin typeface="+mn-lt"/>
                          <a:ea typeface="Calibri"/>
                          <a:cs typeface="Times New Roman"/>
                        </a:rPr>
                        <a:t>29.50%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304800">
                <a:tc>
                  <a:txBody>
                    <a:bodyPr/>
                    <a:lstStyle/>
                    <a:p>
                      <a:pPr marL="43815" marR="0" algn="ctr">
                        <a:spcBef>
                          <a:spcPts val="380"/>
                        </a:spcBef>
                        <a:spcAft>
                          <a:spcPts val="0"/>
                        </a:spcAft>
                      </a:pPr>
                      <a:r>
                        <a:rPr lang="en-US" sz="1200" dirty="0" smtClean="0">
                          <a:effectLst/>
                          <a:latin typeface="+mn-lt"/>
                          <a:ea typeface="Calibri"/>
                          <a:cs typeface="Times New Roman"/>
                        </a:rPr>
                        <a:t>Data</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635"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4.65%</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4.67%</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7.00%</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smtClean="0">
                          <a:solidFill>
                            <a:srgbClr val="FF0000"/>
                          </a:solidFill>
                          <a:effectLst/>
                          <a:latin typeface="+mn-lt"/>
                          <a:ea typeface="Calibri"/>
                          <a:cs typeface="Times New Roman"/>
                        </a:rPr>
                        <a:t>30.14%</a:t>
                      </a:r>
                      <a:endParaRPr lang="en-US" sz="1200" b="1" kern="1200" spc="-35" dirty="0">
                        <a:solidFill>
                          <a:srgbClr val="FF0000"/>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18.97%</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defTabSz="914400" rtl="0" eaLnBrk="1" latinLnBrk="0" hangingPunct="1">
                        <a:spcBef>
                          <a:spcPts val="380"/>
                        </a:spcBef>
                        <a:spcAft>
                          <a:spcPts val="0"/>
                        </a:spcAft>
                      </a:pP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2607827807"/>
                  </a:ext>
                </a:extLst>
              </a:tr>
            </a:tbl>
          </a:graphicData>
        </a:graphic>
      </p:graphicFrame>
    </p:spTree>
    <p:extLst>
      <p:ext uri="{BB962C8B-B14F-4D97-AF65-F5344CB8AC3E}">
        <p14:creationId xmlns:p14="http://schemas.microsoft.com/office/powerpoint/2010/main" val="435782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4419600" cy="5364163"/>
          </a:xfrm>
        </p:spPr>
        <p:txBody>
          <a:bodyPr>
            <a:normAutofit/>
          </a:bodyPr>
          <a:lstStyle/>
          <a:p>
            <a:pPr marL="0" indent="0">
              <a:buNone/>
            </a:pPr>
            <a:endParaRPr lang="en-US" sz="3600" dirty="0"/>
          </a:p>
          <a:p>
            <a:pPr marL="0" indent="0">
              <a:buNone/>
            </a:pPr>
            <a:r>
              <a:rPr lang="en-US" sz="3600" dirty="0" smtClean="0"/>
              <a:t>Collecting and reporting data can be tedious and often dispassionate work, but the task is not without ramifications.     </a:t>
            </a:r>
            <a:endParaRPr lang="en-US" sz="3600" dirty="0"/>
          </a:p>
        </p:txBody>
      </p:sp>
      <p:sp>
        <p:nvSpPr>
          <p:cNvPr id="5" name="AutoShape 2" descr="Image result for collecting data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5105400" y="1524000"/>
            <a:ext cx="3446258" cy="4191000"/>
          </a:xfrm>
          <a:prstGeom prst="rect">
            <a:avLst/>
          </a:prstGeom>
        </p:spPr>
      </p:pic>
    </p:spTree>
    <p:extLst>
      <p:ext uri="{BB962C8B-B14F-4D97-AF65-F5344CB8AC3E}">
        <p14:creationId xmlns:p14="http://schemas.microsoft.com/office/powerpoint/2010/main" val="1983071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b="1" dirty="0" smtClean="0">
                <a:solidFill>
                  <a:schemeClr val="accent5">
                    <a:lumMod val="75000"/>
                  </a:schemeClr>
                </a:solidFill>
              </a:rPr>
              <a:t>Trivia 7</a:t>
            </a:r>
            <a:endParaRPr lang="en-US" b="1" dirty="0">
              <a:solidFill>
                <a:schemeClr val="accent5">
                  <a:lumMod val="75000"/>
                </a:schemeClr>
              </a:solidFill>
            </a:endParaRPr>
          </a:p>
        </p:txBody>
      </p:sp>
      <p:sp>
        <p:nvSpPr>
          <p:cNvPr id="3" name="Content Placeholder 2"/>
          <p:cNvSpPr>
            <a:spLocks noGrp="1"/>
          </p:cNvSpPr>
          <p:nvPr>
            <p:ph idx="1"/>
          </p:nvPr>
        </p:nvSpPr>
        <p:spPr>
          <a:xfrm>
            <a:off x="475974" y="1447800"/>
            <a:ext cx="8439426" cy="4800600"/>
          </a:xfrm>
        </p:spPr>
        <p:txBody>
          <a:bodyPr>
            <a:noAutofit/>
          </a:bodyPr>
          <a:lstStyle/>
          <a:p>
            <a:pPr marL="0" indent="0">
              <a:buNone/>
            </a:pPr>
            <a:r>
              <a:rPr lang="en-US" sz="3600" b="1" dirty="0" smtClean="0">
                <a:solidFill>
                  <a:schemeClr val="accent5">
                    <a:lumMod val="75000"/>
                  </a:schemeClr>
                </a:solidFill>
              </a:rPr>
              <a:t>There are 3.5 indicators that address disproportionality; What are the indicator numbers?</a:t>
            </a:r>
          </a:p>
          <a:p>
            <a:pPr marL="1143000" lvl="1" indent="-742950">
              <a:buAutoNum type="alphaUcPeriod"/>
            </a:pPr>
            <a:r>
              <a:rPr lang="en-US" sz="3200" b="1" dirty="0" smtClean="0">
                <a:solidFill>
                  <a:schemeClr val="accent5">
                    <a:lumMod val="75000"/>
                  </a:schemeClr>
                </a:solidFill>
              </a:rPr>
              <a:t>Indicators 4a, 4b, 9 and 10</a:t>
            </a:r>
          </a:p>
          <a:p>
            <a:pPr marL="1143000" lvl="1" indent="-742950">
              <a:buFont typeface="Arial" panose="020B0604020202020204" pitchFamily="34" charset="0"/>
              <a:buAutoNum type="alphaUcPeriod"/>
            </a:pPr>
            <a:r>
              <a:rPr lang="en-US" sz="3200" b="1" dirty="0">
                <a:solidFill>
                  <a:schemeClr val="accent5">
                    <a:lumMod val="75000"/>
                  </a:schemeClr>
                </a:solidFill>
              </a:rPr>
              <a:t>Indicators 4a, 4b, </a:t>
            </a:r>
            <a:r>
              <a:rPr lang="en-US" sz="3200" b="1" dirty="0" smtClean="0">
                <a:solidFill>
                  <a:schemeClr val="accent5">
                    <a:lumMod val="75000"/>
                  </a:schemeClr>
                </a:solidFill>
              </a:rPr>
              <a:t>11 </a:t>
            </a:r>
            <a:r>
              <a:rPr lang="en-US" sz="3200" b="1" dirty="0">
                <a:solidFill>
                  <a:schemeClr val="accent5">
                    <a:lumMod val="75000"/>
                  </a:schemeClr>
                </a:solidFill>
              </a:rPr>
              <a:t>and </a:t>
            </a:r>
            <a:r>
              <a:rPr lang="en-US" sz="3200" b="1" dirty="0" smtClean="0">
                <a:solidFill>
                  <a:schemeClr val="accent5">
                    <a:lumMod val="75000"/>
                  </a:schemeClr>
                </a:solidFill>
              </a:rPr>
              <a:t>12</a:t>
            </a:r>
            <a:endParaRPr lang="en-US" sz="3200" b="1" dirty="0">
              <a:solidFill>
                <a:schemeClr val="accent5">
                  <a:lumMod val="75000"/>
                </a:schemeClr>
              </a:solidFill>
            </a:endParaRPr>
          </a:p>
          <a:p>
            <a:pPr marL="1143000" lvl="1" indent="-742950">
              <a:buFont typeface="Arial" panose="020B0604020202020204" pitchFamily="34" charset="0"/>
              <a:buAutoNum type="alphaUcPeriod"/>
            </a:pPr>
            <a:r>
              <a:rPr lang="en-US" sz="3200" b="1" dirty="0">
                <a:solidFill>
                  <a:schemeClr val="accent5">
                    <a:lumMod val="75000"/>
                  </a:schemeClr>
                </a:solidFill>
              </a:rPr>
              <a:t>Indicators </a:t>
            </a:r>
            <a:r>
              <a:rPr lang="en-US" sz="3200" b="1" dirty="0" smtClean="0">
                <a:solidFill>
                  <a:schemeClr val="accent5">
                    <a:lumMod val="75000"/>
                  </a:schemeClr>
                </a:solidFill>
              </a:rPr>
              <a:t>3a, 3b</a:t>
            </a:r>
            <a:r>
              <a:rPr lang="en-US" sz="3200" b="1" dirty="0">
                <a:solidFill>
                  <a:schemeClr val="accent5">
                    <a:lumMod val="75000"/>
                  </a:schemeClr>
                </a:solidFill>
              </a:rPr>
              <a:t>, 9 and 10</a:t>
            </a:r>
          </a:p>
          <a:p>
            <a:pPr marL="1143000" lvl="1" indent="-742950">
              <a:buFont typeface="Arial" panose="020B0604020202020204" pitchFamily="34" charset="0"/>
              <a:buAutoNum type="alphaUcPeriod"/>
            </a:pPr>
            <a:r>
              <a:rPr lang="en-US" sz="3200" b="1" dirty="0">
                <a:solidFill>
                  <a:schemeClr val="accent5">
                    <a:lumMod val="75000"/>
                  </a:schemeClr>
                </a:solidFill>
              </a:rPr>
              <a:t>Indicators </a:t>
            </a:r>
            <a:r>
              <a:rPr lang="en-US" sz="3200" b="1" dirty="0" smtClean="0">
                <a:solidFill>
                  <a:schemeClr val="accent5">
                    <a:lumMod val="75000"/>
                  </a:schemeClr>
                </a:solidFill>
              </a:rPr>
              <a:t>3, 4, </a:t>
            </a:r>
            <a:r>
              <a:rPr lang="en-US" sz="3200" b="1" dirty="0">
                <a:solidFill>
                  <a:schemeClr val="accent5">
                    <a:lumMod val="75000"/>
                  </a:schemeClr>
                </a:solidFill>
              </a:rPr>
              <a:t>9 and </a:t>
            </a:r>
            <a:r>
              <a:rPr lang="en-US" sz="3200" b="1" dirty="0" smtClean="0">
                <a:solidFill>
                  <a:schemeClr val="accent5">
                    <a:lumMod val="75000"/>
                  </a:schemeClr>
                </a:solidFill>
              </a:rPr>
              <a:t>10</a:t>
            </a:r>
          </a:p>
          <a:p>
            <a:pPr marL="742950" indent="-742950">
              <a:buAutoNum type="alphaUcPeriod"/>
            </a:pPr>
            <a:endParaRPr lang="en-US" sz="3600" b="1" dirty="0">
              <a:solidFill>
                <a:schemeClr val="accent5">
                  <a:lumMod val="75000"/>
                </a:schemeClr>
              </a:solidFill>
            </a:endParaRPr>
          </a:p>
          <a:p>
            <a:pPr marL="0" indent="0">
              <a:buNone/>
            </a:pPr>
            <a:endParaRPr lang="en-US" sz="3600" b="1" dirty="0" smtClean="0">
              <a:solidFill>
                <a:schemeClr val="accent5">
                  <a:lumMod val="75000"/>
                </a:schemeClr>
              </a:solidFill>
            </a:endParaRPr>
          </a:p>
          <a:p>
            <a:pPr marL="0" indent="0">
              <a:buNone/>
            </a:pPr>
            <a:endParaRPr lang="en-US" sz="3600" b="1" dirty="0">
              <a:solidFill>
                <a:schemeClr val="accent5">
                  <a:lumMod val="75000"/>
                </a:schemeClr>
              </a:solidFill>
            </a:endParaRPr>
          </a:p>
        </p:txBody>
      </p:sp>
    </p:spTree>
    <p:extLst>
      <p:ext uri="{BB962C8B-B14F-4D97-AF65-F5344CB8AC3E}">
        <p14:creationId xmlns:p14="http://schemas.microsoft.com/office/powerpoint/2010/main" val="9856031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838200"/>
          </a:xfrm>
        </p:spPr>
        <p:txBody>
          <a:bodyPr>
            <a:normAutofit fontScale="90000"/>
          </a:bodyPr>
          <a:lstStyle/>
          <a:p>
            <a:r>
              <a:rPr lang="en-US" sz="3600" b="1" i="1" dirty="0" smtClean="0"/>
              <a:t>Indicator 4B: Disproportionality in Suspension and Expulsion</a:t>
            </a:r>
            <a:endParaRPr lang="en-US" sz="3600" b="1" i="1" dirty="0"/>
          </a:p>
        </p:txBody>
      </p:sp>
      <p:sp>
        <p:nvSpPr>
          <p:cNvPr id="2" name="Content Placeholder 1"/>
          <p:cNvSpPr>
            <a:spLocks noGrp="1"/>
          </p:cNvSpPr>
          <p:nvPr>
            <p:ph idx="1"/>
          </p:nvPr>
        </p:nvSpPr>
        <p:spPr>
          <a:xfrm>
            <a:off x="0" y="1295400"/>
            <a:ext cx="9144000" cy="5410200"/>
          </a:xfrm>
        </p:spPr>
        <p:txBody>
          <a:bodyPr>
            <a:normAutofit fontScale="70000" lnSpcReduction="20000"/>
          </a:bodyPr>
          <a:lstStyle/>
          <a:p>
            <a:pPr marL="0" indent="0">
              <a:buNone/>
            </a:pPr>
            <a:r>
              <a:rPr lang="en-US" dirty="0" smtClean="0"/>
              <a:t>Compliance indicator</a:t>
            </a:r>
            <a:r>
              <a:rPr lang="en-US" dirty="0"/>
              <a:t>: Rates of suspension and expulsion:</a:t>
            </a:r>
          </a:p>
          <a:p>
            <a:pPr marL="0" indent="0">
              <a:buNone/>
            </a:pPr>
            <a:endParaRPr lang="en-US" dirty="0" smtClean="0"/>
          </a:p>
          <a:p>
            <a:pPr marL="0" lvl="0" indent="0">
              <a:buNone/>
            </a:pPr>
            <a:r>
              <a:rPr lang="en-US" dirty="0" smtClean="0"/>
              <a:t>Percent </a:t>
            </a:r>
            <a:r>
              <a:rPr lang="en-US" dirty="0"/>
              <a:t>of districts that have</a:t>
            </a:r>
            <a:r>
              <a:rPr lang="en-US" dirty="0" smtClean="0"/>
              <a:t>:</a:t>
            </a:r>
          </a:p>
          <a:p>
            <a:pPr marL="514350" lvl="0" indent="-514350">
              <a:buFont typeface="+mj-lt"/>
              <a:buAutoNum type="alphaLcPeriod"/>
            </a:pPr>
            <a:r>
              <a:rPr lang="en-US" dirty="0" smtClean="0"/>
              <a:t>a </a:t>
            </a:r>
            <a:r>
              <a:rPr lang="en-US" dirty="0"/>
              <a:t>significant discrepancy, by race or ethnicity, in the rate of suspensions and expulsions of greater than 10 days in a school year for children with IEPs; and </a:t>
            </a:r>
            <a:endParaRPr lang="en-US" dirty="0" smtClean="0"/>
          </a:p>
          <a:p>
            <a:pPr marL="514350" lvl="0" indent="-514350">
              <a:buFont typeface="+mj-lt"/>
              <a:buAutoNum type="alphaLcPeriod"/>
            </a:pPr>
            <a:r>
              <a:rPr lang="en-US" dirty="0" smtClean="0"/>
              <a:t>policies</a:t>
            </a:r>
            <a:r>
              <a:rPr lang="en-US" dirty="0"/>
              <a:t>, procedures or practices that contribute to the significant discrepancy and do not comply with requirements relating to the development and implementation of IEPs, the use of positive behavioral interventions and supports, and procedural safeguards.</a:t>
            </a:r>
          </a:p>
          <a:p>
            <a:pPr marL="0" indent="0">
              <a:buNone/>
            </a:pPr>
            <a:endParaRPr lang="en-US" dirty="0" smtClean="0"/>
          </a:p>
          <a:p>
            <a:pPr marL="0" indent="0">
              <a:buNone/>
            </a:pPr>
            <a:r>
              <a:rPr lang="en-US" dirty="0"/>
              <a:t>Has the State Established a minimum n-size requirement?  </a:t>
            </a:r>
            <a:r>
              <a:rPr lang="en-US" b="1" dirty="0"/>
              <a:t>Yes</a:t>
            </a:r>
            <a:r>
              <a:rPr lang="en-US" dirty="0"/>
              <a:t>  </a:t>
            </a:r>
            <a:r>
              <a:rPr lang="en-US" dirty="0" smtClean="0"/>
              <a:t>No</a:t>
            </a:r>
          </a:p>
          <a:p>
            <a:pPr marL="0" indent="0">
              <a:buNone/>
            </a:pPr>
            <a:endParaRPr lang="en-US" dirty="0"/>
          </a:p>
          <a:p>
            <a:pPr marL="0" indent="0">
              <a:buNone/>
            </a:pPr>
            <a:r>
              <a:rPr lang="en-US" dirty="0"/>
              <a:t>The State may only include, in both the numerator and the denominator, districts that met the State-established n size. Report the number of districts excluded from the calculation as a result of the requirement. </a:t>
            </a:r>
            <a:r>
              <a:rPr lang="en-US" dirty="0" smtClean="0"/>
              <a:t>0</a:t>
            </a:r>
            <a:endParaRPr lang="en-US" dirty="0"/>
          </a:p>
        </p:txBody>
      </p:sp>
    </p:spTree>
    <p:extLst>
      <p:ext uri="{BB962C8B-B14F-4D97-AF65-F5344CB8AC3E}">
        <p14:creationId xmlns:p14="http://schemas.microsoft.com/office/powerpoint/2010/main" val="14956916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normAutofit/>
          </a:bodyPr>
          <a:lstStyle/>
          <a:p>
            <a:r>
              <a:rPr lang="en-US" sz="3600" b="1" i="1" dirty="0"/>
              <a:t>Indicator 4B: Disproportionality in Suspension and Expulsion</a:t>
            </a:r>
            <a:endParaRPr lang="en-US" sz="3600" dirty="0"/>
          </a:p>
        </p:txBody>
      </p:sp>
      <p:sp>
        <p:nvSpPr>
          <p:cNvPr id="2" name="Content Placeholder 1"/>
          <p:cNvSpPr>
            <a:spLocks noGrp="1"/>
          </p:cNvSpPr>
          <p:nvPr>
            <p:ph idx="1"/>
          </p:nvPr>
        </p:nvSpPr>
        <p:spPr>
          <a:xfrm>
            <a:off x="0" y="1295400"/>
            <a:ext cx="9220200" cy="5410200"/>
          </a:xfrm>
        </p:spPr>
        <p:txBody>
          <a:bodyPr>
            <a:noAutofit/>
          </a:bodyPr>
          <a:lstStyle/>
          <a:p>
            <a:pPr marL="0" indent="0">
              <a:buNone/>
            </a:pPr>
            <a:r>
              <a:rPr lang="en-US" sz="2200" dirty="0" smtClean="0"/>
              <a:t>Measurement:</a:t>
            </a:r>
          </a:p>
          <a:p>
            <a:pPr marL="0" indent="0">
              <a:buNone/>
            </a:pPr>
            <a:r>
              <a:rPr lang="en-US" sz="2200" dirty="0" smtClean="0"/>
              <a:t>Special Education by race the rate of student with IEPs suspended/ expelled for greater than 10 days</a:t>
            </a:r>
          </a:p>
          <a:p>
            <a:pPr marL="0" indent="0">
              <a:buNone/>
            </a:pPr>
            <a:endParaRPr lang="en-US" sz="2200" dirty="0" smtClean="0"/>
          </a:p>
          <a:p>
            <a:pPr marL="0" indent="0">
              <a:buNone/>
            </a:pPr>
            <a:r>
              <a:rPr lang="en-US" sz="2200" dirty="0" smtClean="0"/>
              <a:t>General Education overall: the rate of general education students suspended </a:t>
            </a:r>
            <a:r>
              <a:rPr lang="en-US" sz="2200" dirty="0"/>
              <a:t>suspended/expelled for greater than 10 </a:t>
            </a:r>
            <a:r>
              <a:rPr lang="en-US" sz="2200" dirty="0" smtClean="0"/>
              <a:t>days (not by race)</a:t>
            </a:r>
          </a:p>
          <a:p>
            <a:pPr marL="0" indent="0" algn="ctr">
              <a:buNone/>
            </a:pPr>
            <a:r>
              <a:rPr lang="en-US" sz="2200" dirty="0" smtClean="0"/>
              <a:t> </a:t>
            </a:r>
          </a:p>
          <a:p>
            <a:pPr marL="0" indent="0" algn="ctr">
              <a:buNone/>
            </a:pPr>
            <a:r>
              <a:rPr lang="en-US" sz="2200" dirty="0" smtClean="0"/>
              <a:t>Rate = Special education rate for Hispanic - General education rate for all races</a:t>
            </a:r>
          </a:p>
          <a:p>
            <a:pPr marL="0" indent="0">
              <a:buNone/>
            </a:pPr>
            <a:endParaRPr lang="en-US" sz="2200" dirty="0" smtClean="0"/>
          </a:p>
          <a:p>
            <a:pPr marL="0" indent="0">
              <a:buNone/>
            </a:pPr>
            <a:r>
              <a:rPr lang="en-US" sz="2200" dirty="0" smtClean="0"/>
              <a:t>If the special education rate 4 percentage points higher than general education for a particular race then the district is identified as having a significant discrepancy in discipline for that race.</a:t>
            </a:r>
          </a:p>
          <a:p>
            <a:pPr marL="0" indent="0">
              <a:buNone/>
            </a:pPr>
            <a:endParaRPr lang="en-US" sz="2200" dirty="0"/>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23360767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9533" y="152400"/>
            <a:ext cx="8229600" cy="990600"/>
          </a:xfrm>
        </p:spPr>
        <p:txBody>
          <a:bodyPr>
            <a:noAutofit/>
          </a:bodyPr>
          <a:lstStyle/>
          <a:p>
            <a:r>
              <a:rPr lang="en-US" sz="2800" b="1" i="1" dirty="0"/>
              <a:t>Indicator </a:t>
            </a:r>
            <a:r>
              <a:rPr lang="en-US" sz="2800" b="1" i="1" dirty="0" smtClean="0"/>
              <a:t>4B: </a:t>
            </a:r>
            <a:r>
              <a:rPr lang="en-US" sz="2400" b="1" i="1" dirty="0"/>
              <a:t>Disproportionality in Suspension and Expulsion</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5307377"/>
              </p:ext>
            </p:extLst>
          </p:nvPr>
        </p:nvGraphicFramePr>
        <p:xfrm>
          <a:off x="592667" y="1653064"/>
          <a:ext cx="8001001" cy="996330"/>
        </p:xfrm>
        <a:graphic>
          <a:graphicData uri="http://schemas.openxmlformats.org/drawingml/2006/table">
            <a:tbl>
              <a:tblPr firstRow="1" firstCol="1" lastRow="1" lastCol="1" bandRow="1" bandCol="1">
                <a:tableStyleId>{5C22544A-7EE6-4342-B048-85BDC9FD1C3A}</a:tableStyleId>
              </a:tblPr>
              <a:tblGrid>
                <a:gridCol w="1650607">
                  <a:extLst>
                    <a:ext uri="{9D8B030D-6E8A-4147-A177-3AD203B41FA5}">
                      <a16:colId xmlns:a16="http://schemas.microsoft.com/office/drawing/2014/main" val="20000"/>
                    </a:ext>
                  </a:extLst>
                </a:gridCol>
                <a:gridCol w="766538">
                  <a:extLst>
                    <a:ext uri="{9D8B030D-6E8A-4147-A177-3AD203B41FA5}">
                      <a16:colId xmlns:a16="http://schemas.microsoft.com/office/drawing/2014/main" val="20001"/>
                    </a:ext>
                  </a:extLst>
                </a:gridCol>
                <a:gridCol w="798683">
                  <a:extLst>
                    <a:ext uri="{9D8B030D-6E8A-4147-A177-3AD203B41FA5}">
                      <a16:colId xmlns:a16="http://schemas.microsoft.com/office/drawing/2014/main" val="20002"/>
                    </a:ext>
                  </a:extLst>
                </a:gridCol>
                <a:gridCol w="755410">
                  <a:extLst>
                    <a:ext uri="{9D8B030D-6E8A-4147-A177-3AD203B41FA5}">
                      <a16:colId xmlns:a16="http://schemas.microsoft.com/office/drawing/2014/main" val="20003"/>
                    </a:ext>
                  </a:extLst>
                </a:gridCol>
                <a:gridCol w="755410">
                  <a:extLst>
                    <a:ext uri="{9D8B030D-6E8A-4147-A177-3AD203B41FA5}">
                      <a16:colId xmlns:a16="http://schemas.microsoft.com/office/drawing/2014/main" val="20004"/>
                    </a:ext>
                  </a:extLst>
                </a:gridCol>
                <a:gridCol w="859264">
                  <a:extLst>
                    <a:ext uri="{9D8B030D-6E8A-4147-A177-3AD203B41FA5}">
                      <a16:colId xmlns:a16="http://schemas.microsoft.com/office/drawing/2014/main" val="20005"/>
                    </a:ext>
                  </a:extLst>
                </a:gridCol>
                <a:gridCol w="791265">
                  <a:extLst>
                    <a:ext uri="{9D8B030D-6E8A-4147-A177-3AD203B41FA5}">
                      <a16:colId xmlns:a16="http://schemas.microsoft.com/office/drawing/2014/main" val="20006"/>
                    </a:ext>
                  </a:extLst>
                </a:gridCol>
                <a:gridCol w="826502">
                  <a:extLst>
                    <a:ext uri="{9D8B030D-6E8A-4147-A177-3AD203B41FA5}">
                      <a16:colId xmlns:a16="http://schemas.microsoft.com/office/drawing/2014/main" val="20007"/>
                    </a:ext>
                  </a:extLst>
                </a:gridCol>
                <a:gridCol w="797322">
                  <a:extLst>
                    <a:ext uri="{9D8B030D-6E8A-4147-A177-3AD203B41FA5}">
                      <a16:colId xmlns:a16="http://schemas.microsoft.com/office/drawing/2014/main" val="20008"/>
                    </a:ext>
                  </a:extLst>
                </a:gridCol>
              </a:tblGrid>
              <a:tr h="485638">
                <a:tc>
                  <a:txBody>
                    <a:bodyPr/>
                    <a:lstStyle/>
                    <a:p>
                      <a:pPr marL="2540" marR="0" algn="ctr">
                        <a:spcBef>
                          <a:spcPts val="380"/>
                        </a:spcBef>
                        <a:spcAft>
                          <a:spcPts val="0"/>
                        </a:spcAft>
                      </a:pPr>
                      <a:r>
                        <a:rPr lang="en-US" sz="1200" dirty="0">
                          <a:effectLst/>
                          <a:latin typeface="+mn-lt"/>
                        </a:rPr>
                        <a:t>FFY</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2005</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2006</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2007</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2008</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2009</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2010</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50" dirty="0" smtClean="0">
                          <a:effectLst/>
                          <a:latin typeface="+mn-lt"/>
                        </a:rPr>
                        <a:t>2011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latin typeface="+mn-lt"/>
                        </a:rPr>
                        <a:t>2012</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9698">
                <a:tc>
                  <a:txBody>
                    <a:bodyPr/>
                    <a:lstStyle/>
                    <a:p>
                      <a:pPr marL="43815" marR="0" algn="ctr">
                        <a:spcBef>
                          <a:spcPts val="380"/>
                        </a:spcBef>
                        <a:spcAft>
                          <a:spcPts val="0"/>
                        </a:spcAft>
                      </a:pPr>
                      <a:r>
                        <a:rPr lang="en-US" sz="1200" spc="-25" dirty="0" smtClean="0">
                          <a:effectLst/>
                          <a:latin typeface="+mn-lt"/>
                        </a:rPr>
                        <a:t>Target</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mn-lt"/>
                          <a:ea typeface="Calibri"/>
                          <a:cs typeface="Times New Roman"/>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smtClean="0">
                          <a:solidFill>
                            <a:srgbClr val="333333"/>
                          </a:solidFill>
                          <a:effectLst/>
                          <a:latin typeface="+mn-lt"/>
                          <a:ea typeface="Calibri"/>
                          <a:cs typeface="Times New Roman"/>
                        </a:rPr>
                        <a:t>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smtClean="0">
                          <a:solidFill>
                            <a:srgbClr val="333333"/>
                          </a:solidFill>
                          <a:effectLst/>
                          <a:latin typeface="+mn-lt"/>
                          <a:ea typeface="Calibri"/>
                          <a:cs typeface="Times New Roman"/>
                        </a:rPr>
                        <a:t>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smtClean="0">
                          <a:solidFill>
                            <a:srgbClr val="333333"/>
                          </a:solidFill>
                          <a:effectLst/>
                          <a:latin typeface="+mn-lt"/>
                          <a:ea typeface="Calibri"/>
                          <a:cs typeface="Times New Roman"/>
                        </a:rPr>
                        <a:t>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spc="-35" dirty="0" smtClean="0">
                          <a:solidFill>
                            <a:srgbClr val="333333"/>
                          </a:solidFill>
                          <a:effectLst/>
                          <a:latin typeface="+mn-lt"/>
                          <a:ea typeface="Calibri"/>
                          <a:cs typeface="Times New Roman"/>
                        </a:rPr>
                        <a:t>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smtClean="0">
                          <a:solidFill>
                            <a:srgbClr val="333333"/>
                          </a:solidFill>
                          <a:effectLst/>
                          <a:latin typeface="+mn-lt"/>
                          <a:ea typeface="Calibri"/>
                          <a:cs typeface="Times New Roman"/>
                        </a:rPr>
                        <a:t>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smtClean="0">
                          <a:solidFill>
                            <a:srgbClr val="333333"/>
                          </a:solidFill>
                          <a:effectLst/>
                          <a:latin typeface="+mn-lt"/>
                          <a:ea typeface="Calibri"/>
                          <a:cs typeface="Times New Roman"/>
                        </a:rPr>
                        <a:t>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smtClean="0">
                          <a:solidFill>
                            <a:srgbClr val="333333"/>
                          </a:solidFill>
                          <a:effectLst/>
                          <a:latin typeface="+mn-lt"/>
                          <a:ea typeface="Calibri"/>
                          <a:cs typeface="Times New Roman"/>
                        </a:rPr>
                        <a:t>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210994">
                <a:tc>
                  <a:txBody>
                    <a:bodyPr/>
                    <a:lstStyle/>
                    <a:p>
                      <a:pPr marL="44450" marR="0" algn="ctr">
                        <a:spcBef>
                          <a:spcPts val="205"/>
                        </a:spcBef>
                        <a:spcAft>
                          <a:spcPts val="0"/>
                        </a:spcAft>
                      </a:pPr>
                      <a:r>
                        <a:rPr lang="en-US" sz="1200" spc="-25" dirty="0">
                          <a:effectLst/>
                          <a:latin typeface="+mn-lt"/>
                        </a:rPr>
                        <a:t>Data</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marR="0" indent="0" algn="ctr">
                        <a:spcBef>
                          <a:spcPts val="205"/>
                        </a:spcBef>
                        <a:spcAft>
                          <a:spcPts val="0"/>
                        </a:spcAft>
                      </a:pPr>
                      <a:endParaRPr lang="en-US" sz="1100" b="1" dirty="0">
                        <a:solidFill>
                          <a:srgbClr val="FF0000"/>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a:spcBef>
                          <a:spcPts val="380"/>
                        </a:spcBef>
                        <a:spcAft>
                          <a:spcPts val="0"/>
                        </a:spcAft>
                      </a:pPr>
                      <a:endParaRPr lang="en-US" sz="11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a:spcBef>
                          <a:spcPts val="380"/>
                        </a:spcBef>
                        <a:spcAft>
                          <a:spcPts val="0"/>
                        </a:spcAft>
                      </a:pPr>
                      <a:endParaRPr lang="en-US" sz="11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a:spcBef>
                          <a:spcPts val="380"/>
                        </a:spcBef>
                        <a:spcAft>
                          <a:spcPts val="0"/>
                        </a:spcAft>
                      </a:pPr>
                      <a:endParaRPr lang="en-US" sz="11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200" b="1" spc="-35" dirty="0" smtClean="0">
                          <a:solidFill>
                            <a:srgbClr val="FF0000"/>
                          </a:solidFill>
                          <a:effectLst/>
                          <a:latin typeface="+mn-lt"/>
                          <a:ea typeface="Calibri"/>
                          <a:cs typeface="Times New Roman"/>
                        </a:rPr>
                        <a:t>0.00%</a:t>
                      </a:r>
                      <a:endParaRPr lang="en-US" sz="1200" b="1" dirty="0">
                        <a:solidFill>
                          <a:srgbClr val="FF0000"/>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380"/>
                        </a:spcBef>
                        <a:spcAft>
                          <a:spcPts val="0"/>
                        </a:spcAft>
                      </a:pPr>
                      <a:r>
                        <a:rPr lang="en-US" sz="1200" b="1" spc="-35" dirty="0" smtClean="0">
                          <a:solidFill>
                            <a:srgbClr val="333333"/>
                          </a:solidFill>
                          <a:effectLst/>
                          <a:latin typeface="+mn-lt"/>
                          <a:ea typeface="Calibri"/>
                          <a:cs typeface="Times New Roman"/>
                        </a:rPr>
                        <a:t>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380"/>
                        </a:spcBef>
                        <a:spcAft>
                          <a:spcPts val="0"/>
                        </a:spcAft>
                      </a:pPr>
                      <a:r>
                        <a:rPr lang="en-US" sz="1200" b="1" spc="-35" dirty="0" smtClean="0">
                          <a:solidFill>
                            <a:srgbClr val="333333"/>
                          </a:solidFill>
                          <a:effectLst/>
                          <a:latin typeface="+mn-lt"/>
                          <a:ea typeface="Calibri"/>
                          <a:cs typeface="Times New Roman"/>
                        </a:rPr>
                        <a:t>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635" algn="ctr">
                        <a:spcBef>
                          <a:spcPts val="380"/>
                        </a:spcBef>
                        <a:spcAft>
                          <a:spcPts val="0"/>
                        </a:spcAft>
                      </a:pPr>
                      <a:r>
                        <a:rPr lang="en-US" sz="1200" b="1" spc="-35" dirty="0" smtClean="0">
                          <a:solidFill>
                            <a:srgbClr val="333333"/>
                          </a:solidFill>
                          <a:effectLst/>
                          <a:latin typeface="+mn-lt"/>
                          <a:ea typeface="Calibri"/>
                          <a:cs typeface="Times New Roman"/>
                        </a:rPr>
                        <a:t>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8810223"/>
              </p:ext>
            </p:extLst>
          </p:nvPr>
        </p:nvGraphicFramePr>
        <p:xfrm>
          <a:off x="512234" y="4865132"/>
          <a:ext cx="8313758" cy="1153668"/>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1062566">
                  <a:extLst>
                    <a:ext uri="{9D8B030D-6E8A-4147-A177-3AD203B41FA5}">
                      <a16:colId xmlns:a16="http://schemas.microsoft.com/office/drawing/2014/main" val="20002"/>
                    </a:ext>
                  </a:extLst>
                </a:gridCol>
                <a:gridCol w="812546">
                  <a:extLst>
                    <a:ext uri="{9D8B030D-6E8A-4147-A177-3AD203B41FA5}">
                      <a16:colId xmlns:a16="http://schemas.microsoft.com/office/drawing/2014/main" val="20003"/>
                    </a:ext>
                  </a:extLst>
                </a:gridCol>
                <a:gridCol w="806323">
                  <a:extLst>
                    <a:ext uri="{9D8B030D-6E8A-4147-A177-3AD203B41FA5}">
                      <a16:colId xmlns:a16="http://schemas.microsoft.com/office/drawing/2014/main" val="20004"/>
                    </a:ext>
                  </a:extLst>
                </a:gridCol>
                <a:gridCol w="806323">
                  <a:extLst>
                    <a:ext uri="{9D8B030D-6E8A-4147-A177-3AD203B41FA5}">
                      <a16:colId xmlns:a16="http://schemas.microsoft.com/office/drawing/2014/main" val="20005"/>
                    </a:ext>
                  </a:extLst>
                </a:gridCol>
              </a:tblGrid>
              <a:tr h="685800">
                <a:tc>
                  <a:txBody>
                    <a:bodyPr/>
                    <a:lstStyle/>
                    <a:p>
                      <a:pPr marL="0" marR="0" algn="ctr">
                        <a:spcBef>
                          <a:spcPts val="0"/>
                        </a:spcBef>
                        <a:spcAft>
                          <a:spcPts val="0"/>
                        </a:spcAft>
                      </a:pPr>
                      <a:r>
                        <a:rPr lang="en-US" sz="1200" b="1" dirty="0">
                          <a:effectLst/>
                          <a:latin typeface="+mn-lt"/>
                          <a:ea typeface="Arial"/>
                          <a:cs typeface="Times New Roman"/>
                        </a:rPr>
                        <a:t> </a:t>
                      </a:r>
                      <a:r>
                        <a:rPr lang="en-US" sz="1200" b="1" spc="-15" dirty="0" smtClean="0">
                          <a:solidFill>
                            <a:srgbClr val="FFFFFF"/>
                          </a:solidFill>
                          <a:effectLst/>
                          <a:latin typeface="+mn-lt"/>
                          <a:ea typeface="Calibri"/>
                          <a:cs typeface="Times New Roman"/>
                        </a:rPr>
                        <a:t>Number</a:t>
                      </a:r>
                      <a:r>
                        <a:rPr lang="en-US" sz="1200" b="1" spc="-45" dirty="0" smtClean="0">
                          <a:solidFill>
                            <a:srgbClr val="FFFFFF"/>
                          </a:solidFill>
                          <a:effectLst/>
                          <a:latin typeface="+mn-lt"/>
                          <a:ea typeface="Calibri"/>
                          <a:cs typeface="Times New Roman"/>
                        </a:rPr>
                        <a:t> </a:t>
                      </a:r>
                      <a:r>
                        <a:rPr lang="en-US" sz="1200" b="1" spc="-5" dirty="0">
                          <a:solidFill>
                            <a:srgbClr val="FFFFFF"/>
                          </a:solidFill>
                          <a:effectLst/>
                          <a:latin typeface="+mn-lt"/>
                          <a:ea typeface="Calibri"/>
                          <a:cs typeface="Times New Roman"/>
                        </a:rPr>
                        <a:t>of</a:t>
                      </a:r>
                      <a:r>
                        <a:rPr lang="en-US" sz="1200" b="1" spc="-3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districts</a:t>
                      </a:r>
                      <a:r>
                        <a:rPr lang="en-US" sz="1200" b="1" spc="-3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that</a:t>
                      </a:r>
                      <a:r>
                        <a:rPr lang="en-US" sz="1200" b="1" spc="13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have</a:t>
                      </a:r>
                      <a:r>
                        <a:rPr lang="en-US" sz="1200" b="1" spc="-55" dirty="0">
                          <a:solidFill>
                            <a:srgbClr val="FFFFFF"/>
                          </a:solidFill>
                          <a:effectLst/>
                          <a:latin typeface="+mn-lt"/>
                          <a:ea typeface="Calibri"/>
                          <a:cs typeface="Times New Roman"/>
                        </a:rPr>
                        <a:t> </a:t>
                      </a:r>
                      <a:r>
                        <a:rPr lang="en-US" sz="1200" b="1" dirty="0">
                          <a:solidFill>
                            <a:srgbClr val="FFFFFF"/>
                          </a:solidFill>
                          <a:effectLst/>
                          <a:latin typeface="+mn-lt"/>
                          <a:ea typeface="Calibri"/>
                          <a:cs typeface="Times New Roman"/>
                        </a:rPr>
                        <a:t>a</a:t>
                      </a:r>
                      <a:r>
                        <a:rPr lang="en-US" sz="1200" b="1" spc="-5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significant</a:t>
                      </a:r>
                      <a:r>
                        <a:rPr lang="en-US" sz="1200" b="1" spc="135" dirty="0">
                          <a:solidFill>
                            <a:srgbClr val="FFFFFF"/>
                          </a:solidFill>
                          <a:effectLst/>
                          <a:latin typeface="+mn-lt"/>
                          <a:ea typeface="Calibri"/>
                          <a:cs typeface="Times New Roman"/>
                        </a:rPr>
                        <a:t> </a:t>
                      </a:r>
                      <a:r>
                        <a:rPr lang="en-US" sz="1200" b="1" spc="-45" dirty="0">
                          <a:solidFill>
                            <a:srgbClr val="FFFFFF"/>
                          </a:solidFill>
                          <a:effectLst/>
                          <a:latin typeface="+mn-lt"/>
                          <a:ea typeface="Calibri"/>
                          <a:cs typeface="Times New Roman"/>
                        </a:rPr>
                        <a:t>discrepancy,</a:t>
                      </a:r>
                      <a:r>
                        <a:rPr lang="en-US" sz="1200" b="1" spc="-8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by</a:t>
                      </a:r>
                      <a:r>
                        <a:rPr lang="en-US" sz="1200" b="1" spc="-85" dirty="0">
                          <a:solidFill>
                            <a:srgbClr val="FFFFFF"/>
                          </a:solidFill>
                          <a:effectLst/>
                          <a:latin typeface="+mn-lt"/>
                          <a:ea typeface="Calibri"/>
                          <a:cs typeface="Times New Roman"/>
                        </a:rPr>
                        <a:t> </a:t>
                      </a:r>
                      <a:r>
                        <a:rPr lang="en-US" sz="1200" b="1" spc="-30" dirty="0">
                          <a:solidFill>
                            <a:srgbClr val="FFFFFF"/>
                          </a:solidFill>
                          <a:effectLst/>
                          <a:latin typeface="+mn-lt"/>
                          <a:ea typeface="Calibri"/>
                          <a:cs typeface="Times New Roman"/>
                        </a:rPr>
                        <a:t>race</a:t>
                      </a:r>
                      <a:r>
                        <a:rPr lang="en-US" sz="1200" b="1" spc="-8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or</a:t>
                      </a:r>
                      <a:r>
                        <a:rPr lang="en-US" sz="1200" b="1" spc="11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ethnicity</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70485" indent="6350" algn="ctr">
                        <a:lnSpc>
                          <a:spcPct val="107000"/>
                        </a:lnSpc>
                        <a:spcBef>
                          <a:spcPts val="380"/>
                        </a:spcBef>
                        <a:spcAft>
                          <a:spcPts val="0"/>
                        </a:spcAft>
                      </a:pPr>
                      <a:r>
                        <a:rPr lang="en-US" sz="1200" b="1" spc="-15" dirty="0">
                          <a:solidFill>
                            <a:srgbClr val="FFFFFF"/>
                          </a:solidFill>
                          <a:effectLst/>
                          <a:latin typeface="+mn-lt"/>
                          <a:ea typeface="Calibri"/>
                          <a:cs typeface="Times New Roman"/>
                        </a:rPr>
                        <a:t>Number</a:t>
                      </a:r>
                      <a:r>
                        <a:rPr lang="en-US" sz="1200" b="1" spc="-45" dirty="0">
                          <a:solidFill>
                            <a:srgbClr val="FFFFFF"/>
                          </a:solidFill>
                          <a:effectLst/>
                          <a:latin typeface="+mn-lt"/>
                          <a:ea typeface="Calibri"/>
                          <a:cs typeface="Times New Roman"/>
                        </a:rPr>
                        <a:t> </a:t>
                      </a:r>
                      <a:r>
                        <a:rPr lang="en-US" sz="1200" b="1" spc="-5" dirty="0">
                          <a:solidFill>
                            <a:srgbClr val="FFFFFF"/>
                          </a:solidFill>
                          <a:effectLst/>
                          <a:latin typeface="+mn-lt"/>
                          <a:ea typeface="Calibri"/>
                          <a:cs typeface="Times New Roman"/>
                        </a:rPr>
                        <a:t>of</a:t>
                      </a:r>
                      <a:r>
                        <a:rPr lang="en-US" sz="1200" b="1" spc="-4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those</a:t>
                      </a:r>
                      <a:r>
                        <a:rPr lang="en-US" sz="1200" b="1" spc="-4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districts</a:t>
                      </a:r>
                      <a:r>
                        <a:rPr lang="en-US" sz="1200" b="1" spc="13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that</a:t>
                      </a:r>
                      <a:r>
                        <a:rPr lang="en-US" sz="1200" b="1" spc="-5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have</a:t>
                      </a:r>
                      <a:r>
                        <a:rPr lang="en-US" sz="1200" b="1" spc="-5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policies,</a:t>
                      </a:r>
                      <a:r>
                        <a:rPr lang="en-US" sz="1200" b="1" spc="150" dirty="0">
                          <a:solidFill>
                            <a:srgbClr val="FFFFFF"/>
                          </a:solidFill>
                          <a:effectLst/>
                          <a:latin typeface="+mn-lt"/>
                          <a:ea typeface="Calibri"/>
                          <a:cs typeface="Times New Roman"/>
                        </a:rPr>
                        <a:t> </a:t>
                      </a:r>
                      <a:r>
                        <a:rPr lang="en-US" sz="1200" b="1" spc="-25" dirty="0">
                          <a:solidFill>
                            <a:srgbClr val="FFFFFF"/>
                          </a:solidFill>
                          <a:effectLst/>
                          <a:latin typeface="+mn-lt"/>
                          <a:ea typeface="Calibri"/>
                          <a:cs typeface="Times New Roman"/>
                        </a:rPr>
                        <a:t>procedures,</a:t>
                      </a:r>
                      <a:r>
                        <a:rPr lang="en-US" sz="1200" b="1" spc="-7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or</a:t>
                      </a:r>
                      <a:r>
                        <a:rPr lang="en-US" sz="1200" b="1" spc="-70" dirty="0">
                          <a:solidFill>
                            <a:srgbClr val="FFFFFF"/>
                          </a:solidFill>
                          <a:effectLst/>
                          <a:latin typeface="+mn-lt"/>
                          <a:ea typeface="Calibri"/>
                          <a:cs typeface="Times New Roman"/>
                        </a:rPr>
                        <a:t> </a:t>
                      </a:r>
                      <a:r>
                        <a:rPr lang="en-US" sz="1200" b="1" spc="-25" dirty="0">
                          <a:solidFill>
                            <a:srgbClr val="FFFFFF"/>
                          </a:solidFill>
                          <a:effectLst/>
                          <a:latin typeface="+mn-lt"/>
                          <a:ea typeface="Calibri"/>
                          <a:cs typeface="Times New Roman"/>
                        </a:rPr>
                        <a:t>practices</a:t>
                      </a:r>
                      <a:r>
                        <a:rPr lang="en-US" sz="1200" b="1" spc="145" dirty="0">
                          <a:solidFill>
                            <a:srgbClr val="FFFFFF"/>
                          </a:solidFill>
                          <a:effectLst/>
                          <a:latin typeface="+mn-lt"/>
                          <a:ea typeface="Calibri"/>
                          <a:cs typeface="Times New Roman"/>
                        </a:rPr>
                        <a:t> </a:t>
                      </a:r>
                      <a:r>
                        <a:rPr lang="en-US" sz="1200" b="1" dirty="0">
                          <a:solidFill>
                            <a:srgbClr val="FFFFFF"/>
                          </a:solidFill>
                          <a:effectLst/>
                          <a:latin typeface="+mn-lt"/>
                          <a:ea typeface="Calibri"/>
                          <a:cs typeface="Times New Roman"/>
                        </a:rPr>
                        <a:t>that</a:t>
                      </a:r>
                      <a:r>
                        <a:rPr lang="en-US" sz="1200" b="1" spc="-55" dirty="0">
                          <a:solidFill>
                            <a:srgbClr val="FFFFFF"/>
                          </a:solidFill>
                          <a:effectLst/>
                          <a:latin typeface="+mn-lt"/>
                          <a:ea typeface="Calibri"/>
                          <a:cs typeface="Times New Roman"/>
                        </a:rPr>
                        <a:t> </a:t>
                      </a:r>
                      <a:r>
                        <a:rPr lang="en-US" sz="1200" b="1" dirty="0">
                          <a:solidFill>
                            <a:srgbClr val="FFFFFF"/>
                          </a:solidFill>
                          <a:effectLst/>
                          <a:latin typeface="+mn-lt"/>
                          <a:ea typeface="Calibri"/>
                          <a:cs typeface="Times New Roman"/>
                        </a:rPr>
                        <a:t>contribute</a:t>
                      </a:r>
                      <a:r>
                        <a:rPr lang="en-US" sz="1200" b="1" spc="-50" dirty="0">
                          <a:solidFill>
                            <a:srgbClr val="FFFFFF"/>
                          </a:solidFill>
                          <a:effectLst/>
                          <a:latin typeface="+mn-lt"/>
                          <a:ea typeface="Calibri"/>
                          <a:cs typeface="Times New Roman"/>
                        </a:rPr>
                        <a:t> </a:t>
                      </a:r>
                      <a:r>
                        <a:rPr lang="en-US" sz="1200" b="1" dirty="0">
                          <a:solidFill>
                            <a:srgbClr val="FFFFFF"/>
                          </a:solidFill>
                          <a:effectLst/>
                          <a:latin typeface="+mn-lt"/>
                          <a:ea typeface="Calibri"/>
                          <a:cs typeface="Times New Roman"/>
                        </a:rPr>
                        <a:t>to</a:t>
                      </a:r>
                      <a:r>
                        <a:rPr lang="en-US" sz="1200" b="1" spc="-50" dirty="0">
                          <a:solidFill>
                            <a:srgbClr val="FFFFFF"/>
                          </a:solidFill>
                          <a:effectLst/>
                          <a:latin typeface="+mn-lt"/>
                          <a:ea typeface="Calibri"/>
                          <a:cs typeface="Times New Roman"/>
                        </a:rPr>
                        <a:t> </a:t>
                      </a:r>
                      <a:r>
                        <a:rPr lang="en-US" sz="1200" b="1" dirty="0">
                          <a:solidFill>
                            <a:srgbClr val="FFFFFF"/>
                          </a:solidFill>
                          <a:effectLst/>
                          <a:latin typeface="+mn-lt"/>
                          <a:ea typeface="Calibri"/>
                          <a:cs typeface="Times New Roman"/>
                        </a:rPr>
                        <a:t>the </a:t>
                      </a:r>
                      <a:r>
                        <a:rPr lang="en-US" sz="1200" b="1" spc="-25" dirty="0">
                          <a:solidFill>
                            <a:srgbClr val="FFFFFF"/>
                          </a:solidFill>
                          <a:effectLst/>
                          <a:latin typeface="+mn-lt"/>
                          <a:ea typeface="Calibri"/>
                          <a:cs typeface="Times New Roman"/>
                        </a:rPr>
                        <a:t>significant</a:t>
                      </a:r>
                      <a:r>
                        <a:rPr lang="en-US" sz="1200" b="1" spc="-75" dirty="0">
                          <a:solidFill>
                            <a:srgbClr val="FFFFFF"/>
                          </a:solidFill>
                          <a:effectLst/>
                          <a:latin typeface="+mn-lt"/>
                          <a:ea typeface="Calibri"/>
                          <a:cs typeface="Times New Roman"/>
                        </a:rPr>
                        <a:t> </a:t>
                      </a:r>
                      <a:r>
                        <a:rPr lang="en-US" sz="1200" b="1" spc="-25" dirty="0">
                          <a:solidFill>
                            <a:srgbClr val="FFFFFF"/>
                          </a:solidFill>
                          <a:effectLst/>
                          <a:latin typeface="+mn-lt"/>
                          <a:ea typeface="Calibri"/>
                          <a:cs typeface="Times New Roman"/>
                        </a:rPr>
                        <a:t>discrepancy</a:t>
                      </a:r>
                      <a:r>
                        <a:rPr lang="en-US" sz="1200" b="1" spc="-7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and</a:t>
                      </a:r>
                      <a:r>
                        <a:rPr lang="en-US" sz="1200" b="1" spc="1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do</a:t>
                      </a:r>
                      <a:r>
                        <a:rPr lang="en-US" sz="1200" b="1" spc="-6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not</a:t>
                      </a:r>
                      <a:r>
                        <a:rPr lang="en-US" sz="1200" b="1" spc="-55" dirty="0">
                          <a:solidFill>
                            <a:srgbClr val="FFFFFF"/>
                          </a:solidFill>
                          <a:effectLst/>
                          <a:latin typeface="+mn-lt"/>
                          <a:ea typeface="Calibri"/>
                          <a:cs typeface="Times New Roman"/>
                        </a:rPr>
                        <a:t> </a:t>
                      </a:r>
                      <a:r>
                        <a:rPr lang="en-US" sz="1200" b="1" spc="-25" dirty="0">
                          <a:solidFill>
                            <a:srgbClr val="FFFFFF"/>
                          </a:solidFill>
                          <a:effectLst/>
                          <a:latin typeface="+mn-lt"/>
                          <a:ea typeface="Calibri"/>
                          <a:cs typeface="Times New Roman"/>
                        </a:rPr>
                        <a:t>comply</a:t>
                      </a:r>
                      <a:r>
                        <a:rPr lang="en-US" sz="1200" b="1" spc="-5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with</a:t>
                      </a:r>
                      <a:r>
                        <a:rPr lang="en-US" sz="1200" b="1" spc="13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requirements</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6520" indent="0" algn="ctr">
                        <a:lnSpc>
                          <a:spcPct val="107000"/>
                        </a:lnSpc>
                        <a:spcBef>
                          <a:spcPts val="0"/>
                        </a:spcBef>
                        <a:spcAft>
                          <a:spcPts val="0"/>
                        </a:spcAft>
                      </a:pPr>
                      <a:r>
                        <a:rPr lang="en-US" sz="1200" b="1" spc="-15" dirty="0" smtClean="0">
                          <a:solidFill>
                            <a:srgbClr val="FFFFFF"/>
                          </a:solidFill>
                          <a:effectLst/>
                          <a:latin typeface="+mn-lt"/>
                          <a:ea typeface="Calibri"/>
                          <a:cs typeface="Times New Roman"/>
                        </a:rPr>
                        <a:t>Number</a:t>
                      </a:r>
                      <a:r>
                        <a:rPr lang="en-US" sz="1200" b="1" spc="-40" dirty="0" smtClean="0">
                          <a:solidFill>
                            <a:srgbClr val="FFFFFF"/>
                          </a:solidFill>
                          <a:effectLst/>
                          <a:latin typeface="+mn-lt"/>
                          <a:ea typeface="Calibri"/>
                          <a:cs typeface="Times New Roman"/>
                        </a:rPr>
                        <a:t> </a:t>
                      </a:r>
                      <a:r>
                        <a:rPr lang="en-US" sz="1200" b="1" spc="-5" dirty="0">
                          <a:solidFill>
                            <a:srgbClr val="FFFFFF"/>
                          </a:solidFill>
                          <a:effectLst/>
                          <a:latin typeface="+mn-lt"/>
                          <a:ea typeface="Calibri"/>
                          <a:cs typeface="Times New Roman"/>
                        </a:rPr>
                        <a:t>of</a:t>
                      </a:r>
                      <a:r>
                        <a:rPr lang="en-US" sz="1200" b="1" spc="-4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districts</a:t>
                      </a:r>
                      <a:r>
                        <a:rPr lang="en-US" sz="1200" b="1" spc="-40" dirty="0">
                          <a:solidFill>
                            <a:srgbClr val="FFFFFF"/>
                          </a:solidFill>
                          <a:effectLst/>
                          <a:latin typeface="+mn-lt"/>
                          <a:ea typeface="Calibri"/>
                          <a:cs typeface="Times New Roman"/>
                        </a:rPr>
                        <a:t> </a:t>
                      </a:r>
                      <a:r>
                        <a:rPr lang="en-US" sz="1200" b="1" spc="-5" dirty="0">
                          <a:solidFill>
                            <a:srgbClr val="FFFFFF"/>
                          </a:solidFill>
                          <a:effectLst/>
                          <a:latin typeface="+mn-lt"/>
                          <a:ea typeface="Calibri"/>
                          <a:cs typeface="Times New Roman"/>
                        </a:rPr>
                        <a:t>in</a:t>
                      </a:r>
                      <a:r>
                        <a:rPr lang="en-US" sz="1200" b="1" spc="-3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the</a:t>
                      </a:r>
                      <a:r>
                        <a:rPr lang="en-US" sz="1200" b="1" spc="135" dirty="0">
                          <a:solidFill>
                            <a:srgbClr val="FFFFFF"/>
                          </a:solidFill>
                          <a:effectLst/>
                          <a:latin typeface="+mn-lt"/>
                          <a:ea typeface="Calibri"/>
                          <a:cs typeface="Times New Roman"/>
                        </a:rPr>
                        <a:t> </a:t>
                      </a:r>
                      <a:r>
                        <a:rPr lang="en-US" sz="1200" b="1" spc="-5" dirty="0">
                          <a:solidFill>
                            <a:srgbClr val="FFFFFF"/>
                          </a:solidFill>
                          <a:effectLst/>
                          <a:latin typeface="+mn-lt"/>
                          <a:ea typeface="Calibri"/>
                          <a:cs typeface="Times New Roman"/>
                        </a:rPr>
                        <a:t>State</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latin typeface="+mn-lt"/>
                        </a:rPr>
                        <a:t>FFY 2016</a:t>
                      </a:r>
                      <a:endParaRPr lang="en-US" sz="1200" dirty="0" smtClean="0">
                        <a:latin typeface="+mn-lt"/>
                      </a:endParaRPr>
                    </a:p>
                    <a:p>
                      <a:pPr algn="ctr"/>
                      <a:r>
                        <a:rPr lang="en-US" sz="1200" b="1" dirty="0" smtClean="0">
                          <a:latin typeface="+mn-lt"/>
                        </a:rPr>
                        <a:t>Data</a:t>
                      </a:r>
                      <a:endParaRPr lang="en-US" sz="1200" dirty="0" smtClean="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latin typeface="+mn-lt"/>
                        </a:rPr>
                        <a:t>FFY 2017</a:t>
                      </a:r>
                      <a:endParaRPr lang="en-US" sz="1200" dirty="0" smtClean="0">
                        <a:latin typeface="+mn-lt"/>
                      </a:endParaRPr>
                    </a:p>
                    <a:p>
                      <a:pPr algn="ctr"/>
                      <a:r>
                        <a:rPr lang="en-US" sz="1200" b="1" dirty="0" smtClean="0">
                          <a:latin typeface="+mn-lt"/>
                        </a:rPr>
                        <a:t>Target</a:t>
                      </a:r>
                      <a:endParaRPr lang="en-US" sz="1200" dirty="0" smtClean="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latin typeface="+mn-lt"/>
                        </a:rPr>
                        <a:t>FFY 2017</a:t>
                      </a:r>
                      <a:endParaRPr lang="en-US" sz="1200" dirty="0" smtClean="0">
                        <a:latin typeface="+mn-lt"/>
                      </a:endParaRPr>
                    </a:p>
                    <a:p>
                      <a:pPr algn="ctr"/>
                      <a:r>
                        <a:rPr lang="en-US" sz="1200" b="1" dirty="0" smtClean="0">
                          <a:latin typeface="+mn-lt"/>
                        </a:rPr>
                        <a:t>Data</a:t>
                      </a:r>
                      <a:endParaRPr lang="en-US" sz="1200" dirty="0" smtClean="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lgn="ctr" defTabSz="914400" rtl="0" eaLnBrk="1" latinLnBrk="0" hangingPunct="1">
                        <a:spcBef>
                          <a:spcPts val="0"/>
                        </a:spcBef>
                        <a:spcAft>
                          <a:spcPts val="0"/>
                        </a:spcAft>
                      </a:pPr>
                      <a:r>
                        <a:rPr lang="en-US" sz="1200" b="1" kern="1200" spc="-35" dirty="0" smtClean="0">
                          <a:solidFill>
                            <a:srgbClr val="333333"/>
                          </a:solidFill>
                          <a:effectLst/>
                          <a:latin typeface="+mn-lt"/>
                          <a:ea typeface="Calibri"/>
                          <a:cs typeface="Times New Roman"/>
                        </a:rPr>
                        <a:t>8</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spc="-35" dirty="0" smtClean="0">
                          <a:solidFill>
                            <a:srgbClr val="333333"/>
                          </a:solidFill>
                          <a:effectLst/>
                          <a:latin typeface="+mn-lt"/>
                          <a:ea typeface="Calibri"/>
                          <a:cs typeface="Times New Roman"/>
                        </a:rPr>
                        <a:t>1</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spc="-35" dirty="0" smtClean="0">
                          <a:solidFill>
                            <a:srgbClr val="333333"/>
                          </a:solidFill>
                          <a:effectLst/>
                          <a:latin typeface="+mn-lt"/>
                          <a:ea typeface="Calibri"/>
                          <a:cs typeface="Times New Roman"/>
                        </a:rPr>
                        <a:t>262</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spc="-35" dirty="0" smtClean="0">
                          <a:solidFill>
                            <a:srgbClr val="333333"/>
                          </a:solidFill>
                          <a:effectLst/>
                          <a:latin typeface="+mn-lt"/>
                          <a:ea typeface="Calibri"/>
                          <a:cs typeface="Times New Roman"/>
                        </a:rPr>
                        <a:t>0.00%</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spc="-35" dirty="0" smtClean="0">
                          <a:solidFill>
                            <a:srgbClr val="333333"/>
                          </a:solidFill>
                          <a:effectLst/>
                          <a:latin typeface="+mn-lt"/>
                          <a:ea typeface="Calibri"/>
                          <a:cs typeface="Times New Roman"/>
                        </a:rPr>
                        <a:t>0.00%</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200" b="1" kern="1200" spc="-35" dirty="0" smtClean="0">
                          <a:solidFill>
                            <a:srgbClr val="333333"/>
                          </a:solidFill>
                          <a:effectLst/>
                          <a:latin typeface="+mn-lt"/>
                          <a:ea typeface="Calibri"/>
                          <a:cs typeface="Times New Roman"/>
                        </a:rPr>
                        <a:t>0.38%</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7"/>
          <p:cNvSpPr txBox="1"/>
          <p:nvPr/>
        </p:nvSpPr>
        <p:spPr>
          <a:xfrm>
            <a:off x="567267" y="1300665"/>
            <a:ext cx="4648200" cy="369332"/>
          </a:xfrm>
          <a:prstGeom prst="rect">
            <a:avLst/>
          </a:prstGeom>
          <a:noFill/>
        </p:spPr>
        <p:txBody>
          <a:bodyPr wrap="square" rtlCol="0">
            <a:spAutoFit/>
          </a:bodyPr>
          <a:lstStyle/>
          <a:p>
            <a:r>
              <a:rPr lang="en-US" dirty="0" smtClean="0"/>
              <a:t>Historical Data and Targets</a:t>
            </a:r>
            <a:endParaRPr lang="en-US" dirty="0"/>
          </a:p>
        </p:txBody>
      </p:sp>
      <p:sp>
        <p:nvSpPr>
          <p:cNvPr id="9" name="TextBox 8"/>
          <p:cNvSpPr txBox="1"/>
          <p:nvPr/>
        </p:nvSpPr>
        <p:spPr>
          <a:xfrm>
            <a:off x="520701" y="4495800"/>
            <a:ext cx="4648200" cy="369332"/>
          </a:xfrm>
          <a:prstGeom prst="rect">
            <a:avLst/>
          </a:prstGeom>
          <a:noFill/>
        </p:spPr>
        <p:txBody>
          <a:bodyPr wrap="square" rtlCol="0">
            <a:spAutoFit/>
          </a:bodyPr>
          <a:lstStyle/>
          <a:p>
            <a:r>
              <a:rPr lang="en-US" dirty="0" smtClean="0"/>
              <a:t>FFY 2017 SPP/APR Data</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878273542"/>
              </p:ext>
            </p:extLst>
          </p:nvPr>
        </p:nvGraphicFramePr>
        <p:xfrm>
          <a:off x="588250" y="2825234"/>
          <a:ext cx="8005419" cy="990600"/>
        </p:xfrm>
        <a:graphic>
          <a:graphicData uri="http://schemas.openxmlformats.org/drawingml/2006/table">
            <a:tbl>
              <a:tblPr firstRow="1" firstCol="1" lastRow="1" lastCol="1" bandRow="1" bandCol="1">
                <a:tableStyleId>{5C22544A-7EE6-4342-B048-85BDC9FD1C3A}</a:tableStyleId>
              </a:tblPr>
              <a:tblGrid>
                <a:gridCol w="1136514">
                  <a:extLst>
                    <a:ext uri="{9D8B030D-6E8A-4147-A177-3AD203B41FA5}">
                      <a16:colId xmlns:a16="http://schemas.microsoft.com/office/drawing/2014/main" val="20000"/>
                    </a:ext>
                  </a:extLst>
                </a:gridCol>
                <a:gridCol w="1145179">
                  <a:extLst>
                    <a:ext uri="{9D8B030D-6E8A-4147-A177-3AD203B41FA5}">
                      <a16:colId xmlns:a16="http://schemas.microsoft.com/office/drawing/2014/main" val="20001"/>
                    </a:ext>
                  </a:extLst>
                </a:gridCol>
                <a:gridCol w="1144456">
                  <a:extLst>
                    <a:ext uri="{9D8B030D-6E8A-4147-A177-3AD203B41FA5}">
                      <a16:colId xmlns:a16="http://schemas.microsoft.com/office/drawing/2014/main" val="20002"/>
                    </a:ext>
                  </a:extLst>
                </a:gridCol>
                <a:gridCol w="1145179">
                  <a:extLst>
                    <a:ext uri="{9D8B030D-6E8A-4147-A177-3AD203B41FA5}">
                      <a16:colId xmlns:a16="http://schemas.microsoft.com/office/drawing/2014/main" val="20003"/>
                    </a:ext>
                  </a:extLst>
                </a:gridCol>
                <a:gridCol w="1144456">
                  <a:extLst>
                    <a:ext uri="{9D8B030D-6E8A-4147-A177-3AD203B41FA5}">
                      <a16:colId xmlns:a16="http://schemas.microsoft.com/office/drawing/2014/main" val="20004"/>
                    </a:ext>
                  </a:extLst>
                </a:gridCol>
                <a:gridCol w="1145179">
                  <a:extLst>
                    <a:ext uri="{9D8B030D-6E8A-4147-A177-3AD203B41FA5}">
                      <a16:colId xmlns:a16="http://schemas.microsoft.com/office/drawing/2014/main" val="20005"/>
                    </a:ext>
                  </a:extLst>
                </a:gridCol>
                <a:gridCol w="1144456">
                  <a:extLst>
                    <a:ext uri="{9D8B030D-6E8A-4147-A177-3AD203B41FA5}">
                      <a16:colId xmlns:a16="http://schemas.microsoft.com/office/drawing/2014/main" val="20006"/>
                    </a:ext>
                  </a:extLst>
                </a:gridCol>
              </a:tblGrid>
              <a:tr h="381000">
                <a:tc>
                  <a:txBody>
                    <a:bodyPr/>
                    <a:lstStyle/>
                    <a:p>
                      <a:pPr marL="2540" marR="0" algn="ctr">
                        <a:spcBef>
                          <a:spcPts val="380"/>
                        </a:spcBef>
                        <a:spcAft>
                          <a:spcPts val="0"/>
                        </a:spcAft>
                      </a:pPr>
                      <a:r>
                        <a:rPr lang="en-US" sz="1200" dirty="0">
                          <a:effectLst/>
                        </a:rPr>
                        <a:t>FFY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2013</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2014</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2015</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2016</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2017</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2018</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4800">
                <a:tc>
                  <a:txBody>
                    <a:bodyPr/>
                    <a:lstStyle/>
                    <a:p>
                      <a:pPr marL="43815" marR="0" algn="ctr">
                        <a:spcBef>
                          <a:spcPts val="380"/>
                        </a:spcBef>
                        <a:spcAft>
                          <a:spcPts val="0"/>
                        </a:spcAft>
                      </a:pPr>
                      <a:r>
                        <a:rPr lang="en-US" sz="1200" spc="-25" dirty="0">
                          <a:effectLst/>
                        </a:rPr>
                        <a:t>Target</a:t>
                      </a:r>
                      <a:r>
                        <a:rPr lang="en-US" sz="1200" spc="-60" dirty="0">
                          <a:effectLst/>
                        </a:rPr>
                        <a:t> </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spc="-35" dirty="0" smtClean="0">
                          <a:solidFill>
                            <a:srgbClr val="333333"/>
                          </a:solidFill>
                          <a:effectLst/>
                          <a:latin typeface="+mn-lt"/>
                          <a:ea typeface="Calibri"/>
                          <a:cs typeface="Times New Roman"/>
                        </a:rPr>
                        <a:t>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smtClean="0">
                          <a:solidFill>
                            <a:srgbClr val="333333"/>
                          </a:solidFill>
                          <a:effectLst/>
                          <a:latin typeface="+mn-lt"/>
                          <a:ea typeface="Calibri"/>
                          <a:cs typeface="Times New Roman"/>
                        </a:rPr>
                        <a:t>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smtClean="0">
                          <a:solidFill>
                            <a:srgbClr val="333333"/>
                          </a:solidFill>
                          <a:effectLst/>
                          <a:latin typeface="+mn-lt"/>
                          <a:ea typeface="Calibri"/>
                          <a:cs typeface="Times New Roman"/>
                        </a:rPr>
                        <a:t>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smtClean="0">
                          <a:solidFill>
                            <a:srgbClr val="333333"/>
                          </a:solidFill>
                          <a:effectLst/>
                          <a:latin typeface="+mn-lt"/>
                          <a:ea typeface="Calibri"/>
                          <a:cs typeface="Times New Roman"/>
                        </a:rPr>
                        <a:t>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spc="-35" dirty="0" smtClean="0">
                          <a:solidFill>
                            <a:srgbClr val="333333"/>
                          </a:solidFill>
                          <a:effectLst/>
                          <a:latin typeface="+mn-lt"/>
                          <a:ea typeface="Calibri"/>
                          <a:cs typeface="Times New Roman"/>
                        </a:rPr>
                        <a:t>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smtClean="0">
                          <a:solidFill>
                            <a:srgbClr val="333333"/>
                          </a:solidFill>
                          <a:effectLst/>
                          <a:latin typeface="+mn-lt"/>
                          <a:ea typeface="Calibri"/>
                          <a:cs typeface="Times New Roman"/>
                        </a:rPr>
                        <a:t>0.00%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304800">
                <a:tc>
                  <a:txBody>
                    <a:bodyPr/>
                    <a:lstStyle/>
                    <a:p>
                      <a:pPr marL="43815" marR="0" algn="ctr">
                        <a:spcBef>
                          <a:spcPts val="380"/>
                        </a:spcBef>
                        <a:spcAft>
                          <a:spcPts val="0"/>
                        </a:spcAft>
                      </a:pPr>
                      <a:r>
                        <a:rPr lang="en-US" sz="1200" dirty="0" smtClean="0">
                          <a:effectLst/>
                          <a:latin typeface="Calibri"/>
                          <a:ea typeface="Calibri"/>
                          <a:cs typeface="Times New Roman"/>
                        </a:rPr>
                        <a:t>Data</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35" dirty="0" smtClean="0">
                          <a:solidFill>
                            <a:srgbClr val="333333"/>
                          </a:solidFill>
                          <a:effectLst/>
                          <a:latin typeface="+mn-lt"/>
                          <a:ea typeface="Calibri"/>
                          <a:cs typeface="Times New Roman"/>
                        </a:rPr>
                        <a:t>0.00%</a:t>
                      </a:r>
                      <a:endParaRPr lang="en-US" sz="1200" b="1" dirty="0" smtClean="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lvl="0" indent="0" algn="ctr" defTabSz="914400" rtl="0" eaLnBrk="1" fontAlgn="auto" latinLnBrk="0" hangingPunct="1">
                        <a:lnSpc>
                          <a:spcPct val="100000"/>
                        </a:lnSpc>
                        <a:spcBef>
                          <a:spcPts val="380"/>
                        </a:spcBef>
                        <a:spcAft>
                          <a:spcPts val="0"/>
                        </a:spcAft>
                        <a:buClrTx/>
                        <a:buSzTx/>
                        <a:buFontTx/>
                        <a:buNone/>
                        <a:tabLst/>
                        <a:defRPr/>
                      </a:pPr>
                      <a:r>
                        <a:rPr lang="en-US" sz="1200" b="1" spc="-35" dirty="0" smtClean="0">
                          <a:solidFill>
                            <a:srgbClr val="333333"/>
                          </a:solidFill>
                          <a:effectLst/>
                          <a:latin typeface="+mn-lt"/>
                          <a:ea typeface="Calibri"/>
                          <a:cs typeface="Times New Roman"/>
                        </a:rPr>
                        <a:t>0.00%</a:t>
                      </a:r>
                      <a:endParaRPr lang="en-US" sz="1200" b="1" dirty="0" smtClean="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lvl="0" indent="0" algn="ctr" defTabSz="914400" rtl="0" eaLnBrk="1" fontAlgn="auto" latinLnBrk="0" hangingPunct="1">
                        <a:lnSpc>
                          <a:spcPct val="100000"/>
                        </a:lnSpc>
                        <a:spcBef>
                          <a:spcPts val="380"/>
                        </a:spcBef>
                        <a:spcAft>
                          <a:spcPts val="0"/>
                        </a:spcAft>
                        <a:buClrTx/>
                        <a:buSzTx/>
                        <a:buFontTx/>
                        <a:buNone/>
                        <a:tabLst/>
                        <a:defRPr/>
                      </a:pPr>
                      <a:r>
                        <a:rPr lang="en-US" sz="1200" b="1" spc="-35" dirty="0" smtClean="0">
                          <a:solidFill>
                            <a:srgbClr val="333333"/>
                          </a:solidFill>
                          <a:effectLst/>
                          <a:latin typeface="+mn-lt"/>
                          <a:ea typeface="Calibri"/>
                          <a:cs typeface="Times New Roman"/>
                        </a:rPr>
                        <a:t>0.00%</a:t>
                      </a:r>
                      <a:endParaRPr lang="en-US" sz="1200" b="1" dirty="0" smtClean="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lvl="0" indent="0" algn="ctr" defTabSz="914400" rtl="0" eaLnBrk="1" fontAlgn="auto" latinLnBrk="0" hangingPunct="1">
                        <a:lnSpc>
                          <a:spcPct val="100000"/>
                        </a:lnSpc>
                        <a:spcBef>
                          <a:spcPts val="380"/>
                        </a:spcBef>
                        <a:spcAft>
                          <a:spcPts val="0"/>
                        </a:spcAft>
                        <a:buClrTx/>
                        <a:buSzTx/>
                        <a:buFontTx/>
                        <a:buNone/>
                        <a:tabLst/>
                        <a:defRPr/>
                      </a:pPr>
                      <a:r>
                        <a:rPr lang="en-US" sz="1200" b="1" spc="-35" dirty="0" smtClean="0">
                          <a:solidFill>
                            <a:srgbClr val="333333"/>
                          </a:solidFill>
                          <a:effectLst/>
                          <a:latin typeface="+mn-lt"/>
                          <a:ea typeface="Calibri"/>
                          <a:cs typeface="Times New Roman"/>
                        </a:rPr>
                        <a:t>0.00%</a:t>
                      </a:r>
                      <a:endParaRPr lang="en-US" sz="1200" b="1" dirty="0" smtClean="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35" dirty="0" smtClean="0">
                          <a:solidFill>
                            <a:srgbClr val="333333"/>
                          </a:solidFill>
                          <a:effectLst/>
                          <a:latin typeface="+mn-lt"/>
                          <a:ea typeface="Calibri"/>
                          <a:cs typeface="Times New Roman"/>
                        </a:rPr>
                        <a:t>0.38%</a:t>
                      </a:r>
                      <a:endParaRPr lang="en-US" sz="1200" b="1" dirty="0" smtClean="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lvl="0" indent="0" algn="ctr" defTabSz="914400" rtl="0" eaLnBrk="1" fontAlgn="auto" latinLnBrk="0" hangingPunct="1">
                        <a:lnSpc>
                          <a:spcPct val="100000"/>
                        </a:lnSpc>
                        <a:spcBef>
                          <a:spcPts val="380"/>
                        </a:spcBef>
                        <a:spcAft>
                          <a:spcPts val="0"/>
                        </a:spcAft>
                        <a:buClrTx/>
                        <a:buSzTx/>
                        <a:buFontTx/>
                        <a:buNone/>
                        <a:tabLst/>
                        <a:defRPr/>
                      </a:pPr>
                      <a:endParaRPr lang="en-US" sz="1200" b="1" dirty="0" smtClean="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2290734518"/>
                  </a:ext>
                </a:extLst>
              </a:tr>
            </a:tbl>
          </a:graphicData>
        </a:graphic>
      </p:graphicFrame>
    </p:spTree>
    <p:extLst>
      <p:ext uri="{BB962C8B-B14F-4D97-AF65-F5344CB8AC3E}">
        <p14:creationId xmlns:p14="http://schemas.microsoft.com/office/powerpoint/2010/main" val="36438173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610600" cy="1143000"/>
          </a:xfrm>
        </p:spPr>
        <p:txBody>
          <a:bodyPr>
            <a:normAutofit fontScale="90000"/>
          </a:bodyPr>
          <a:lstStyle/>
          <a:p>
            <a:r>
              <a:rPr lang="en-US" dirty="0" smtClean="0"/>
              <a:t>Indicator 5: Education Environments (Children 6-21)</a:t>
            </a:r>
            <a:endParaRPr lang="en-US" dirty="0"/>
          </a:p>
        </p:txBody>
      </p:sp>
      <p:sp>
        <p:nvSpPr>
          <p:cNvPr id="2" name="Content Placeholder 1"/>
          <p:cNvSpPr>
            <a:spLocks noGrp="1"/>
          </p:cNvSpPr>
          <p:nvPr>
            <p:ph idx="1"/>
          </p:nvPr>
        </p:nvSpPr>
        <p:spPr>
          <a:xfrm>
            <a:off x="457200" y="1600200"/>
            <a:ext cx="8229600" cy="4267200"/>
          </a:xfrm>
        </p:spPr>
        <p:txBody>
          <a:bodyPr>
            <a:normAutofit fontScale="85000" lnSpcReduction="10000"/>
          </a:bodyPr>
          <a:lstStyle/>
          <a:p>
            <a:pPr marL="0" indent="0">
              <a:buNone/>
            </a:pPr>
            <a:r>
              <a:rPr lang="en-US" dirty="0" smtClean="0"/>
              <a:t>Result Indicator: Percent </a:t>
            </a:r>
            <a:r>
              <a:rPr lang="en-US" dirty="0"/>
              <a:t>of children with IEPs aged 6 through 21 served</a:t>
            </a:r>
            <a:r>
              <a:rPr lang="en-US" dirty="0" smtClean="0"/>
              <a:t>:</a:t>
            </a:r>
          </a:p>
          <a:p>
            <a:pPr marL="457200" indent="-457200">
              <a:buFont typeface="+mj-lt"/>
              <a:buAutoNum type="alphaUcPeriod"/>
            </a:pPr>
            <a:r>
              <a:rPr lang="en-US" dirty="0" smtClean="0"/>
              <a:t>Inside </a:t>
            </a:r>
            <a:r>
              <a:rPr lang="en-US" dirty="0"/>
              <a:t>the regular class 80% or more of the day; </a:t>
            </a:r>
            <a:endParaRPr lang="en-US" dirty="0" smtClean="0"/>
          </a:p>
          <a:p>
            <a:pPr marL="365760" lvl="1" indent="0">
              <a:buNone/>
            </a:pPr>
            <a:r>
              <a:rPr lang="en-US" sz="1600" dirty="0"/>
              <a:t>Percent = [(# of children with IEPs served inside the regular class 80% or more of the day) divided by the (total # of students aged 6 through 21 with IEPs)] times 100.</a:t>
            </a:r>
          </a:p>
          <a:p>
            <a:pPr marL="457200" indent="-457200">
              <a:buFont typeface="+mj-lt"/>
              <a:buAutoNum type="alphaUcPeriod"/>
            </a:pPr>
            <a:r>
              <a:rPr lang="en-US" dirty="0" smtClean="0"/>
              <a:t>Inside </a:t>
            </a:r>
            <a:r>
              <a:rPr lang="en-US" dirty="0"/>
              <a:t>the regular class less than 40% of the day; and </a:t>
            </a:r>
            <a:endParaRPr lang="en-US" dirty="0" smtClean="0"/>
          </a:p>
          <a:p>
            <a:pPr marL="365760" lvl="1" indent="0">
              <a:buNone/>
            </a:pPr>
            <a:r>
              <a:rPr lang="en-US" sz="1600" dirty="0"/>
              <a:t>Percent = [(# of children with IEPs served inside the regular class less than 40% of the day) divided by the (total # of students aged 6 through 21 with IEPs)] times 100. </a:t>
            </a:r>
            <a:endParaRPr lang="en-US" dirty="0" smtClean="0"/>
          </a:p>
          <a:p>
            <a:pPr marL="457200" indent="-457200">
              <a:buFont typeface="+mj-lt"/>
              <a:buAutoNum type="alphaUcPeriod"/>
            </a:pPr>
            <a:r>
              <a:rPr lang="en-US" dirty="0" smtClean="0"/>
              <a:t>In </a:t>
            </a:r>
            <a:r>
              <a:rPr lang="en-US" dirty="0"/>
              <a:t>separate schools, residential facilities, or homebound/hospital placements. </a:t>
            </a:r>
            <a:r>
              <a:rPr lang="en-US" sz="2000" dirty="0" smtClean="0"/>
              <a:t>(</a:t>
            </a:r>
            <a:r>
              <a:rPr lang="en-US" sz="2000" dirty="0"/>
              <a:t>20 U.S.C. </a:t>
            </a:r>
            <a:r>
              <a:rPr lang="en-US" sz="2000" dirty="0" smtClean="0"/>
              <a:t>1416(a</a:t>
            </a:r>
            <a:r>
              <a:rPr lang="en-US" sz="2000" dirty="0"/>
              <a:t>)(3)(A</a:t>
            </a:r>
            <a:r>
              <a:rPr lang="en-US" sz="2000" dirty="0" smtClean="0"/>
              <a:t>))</a:t>
            </a:r>
          </a:p>
          <a:p>
            <a:pPr marL="365760" lvl="1" indent="0">
              <a:buNone/>
            </a:pPr>
            <a:r>
              <a:rPr lang="en-US" sz="1600" dirty="0"/>
              <a:t>Percent = [(# of children with IEPs served in separate schools, residential facilities, or homebound/hospital placements) divided by the (total # of students aged 6 through 21 with IEPs)] times 100.</a:t>
            </a:r>
          </a:p>
          <a:p>
            <a:pPr marL="822960" lvl="1" indent="-457200">
              <a:buFont typeface="+mj-lt"/>
              <a:buAutoNum type="alphaUcPeriod"/>
            </a:pPr>
            <a:endParaRPr lang="en-US" sz="1800" dirty="0"/>
          </a:p>
        </p:txBody>
      </p:sp>
    </p:spTree>
    <p:extLst>
      <p:ext uri="{BB962C8B-B14F-4D97-AF65-F5344CB8AC3E}">
        <p14:creationId xmlns:p14="http://schemas.microsoft.com/office/powerpoint/2010/main" val="3918449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75115677"/>
              </p:ext>
            </p:extLst>
          </p:nvPr>
        </p:nvGraphicFramePr>
        <p:xfrm>
          <a:off x="626248" y="1828800"/>
          <a:ext cx="7481836" cy="2590800"/>
        </p:xfrm>
        <a:graphic>
          <a:graphicData uri="http://schemas.openxmlformats.org/drawingml/2006/table">
            <a:tbl>
              <a:tblPr firstRow="1" firstCol="1" lastRow="1" lastCol="1" bandRow="1" bandCol="1">
                <a:tableStyleId>{5C22544A-7EE6-4342-B048-85BDC9FD1C3A}</a:tableStyleId>
              </a:tblPr>
              <a:tblGrid>
                <a:gridCol w="748462">
                  <a:extLst>
                    <a:ext uri="{9D8B030D-6E8A-4147-A177-3AD203B41FA5}">
                      <a16:colId xmlns:a16="http://schemas.microsoft.com/office/drawing/2014/main" val="20000"/>
                    </a:ext>
                  </a:extLst>
                </a:gridCol>
                <a:gridCol w="789772">
                  <a:extLst>
                    <a:ext uri="{9D8B030D-6E8A-4147-A177-3AD203B41FA5}">
                      <a16:colId xmlns:a16="http://schemas.microsoft.com/office/drawing/2014/main" val="20001"/>
                    </a:ext>
                  </a:extLst>
                </a:gridCol>
                <a:gridCol w="706456">
                  <a:extLst>
                    <a:ext uri="{9D8B030D-6E8A-4147-A177-3AD203B41FA5}">
                      <a16:colId xmlns:a16="http://schemas.microsoft.com/office/drawing/2014/main" val="20002"/>
                    </a:ext>
                  </a:extLst>
                </a:gridCol>
                <a:gridCol w="748462">
                  <a:extLst>
                    <a:ext uri="{9D8B030D-6E8A-4147-A177-3AD203B41FA5}">
                      <a16:colId xmlns:a16="http://schemas.microsoft.com/office/drawing/2014/main" val="20003"/>
                    </a:ext>
                  </a:extLst>
                </a:gridCol>
                <a:gridCol w="748462">
                  <a:extLst>
                    <a:ext uri="{9D8B030D-6E8A-4147-A177-3AD203B41FA5}">
                      <a16:colId xmlns:a16="http://schemas.microsoft.com/office/drawing/2014/main" val="20004"/>
                    </a:ext>
                  </a:extLst>
                </a:gridCol>
                <a:gridCol w="747766">
                  <a:extLst>
                    <a:ext uri="{9D8B030D-6E8A-4147-A177-3AD203B41FA5}">
                      <a16:colId xmlns:a16="http://schemas.microsoft.com/office/drawing/2014/main" val="20005"/>
                    </a:ext>
                  </a:extLst>
                </a:gridCol>
                <a:gridCol w="748462">
                  <a:extLst>
                    <a:ext uri="{9D8B030D-6E8A-4147-A177-3AD203B41FA5}">
                      <a16:colId xmlns:a16="http://schemas.microsoft.com/office/drawing/2014/main" val="20006"/>
                    </a:ext>
                  </a:extLst>
                </a:gridCol>
                <a:gridCol w="748462">
                  <a:extLst>
                    <a:ext uri="{9D8B030D-6E8A-4147-A177-3AD203B41FA5}">
                      <a16:colId xmlns:a16="http://schemas.microsoft.com/office/drawing/2014/main" val="20007"/>
                    </a:ext>
                  </a:extLst>
                </a:gridCol>
                <a:gridCol w="747766">
                  <a:extLst>
                    <a:ext uri="{9D8B030D-6E8A-4147-A177-3AD203B41FA5}">
                      <a16:colId xmlns:a16="http://schemas.microsoft.com/office/drawing/2014/main" val="20008"/>
                    </a:ext>
                  </a:extLst>
                </a:gridCol>
                <a:gridCol w="747766">
                  <a:extLst>
                    <a:ext uri="{9D8B030D-6E8A-4147-A177-3AD203B41FA5}">
                      <a16:colId xmlns:a16="http://schemas.microsoft.com/office/drawing/2014/main" val="20009"/>
                    </a:ext>
                  </a:extLst>
                </a:gridCol>
              </a:tblGrid>
              <a:tr h="323850">
                <a:tc>
                  <a:txBody>
                    <a:bodyPr/>
                    <a:lstStyle/>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marR="0" algn="ctr">
                        <a:spcBef>
                          <a:spcPts val="380"/>
                        </a:spcBef>
                        <a:spcAft>
                          <a:spcPts val="0"/>
                        </a:spcAft>
                      </a:pPr>
                      <a:r>
                        <a:rPr lang="en-US" sz="1200" dirty="0">
                          <a:effectLst/>
                        </a:rPr>
                        <a:t>FFY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2005</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2006</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2007</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2008</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2009</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2010</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50" dirty="0">
                          <a:effectLst/>
                        </a:rPr>
                        <a:t>2011</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2012</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3850">
                <a:tc rowSpan="2">
                  <a:txBody>
                    <a:bodyPr/>
                    <a:lstStyle/>
                    <a:p>
                      <a:pPr marL="0" marR="0" algn="ctr">
                        <a:spcBef>
                          <a:spcPts val="0"/>
                        </a:spcBef>
                        <a:spcAft>
                          <a:spcPts val="0"/>
                        </a:spcAft>
                      </a:pPr>
                      <a:r>
                        <a:rPr lang="en-US" sz="1200" b="1" dirty="0">
                          <a:effectLst/>
                        </a:rPr>
                        <a:t> </a:t>
                      </a:r>
                    </a:p>
                    <a:p>
                      <a:pPr marL="66040" marR="0" algn="ctr">
                        <a:spcBef>
                          <a:spcPts val="420"/>
                        </a:spcBef>
                        <a:spcAft>
                          <a:spcPts val="0"/>
                        </a:spcAft>
                      </a:pPr>
                      <a:r>
                        <a:rPr lang="en-US" sz="1200" b="1" dirty="0" smtClean="0">
                          <a:effectLst/>
                        </a:rPr>
                        <a:t>5A</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indent="0" algn="l" rtl="0" eaLnBrk="1" latinLnBrk="0" hangingPunct="1">
                        <a:spcBef>
                          <a:spcPts val="380"/>
                        </a:spcBef>
                        <a:spcAft>
                          <a:spcPts val="0"/>
                        </a:spcAft>
                      </a:pPr>
                      <a:r>
                        <a:rPr kumimoji="0" lang="en-US" sz="1200" b="1" kern="1200" spc="-35" dirty="0">
                          <a:solidFill>
                            <a:schemeClr val="bg1"/>
                          </a:solidFill>
                          <a:effectLst/>
                          <a:latin typeface="+mn-lt"/>
                          <a:ea typeface="+mn-ea"/>
                          <a:cs typeface="+mn-cs"/>
                        </a:rPr>
                        <a:t>Target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86055" marR="0" algn="ctr" rtl="0" eaLnBrk="1" latinLnBrk="0" hangingPunct="1">
                        <a:spcBef>
                          <a:spcPts val="380"/>
                        </a:spcBef>
                        <a:spcAft>
                          <a:spcPts val="0"/>
                        </a:spcAft>
                      </a:pPr>
                      <a:r>
                        <a:rPr kumimoji="0" lang="en-US" sz="1200" b="1" kern="1200" spc="-35" dirty="0">
                          <a:solidFill>
                            <a:srgbClr val="FF0000"/>
                          </a:solidFill>
                          <a:effectLst/>
                          <a:latin typeface="+mn-lt"/>
                          <a:ea typeface="+mn-ea"/>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48.91%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51.49%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54.29%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56.93%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59.77%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59.77%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59.77%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323850">
                <a:tc vMerge="1">
                  <a:txBody>
                    <a:bodyPr/>
                    <a:lstStyle/>
                    <a:p>
                      <a:endParaRPr lang="en-US"/>
                    </a:p>
                  </a:txBody>
                  <a:tcPr/>
                </a:tc>
                <a:tc>
                  <a:txBody>
                    <a:bodyPr/>
                    <a:lstStyle/>
                    <a:p>
                      <a:pPr marL="44450" marR="0" algn="l">
                        <a:spcBef>
                          <a:spcPts val="380"/>
                        </a:spcBef>
                        <a:spcAft>
                          <a:spcPts val="0"/>
                        </a:spcAft>
                      </a:pPr>
                      <a:r>
                        <a:rPr lang="en-US" sz="1200" b="1" spc="-25" dirty="0">
                          <a:solidFill>
                            <a:schemeClr val="bg1"/>
                          </a:solidFill>
                          <a:effectLst/>
                        </a:rPr>
                        <a:t>Data</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588" marR="0" indent="0" algn="ctr">
                        <a:spcBef>
                          <a:spcPts val="205"/>
                        </a:spcBef>
                        <a:spcAft>
                          <a:spcPts val="0"/>
                        </a:spcAft>
                      </a:pPr>
                      <a:r>
                        <a:rPr lang="en-US" sz="1200" b="1" spc="-35" dirty="0">
                          <a:solidFill>
                            <a:srgbClr val="FF0000"/>
                          </a:solidFill>
                          <a:effectLst/>
                        </a:rPr>
                        <a:t>48.33%</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51.05%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51.80%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52.15%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53.10%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53.87%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53.26%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52.88%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r h="323850">
                <a:tc rowSpan="2">
                  <a:txBody>
                    <a:bodyPr/>
                    <a:lstStyle/>
                    <a:p>
                      <a:pPr marL="0" marR="0" algn="ctr">
                        <a:spcBef>
                          <a:spcPts val="0"/>
                        </a:spcBef>
                        <a:spcAft>
                          <a:spcPts val="0"/>
                        </a:spcAft>
                      </a:pPr>
                      <a:r>
                        <a:rPr lang="en-US" sz="1200" b="1" dirty="0">
                          <a:effectLst/>
                        </a:rPr>
                        <a:t> </a:t>
                      </a:r>
                    </a:p>
                    <a:p>
                      <a:pPr marL="66040" marR="0" algn="ctr">
                        <a:spcBef>
                          <a:spcPts val="420"/>
                        </a:spcBef>
                        <a:spcAft>
                          <a:spcPts val="0"/>
                        </a:spcAft>
                      </a:pPr>
                      <a:r>
                        <a:rPr lang="en-US" sz="1200" b="1" dirty="0" smtClean="0">
                          <a:effectLst/>
                        </a:rPr>
                        <a:t>5B</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3815" marR="0" algn="l">
                        <a:spcBef>
                          <a:spcPts val="380"/>
                        </a:spcBef>
                        <a:spcAft>
                          <a:spcPts val="0"/>
                        </a:spcAft>
                      </a:pPr>
                      <a:r>
                        <a:rPr lang="en-US" sz="1200" b="1" spc="-25" dirty="0">
                          <a:solidFill>
                            <a:schemeClr val="bg1"/>
                          </a:solidFill>
                          <a:effectLst/>
                        </a:rPr>
                        <a:t>Target</a:t>
                      </a:r>
                      <a:r>
                        <a:rPr lang="en-US" sz="1200" b="1" spc="-60" dirty="0">
                          <a:solidFill>
                            <a:schemeClr val="bg1"/>
                          </a:solidFill>
                          <a:effectLst/>
                        </a:rPr>
                        <a:t> </a:t>
                      </a:r>
                      <a:r>
                        <a:rPr lang="en-US" sz="1200" b="1" dirty="0">
                          <a:solidFill>
                            <a:schemeClr val="bg1"/>
                          </a:solidFill>
                          <a:effectLst/>
                        </a:rPr>
                        <a:t>≤</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b="1" dirty="0">
                          <a:solidFill>
                            <a:srgbClr val="FF0000"/>
                          </a:solidFill>
                          <a:effectLst/>
                        </a:rPr>
                        <a:t> </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a:solidFill>
                            <a:schemeClr val="tx1"/>
                          </a:solidFill>
                          <a:effectLst/>
                          <a:latin typeface="+mn-lt"/>
                          <a:ea typeface="+mn-ea"/>
                          <a:cs typeface="+mn-cs"/>
                        </a:rPr>
                        <a:t>12.52%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12.52%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12.52%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12.51%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12.51%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12.51%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12.51%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3"/>
                  </a:ext>
                </a:extLst>
              </a:tr>
              <a:tr h="323850">
                <a:tc vMerge="1">
                  <a:txBody>
                    <a:bodyPr/>
                    <a:lstStyle/>
                    <a:p>
                      <a:endParaRPr lang="en-US"/>
                    </a:p>
                  </a:txBody>
                  <a:tcPr/>
                </a:tc>
                <a:tc>
                  <a:txBody>
                    <a:bodyPr/>
                    <a:lstStyle/>
                    <a:p>
                      <a:pPr marL="44450" marR="0" algn="l">
                        <a:spcBef>
                          <a:spcPts val="380"/>
                        </a:spcBef>
                        <a:spcAft>
                          <a:spcPts val="0"/>
                        </a:spcAft>
                      </a:pPr>
                      <a:r>
                        <a:rPr lang="en-US" sz="1200" b="1" spc="-25" dirty="0">
                          <a:solidFill>
                            <a:schemeClr val="bg1"/>
                          </a:solidFill>
                          <a:effectLst/>
                        </a:rPr>
                        <a:t>Data</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a:spcBef>
                          <a:spcPts val="205"/>
                        </a:spcBef>
                        <a:spcAft>
                          <a:spcPts val="0"/>
                        </a:spcAft>
                      </a:pPr>
                      <a:r>
                        <a:rPr lang="en-US" sz="1200" b="1" spc="-45" dirty="0">
                          <a:solidFill>
                            <a:srgbClr val="FF0000"/>
                          </a:solidFill>
                          <a:effectLst/>
                        </a:rPr>
                        <a:t>12.11%</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12.02%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12.65%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13.60%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12.49%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12.42%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12.52%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13.18%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4"/>
                  </a:ext>
                </a:extLst>
              </a:tr>
              <a:tr h="323850">
                <a:tc rowSpan="2">
                  <a:txBody>
                    <a:bodyPr/>
                    <a:lstStyle/>
                    <a:p>
                      <a:pPr marL="186055" marR="0" algn="ctr" rtl="0" eaLnBrk="1" latinLnBrk="0" hangingPunct="1">
                        <a:spcBef>
                          <a:spcPts val="380"/>
                        </a:spcBef>
                        <a:spcAft>
                          <a:spcPts val="0"/>
                        </a:spcAft>
                      </a:pPr>
                      <a:r>
                        <a:rPr kumimoji="0" lang="en-US" sz="1200" b="1" kern="1200" spc="-35" dirty="0">
                          <a:solidFill>
                            <a:schemeClr val="tx1"/>
                          </a:solidFill>
                          <a:effectLst/>
                          <a:latin typeface="+mn-lt"/>
                          <a:ea typeface="+mn-ea"/>
                          <a:cs typeface="+mn-cs"/>
                        </a:rPr>
                        <a:t> </a:t>
                      </a:r>
                    </a:p>
                    <a:p>
                      <a:pPr marL="63500" marR="0" indent="0" algn="ctr" rtl="0" eaLnBrk="1" latinLnBrk="0" hangingPunct="1">
                        <a:spcBef>
                          <a:spcPts val="380"/>
                        </a:spcBef>
                        <a:spcAft>
                          <a:spcPts val="0"/>
                        </a:spcAft>
                      </a:pPr>
                      <a:r>
                        <a:rPr kumimoji="0" lang="en-US" sz="1200" b="1" kern="1200" spc="-35" dirty="0" smtClean="0">
                          <a:solidFill>
                            <a:schemeClr val="bg1"/>
                          </a:solidFill>
                          <a:effectLst/>
                          <a:latin typeface="+mn-lt"/>
                          <a:ea typeface="+mn-ea"/>
                          <a:cs typeface="+mn-cs"/>
                        </a:rPr>
                        <a:t>5C</a:t>
                      </a:r>
                      <a:endParaRPr kumimoji="0" lang="en-US" sz="1200" b="1" kern="1200" spc="-35" dirty="0">
                        <a:solidFill>
                          <a:schemeClr val="bg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marR="0" indent="0" algn="l" rtl="0" eaLnBrk="1" latinLnBrk="0" hangingPunct="1">
                        <a:spcBef>
                          <a:spcPts val="380"/>
                        </a:spcBef>
                        <a:spcAft>
                          <a:spcPts val="0"/>
                        </a:spcAft>
                      </a:pPr>
                      <a:r>
                        <a:rPr kumimoji="0" lang="en-US" sz="1200" b="1" kern="1200" spc="-35" dirty="0">
                          <a:solidFill>
                            <a:schemeClr val="bg1"/>
                          </a:solidFill>
                          <a:effectLst/>
                          <a:latin typeface="+mn-lt"/>
                          <a:ea typeface="+mn-ea"/>
                          <a:cs typeface="+mn-cs"/>
                        </a:rPr>
                        <a:t>Target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86055" marR="0" algn="ctr" rtl="0" eaLnBrk="1" latinLnBrk="0" hangingPunct="1">
                        <a:spcBef>
                          <a:spcPts val="380"/>
                        </a:spcBef>
                        <a:spcAft>
                          <a:spcPts val="0"/>
                        </a:spcAft>
                      </a:pPr>
                      <a:r>
                        <a:rPr kumimoji="0" lang="en-US" sz="1200" b="1" kern="1200" spc="-35" dirty="0">
                          <a:solidFill>
                            <a:srgbClr val="FF0000"/>
                          </a:solidFill>
                          <a:effectLst/>
                          <a:latin typeface="+mn-lt"/>
                          <a:ea typeface="+mn-ea"/>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2.58%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2.57%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2.57%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2.56%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2.56%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2.56%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kumimoji="0" lang="en-US" sz="1200" b="1" kern="1200" spc="-35" dirty="0">
                          <a:solidFill>
                            <a:schemeClr val="tx1"/>
                          </a:solidFill>
                          <a:effectLst/>
                          <a:latin typeface="+mn-lt"/>
                          <a:ea typeface="+mn-ea"/>
                          <a:cs typeface="+mn-cs"/>
                        </a:rPr>
                        <a:t>2.56%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5"/>
                  </a:ext>
                </a:extLst>
              </a:tr>
              <a:tr h="323850">
                <a:tc vMerge="1">
                  <a:txBody>
                    <a:bodyPr/>
                    <a:lstStyle/>
                    <a:p>
                      <a:endParaRPr lang="en-US"/>
                    </a:p>
                  </a:txBody>
                  <a:tcPr/>
                </a:tc>
                <a:tc>
                  <a:txBody>
                    <a:bodyPr/>
                    <a:lstStyle/>
                    <a:p>
                      <a:pPr marL="63500" marR="0" indent="0" algn="l" rtl="0" eaLnBrk="1" latinLnBrk="0" hangingPunct="1">
                        <a:spcBef>
                          <a:spcPts val="380"/>
                        </a:spcBef>
                        <a:spcAft>
                          <a:spcPts val="0"/>
                        </a:spcAft>
                      </a:pPr>
                      <a:r>
                        <a:rPr kumimoji="0" lang="en-US" sz="1200" b="1" kern="1200" spc="-35" dirty="0">
                          <a:solidFill>
                            <a:schemeClr val="bg1"/>
                          </a:solidFill>
                          <a:effectLst/>
                          <a:latin typeface="+mn-lt"/>
                          <a:ea typeface="+mn-ea"/>
                          <a:cs typeface="+mn-cs"/>
                        </a:rPr>
                        <a:t>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rtl="0" eaLnBrk="1" latinLnBrk="0" hangingPunct="1">
                        <a:spcBef>
                          <a:spcPts val="380"/>
                        </a:spcBef>
                        <a:spcAft>
                          <a:spcPts val="0"/>
                        </a:spcAft>
                      </a:pPr>
                      <a:r>
                        <a:rPr kumimoji="0" lang="en-US" sz="1200" b="1" kern="1200" spc="-35" dirty="0">
                          <a:solidFill>
                            <a:srgbClr val="FF0000"/>
                          </a:solidFill>
                          <a:effectLst/>
                          <a:latin typeface="+mn-lt"/>
                          <a:ea typeface="+mn-ea"/>
                          <a:cs typeface="+mn-cs"/>
                        </a:rPr>
                        <a:t>2.60%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2.69%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2.76%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2.82%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2.82%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2.80%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2.70%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kumimoji="0" lang="en-US" sz="1200" b="0" kern="1200" spc="-35" dirty="0">
                          <a:solidFill>
                            <a:schemeClr val="tx1"/>
                          </a:solidFill>
                          <a:effectLst/>
                          <a:latin typeface="+mn-lt"/>
                          <a:ea typeface="+mn-ea"/>
                          <a:cs typeface="+mn-cs"/>
                        </a:rPr>
                        <a:t>2.57%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6"/>
                  </a:ext>
                </a:extLst>
              </a:tr>
              <a:tr h="323850">
                <a:tc gridSpan="10">
                  <a:txBody>
                    <a:bodyPr/>
                    <a:lstStyle/>
                    <a:p>
                      <a:pPr marL="63500" marR="0" indent="0" algn="l" rtl="0" eaLnBrk="1" latinLnBrk="0" hangingPunct="1">
                        <a:spcBef>
                          <a:spcPts val="380"/>
                        </a:spcBef>
                        <a:spcAft>
                          <a:spcPts val="0"/>
                        </a:spcAft>
                      </a:pPr>
                      <a:endParaRPr kumimoji="0" lang="en-US" sz="1200" b="0" kern="1200" spc="-35" dirty="0">
                        <a:solidFill>
                          <a:schemeClr val="tx1"/>
                        </a:solidFill>
                        <a:effectLst/>
                        <a:latin typeface="+mn-lt"/>
                        <a:ea typeface="+mn-ea"/>
                        <a:cs typeface="+mn-cs"/>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63500" marR="0" indent="0" algn="l" rtl="0" eaLnBrk="1" latinLnBrk="0" hangingPunct="1">
                        <a:spcBef>
                          <a:spcPts val="380"/>
                        </a:spcBef>
                        <a:spcAft>
                          <a:spcPts val="0"/>
                        </a:spcAft>
                      </a:pPr>
                      <a:endParaRPr kumimoji="0" lang="en-US" sz="1200" b="0" kern="1200" spc="-35" dirty="0">
                        <a:solidFill>
                          <a:schemeClr val="bg1"/>
                        </a:solidFill>
                        <a:effectLst/>
                        <a:latin typeface="+mn-lt"/>
                        <a:ea typeface="+mn-ea"/>
                        <a:cs typeface="+mn-cs"/>
                      </a:endParaRPr>
                    </a:p>
                  </a:txBody>
                  <a:tcPr marL="0" marR="0" marT="0" marB="0">
                    <a:noFill/>
                  </a:tcPr>
                </a:tc>
                <a:tc hMerge="1">
                  <a:txBody>
                    <a:bodyPr/>
                    <a:lstStyle/>
                    <a:p>
                      <a:pPr marL="186055" marR="0" algn="ctr" rtl="0" eaLnBrk="1" latinLnBrk="0" hangingPunct="1">
                        <a:spcBef>
                          <a:spcPts val="380"/>
                        </a:spcBef>
                        <a:spcAft>
                          <a:spcPts val="0"/>
                        </a:spcAft>
                      </a:pPr>
                      <a:endParaRPr kumimoji="0" lang="en-US" sz="1200" b="0" kern="1200" spc="-35" dirty="0">
                        <a:solidFill>
                          <a:srgbClr val="FF0000"/>
                        </a:solidFill>
                        <a:effectLst/>
                        <a:latin typeface="+mn-lt"/>
                        <a:ea typeface="+mn-ea"/>
                        <a:cs typeface="+mn-cs"/>
                      </a:endParaRPr>
                    </a:p>
                  </a:txBody>
                  <a:tcPr marL="0" marR="0" marT="0" marB="0" anchor="ctr">
                    <a:noFill/>
                  </a:tcPr>
                </a:tc>
                <a:tc hMerge="1">
                  <a:txBody>
                    <a:bodyPr/>
                    <a:lstStyle/>
                    <a:p>
                      <a:pPr marL="186055" marR="0" algn="ctr" rtl="0" eaLnBrk="1" latinLnBrk="0" hangingPunct="1">
                        <a:spcBef>
                          <a:spcPts val="380"/>
                        </a:spcBef>
                        <a:spcAft>
                          <a:spcPts val="0"/>
                        </a:spcAft>
                      </a:pPr>
                      <a:endParaRPr kumimoji="0" lang="en-US" sz="1200" b="0" kern="1200" spc="-35" dirty="0">
                        <a:solidFill>
                          <a:schemeClr val="bg1"/>
                        </a:solidFill>
                        <a:effectLst/>
                        <a:latin typeface="+mn-lt"/>
                        <a:ea typeface="+mn-ea"/>
                        <a:cs typeface="+mn-cs"/>
                      </a:endParaRPr>
                    </a:p>
                  </a:txBody>
                  <a:tcPr marL="0" marR="0" marT="0" marB="0" anchor="ctr">
                    <a:noFill/>
                  </a:tcPr>
                </a:tc>
                <a:tc hMerge="1">
                  <a:txBody>
                    <a:bodyPr/>
                    <a:lstStyle/>
                    <a:p>
                      <a:pPr marL="186055" marR="0" algn="ctr" rtl="0" eaLnBrk="1" latinLnBrk="0" hangingPunct="1">
                        <a:spcBef>
                          <a:spcPts val="380"/>
                        </a:spcBef>
                        <a:spcAft>
                          <a:spcPts val="0"/>
                        </a:spcAft>
                      </a:pPr>
                      <a:endParaRPr kumimoji="0" lang="en-US" sz="1200" b="0" kern="1200" spc="-35" dirty="0">
                        <a:solidFill>
                          <a:schemeClr val="bg1"/>
                        </a:solidFill>
                        <a:effectLst/>
                        <a:latin typeface="+mn-lt"/>
                        <a:ea typeface="+mn-ea"/>
                        <a:cs typeface="+mn-cs"/>
                      </a:endParaRPr>
                    </a:p>
                  </a:txBody>
                  <a:tcPr marL="0" marR="0" marT="0" marB="0" anchor="ctr">
                    <a:noFill/>
                  </a:tcPr>
                </a:tc>
                <a:tc hMerge="1">
                  <a:txBody>
                    <a:bodyPr/>
                    <a:lstStyle/>
                    <a:p>
                      <a:pPr marL="186055" marR="0" algn="ctr" rtl="0" eaLnBrk="1" latinLnBrk="0" hangingPunct="1">
                        <a:spcBef>
                          <a:spcPts val="380"/>
                        </a:spcBef>
                        <a:spcAft>
                          <a:spcPts val="0"/>
                        </a:spcAft>
                      </a:pPr>
                      <a:endParaRPr kumimoji="0" lang="en-US" sz="1200" b="0" kern="1200" spc="-35" dirty="0">
                        <a:solidFill>
                          <a:schemeClr val="bg1"/>
                        </a:solidFill>
                        <a:effectLst/>
                        <a:latin typeface="+mn-lt"/>
                        <a:ea typeface="+mn-ea"/>
                        <a:cs typeface="+mn-cs"/>
                      </a:endParaRPr>
                    </a:p>
                  </a:txBody>
                  <a:tcPr marL="0" marR="0" marT="0" marB="0" anchor="ctr">
                    <a:noFill/>
                  </a:tcPr>
                </a:tc>
                <a:tc hMerge="1">
                  <a:txBody>
                    <a:bodyPr/>
                    <a:lstStyle/>
                    <a:p>
                      <a:pPr marL="186055" marR="0" algn="ctr" rtl="0" eaLnBrk="1" latinLnBrk="0" hangingPunct="1">
                        <a:spcBef>
                          <a:spcPts val="380"/>
                        </a:spcBef>
                        <a:spcAft>
                          <a:spcPts val="0"/>
                        </a:spcAft>
                      </a:pPr>
                      <a:endParaRPr kumimoji="0" lang="en-US" sz="1200" b="0" kern="1200" spc="-35" dirty="0">
                        <a:solidFill>
                          <a:schemeClr val="bg1"/>
                        </a:solidFill>
                        <a:effectLst/>
                        <a:latin typeface="+mn-lt"/>
                        <a:ea typeface="+mn-ea"/>
                        <a:cs typeface="+mn-cs"/>
                      </a:endParaRPr>
                    </a:p>
                  </a:txBody>
                  <a:tcPr marL="0" marR="0" marT="0" marB="0" anchor="ctr">
                    <a:noFill/>
                  </a:tcPr>
                </a:tc>
                <a:tc hMerge="1">
                  <a:txBody>
                    <a:bodyPr/>
                    <a:lstStyle/>
                    <a:p>
                      <a:pPr marL="186055" marR="0" algn="ctr" rtl="0" eaLnBrk="1" latinLnBrk="0" hangingPunct="1">
                        <a:spcBef>
                          <a:spcPts val="380"/>
                        </a:spcBef>
                        <a:spcAft>
                          <a:spcPts val="0"/>
                        </a:spcAft>
                      </a:pPr>
                      <a:endParaRPr kumimoji="0" lang="en-US" sz="1200" b="0" kern="1200" spc="-35" dirty="0">
                        <a:solidFill>
                          <a:schemeClr val="bg1"/>
                        </a:solidFill>
                        <a:effectLst/>
                        <a:latin typeface="+mn-lt"/>
                        <a:ea typeface="+mn-ea"/>
                        <a:cs typeface="+mn-cs"/>
                      </a:endParaRPr>
                    </a:p>
                  </a:txBody>
                  <a:tcPr marL="0" marR="0" marT="0" marB="0" anchor="ctr">
                    <a:noFill/>
                  </a:tcPr>
                </a:tc>
                <a:tc hMerge="1">
                  <a:txBody>
                    <a:bodyPr/>
                    <a:lstStyle/>
                    <a:p>
                      <a:pPr marL="186055" marR="0" algn="ctr" rtl="0" eaLnBrk="1" latinLnBrk="0" hangingPunct="1">
                        <a:spcBef>
                          <a:spcPts val="380"/>
                        </a:spcBef>
                        <a:spcAft>
                          <a:spcPts val="0"/>
                        </a:spcAft>
                      </a:pPr>
                      <a:endParaRPr kumimoji="0" lang="en-US" sz="1200" b="0" kern="1200" spc="-35" dirty="0">
                        <a:solidFill>
                          <a:schemeClr val="bg1"/>
                        </a:solidFill>
                        <a:effectLst/>
                        <a:latin typeface="+mn-lt"/>
                        <a:ea typeface="+mn-ea"/>
                        <a:cs typeface="+mn-cs"/>
                      </a:endParaRPr>
                    </a:p>
                  </a:txBody>
                  <a:tcPr marL="0" marR="0" marT="0" marB="0" anchor="ctr">
                    <a:noFill/>
                  </a:tcPr>
                </a:tc>
                <a:tc hMerge="1">
                  <a:txBody>
                    <a:bodyPr/>
                    <a:lstStyle/>
                    <a:p>
                      <a:pPr marL="186055" marR="0" algn="ctr" rtl="0" eaLnBrk="1" latinLnBrk="0" hangingPunct="1">
                        <a:spcBef>
                          <a:spcPts val="380"/>
                        </a:spcBef>
                        <a:spcAft>
                          <a:spcPts val="0"/>
                        </a:spcAft>
                      </a:pPr>
                      <a:endParaRPr kumimoji="0" lang="en-US" sz="1200" b="0" kern="1200" spc="-35" dirty="0">
                        <a:solidFill>
                          <a:schemeClr val="bg1"/>
                        </a:solidFill>
                        <a:effectLst/>
                        <a:latin typeface="+mn-lt"/>
                        <a:ea typeface="+mn-ea"/>
                        <a:cs typeface="+mn-cs"/>
                      </a:endParaRPr>
                    </a:p>
                  </a:txBody>
                  <a:tcPr marL="0" marR="0" marT="0" marB="0" anchor="ctr">
                    <a:noFill/>
                  </a:tcPr>
                </a:tc>
                <a:extLst>
                  <a:ext uri="{0D108BD9-81ED-4DB2-BD59-A6C34878D82A}">
                    <a16:rowId xmlns:a16="http://schemas.microsoft.com/office/drawing/2014/main" val="10007"/>
                  </a:ext>
                </a:extLst>
              </a:tr>
            </a:tbl>
          </a:graphicData>
        </a:graphic>
      </p:graphicFrame>
      <p:sp>
        <p:nvSpPr>
          <p:cNvPr id="5" name="TextBox 4"/>
          <p:cNvSpPr txBox="1"/>
          <p:nvPr/>
        </p:nvSpPr>
        <p:spPr>
          <a:xfrm>
            <a:off x="590909" y="1436132"/>
            <a:ext cx="4648200" cy="369332"/>
          </a:xfrm>
          <a:prstGeom prst="rect">
            <a:avLst/>
          </a:prstGeom>
          <a:noFill/>
        </p:spPr>
        <p:txBody>
          <a:bodyPr wrap="square" rtlCol="0">
            <a:spAutoFit/>
          </a:bodyPr>
          <a:lstStyle/>
          <a:p>
            <a:r>
              <a:rPr lang="en-US" dirty="0" smtClean="0"/>
              <a:t>Historical Data and Targets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85875745"/>
              </p:ext>
            </p:extLst>
          </p:nvPr>
        </p:nvGraphicFramePr>
        <p:xfrm>
          <a:off x="609600" y="4267200"/>
          <a:ext cx="6019800" cy="1946017"/>
        </p:xfrm>
        <a:graphic>
          <a:graphicData uri="http://schemas.openxmlformats.org/drawingml/2006/table">
            <a:tbl>
              <a:tblPr firstRow="1" firstCol="1" lastRow="1" lastCol="1" bandRow="1" bandCol="1">
                <a:tableStyleId>{5C22544A-7EE6-4342-B048-85BDC9FD1C3A}</a:tableStyleId>
              </a:tblPr>
              <a:tblGrid>
                <a:gridCol w="762000">
                  <a:extLst>
                    <a:ext uri="{9D8B030D-6E8A-4147-A177-3AD203B41FA5}">
                      <a16:colId xmlns:a16="http://schemas.microsoft.com/office/drawing/2014/main" val="2772515462"/>
                    </a:ext>
                  </a:extLst>
                </a:gridCol>
                <a:gridCol w="756425">
                  <a:extLst>
                    <a:ext uri="{9D8B030D-6E8A-4147-A177-3AD203B41FA5}">
                      <a16:colId xmlns:a16="http://schemas.microsoft.com/office/drawing/2014/main" val="20000"/>
                    </a:ext>
                  </a:extLst>
                </a:gridCol>
                <a:gridCol w="759215">
                  <a:extLst>
                    <a:ext uri="{9D8B030D-6E8A-4147-A177-3AD203B41FA5}">
                      <a16:colId xmlns:a16="http://schemas.microsoft.com/office/drawing/2014/main" val="20001"/>
                    </a:ext>
                  </a:extLst>
                </a:gridCol>
                <a:gridCol w="705300">
                  <a:extLst>
                    <a:ext uri="{9D8B030D-6E8A-4147-A177-3AD203B41FA5}">
                      <a16:colId xmlns:a16="http://schemas.microsoft.com/office/drawing/2014/main" val="20002"/>
                    </a:ext>
                  </a:extLst>
                </a:gridCol>
                <a:gridCol w="759215">
                  <a:extLst>
                    <a:ext uri="{9D8B030D-6E8A-4147-A177-3AD203B41FA5}">
                      <a16:colId xmlns:a16="http://schemas.microsoft.com/office/drawing/2014/main" val="20003"/>
                    </a:ext>
                  </a:extLst>
                </a:gridCol>
                <a:gridCol w="737209">
                  <a:extLst>
                    <a:ext uri="{9D8B030D-6E8A-4147-A177-3AD203B41FA5}">
                      <a16:colId xmlns:a16="http://schemas.microsoft.com/office/drawing/2014/main" val="20004"/>
                    </a:ext>
                  </a:extLst>
                </a:gridCol>
                <a:gridCol w="759215">
                  <a:extLst>
                    <a:ext uri="{9D8B030D-6E8A-4147-A177-3AD203B41FA5}">
                      <a16:colId xmlns:a16="http://schemas.microsoft.com/office/drawing/2014/main" val="20005"/>
                    </a:ext>
                  </a:extLst>
                </a:gridCol>
                <a:gridCol w="781221">
                  <a:extLst>
                    <a:ext uri="{9D8B030D-6E8A-4147-A177-3AD203B41FA5}">
                      <a16:colId xmlns:a16="http://schemas.microsoft.com/office/drawing/2014/main" val="20006"/>
                    </a:ext>
                  </a:extLst>
                </a:gridCol>
              </a:tblGrid>
              <a:tr h="276775">
                <a:tc>
                  <a:txBody>
                    <a:bodyPr/>
                    <a:lstStyle/>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 marR="0" algn="ctr">
                        <a:spcBef>
                          <a:spcPts val="380"/>
                        </a:spcBef>
                        <a:spcAft>
                          <a:spcPts val="0"/>
                        </a:spcAft>
                      </a:pPr>
                      <a:r>
                        <a:rPr lang="en-US" sz="1200" dirty="0">
                          <a:effectLst/>
                        </a:rPr>
                        <a:t>FFY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dirty="0">
                          <a:effectLst/>
                        </a:rPr>
                        <a:t>2013</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dirty="0">
                          <a:effectLst/>
                        </a:rPr>
                        <a:t>2014</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dirty="0">
                          <a:effectLst/>
                        </a:rPr>
                        <a:t>2015</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dirty="0">
                          <a:effectLst/>
                        </a:rPr>
                        <a:t>2016</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dirty="0">
                          <a:effectLst/>
                        </a:rPr>
                        <a:t>2017</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dirty="0">
                          <a:effectLst/>
                        </a:rPr>
                        <a:t>2018</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9617">
                <a:tc rowSpan="2">
                  <a:txBody>
                    <a:bodyPr/>
                    <a:lstStyle/>
                    <a:p>
                      <a:pPr marL="0" marR="0" algn="ctr">
                        <a:spcBef>
                          <a:spcPts val="0"/>
                        </a:spcBef>
                        <a:spcAft>
                          <a:spcPts val="0"/>
                        </a:spcAft>
                      </a:pPr>
                      <a:r>
                        <a:rPr lang="en-US" sz="1200" b="1" dirty="0">
                          <a:effectLst/>
                        </a:rPr>
                        <a:t> </a:t>
                      </a:r>
                    </a:p>
                    <a:p>
                      <a:pPr marL="66040" marR="0" algn="ctr">
                        <a:spcBef>
                          <a:spcPts val="420"/>
                        </a:spcBef>
                        <a:spcAft>
                          <a:spcPts val="0"/>
                        </a:spcAft>
                      </a:pPr>
                      <a:r>
                        <a:rPr lang="en-US" sz="1200" b="1" dirty="0" smtClean="0">
                          <a:effectLst/>
                        </a:rPr>
                        <a:t>5A</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marR="0" indent="0" algn="l" defTabSz="914400" rtl="0" eaLnBrk="1" latinLnBrk="0" hangingPunct="1">
                        <a:spcBef>
                          <a:spcPts val="380"/>
                        </a:spcBef>
                        <a:spcAft>
                          <a:spcPts val="0"/>
                        </a:spcAft>
                      </a:pPr>
                      <a:r>
                        <a:rPr kumimoji="0" lang="en-US" sz="1200" b="1" kern="1200" spc="-35" dirty="0">
                          <a:solidFill>
                            <a:schemeClr val="bg1"/>
                          </a:solidFill>
                          <a:effectLst/>
                          <a:latin typeface="+mn-lt"/>
                          <a:ea typeface="+mn-ea"/>
                          <a:cs typeface="+mn-cs"/>
                        </a:rPr>
                        <a:t>Target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a:spcBef>
                          <a:spcPts val="380"/>
                        </a:spcBef>
                        <a:spcAft>
                          <a:spcPts val="0"/>
                        </a:spcAft>
                      </a:pPr>
                      <a:r>
                        <a:rPr lang="en-US" sz="1200" b="1" spc="-35" dirty="0">
                          <a:solidFill>
                            <a:schemeClr val="tx1"/>
                          </a:solidFill>
                          <a:effectLst/>
                        </a:rPr>
                        <a:t>53.97%</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55.93%</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57.89%</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59.85%</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61.81%</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63.77%</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1"/>
                  </a:ext>
                </a:extLst>
              </a:tr>
              <a:tr h="269617">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indent="0" algn="l" defTabSz="914400" rtl="0" eaLnBrk="1" latinLnBrk="0" hangingPunct="1">
                        <a:spcBef>
                          <a:spcPts val="380"/>
                        </a:spcBef>
                        <a:spcAft>
                          <a:spcPts val="0"/>
                        </a:spcAft>
                      </a:pPr>
                      <a:r>
                        <a:rPr kumimoji="0" lang="en-US" sz="1200" b="1" kern="1200" spc="-35" dirty="0">
                          <a:solidFill>
                            <a:schemeClr val="bg1"/>
                          </a:solidFill>
                          <a:effectLst/>
                          <a:latin typeface="+mn-lt"/>
                          <a:ea typeface="+mn-ea"/>
                          <a:cs typeface="+mn-cs"/>
                        </a:rPr>
                        <a:t>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a:spcBef>
                          <a:spcPts val="380"/>
                        </a:spcBef>
                        <a:spcAft>
                          <a:spcPts val="0"/>
                        </a:spcAft>
                      </a:pPr>
                      <a:r>
                        <a:rPr lang="en-US" sz="1200" b="1" dirty="0" smtClean="0">
                          <a:solidFill>
                            <a:schemeClr val="tx1"/>
                          </a:solidFill>
                          <a:effectLst/>
                          <a:latin typeface="Calibri"/>
                          <a:ea typeface="Calibri"/>
                          <a:cs typeface="Times New Roman"/>
                        </a:rPr>
                        <a:t>52.90%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1" dirty="0" smtClean="0">
                          <a:solidFill>
                            <a:schemeClr val="tx1"/>
                          </a:solidFill>
                          <a:effectLst/>
                          <a:latin typeface="Calibri"/>
                          <a:ea typeface="Calibri"/>
                          <a:cs typeface="Times New Roman"/>
                        </a:rPr>
                        <a:t>52.51%</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1" dirty="0" smtClean="0">
                          <a:solidFill>
                            <a:schemeClr val="tx1"/>
                          </a:solidFill>
                          <a:effectLst/>
                          <a:latin typeface="Calibri"/>
                          <a:ea typeface="Calibri"/>
                          <a:cs typeface="Times New Roman"/>
                        </a:rPr>
                        <a:t>52.98%</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1" dirty="0" smtClean="0">
                          <a:solidFill>
                            <a:schemeClr val="tx1"/>
                          </a:solidFill>
                          <a:effectLst/>
                          <a:latin typeface="Calibri"/>
                          <a:ea typeface="Calibri"/>
                          <a:cs typeface="Times New Roman"/>
                        </a:rPr>
                        <a:t>53.08%</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1" dirty="0" smtClean="0">
                          <a:solidFill>
                            <a:schemeClr val="tx1"/>
                          </a:solidFill>
                          <a:effectLst/>
                          <a:latin typeface="Calibri"/>
                          <a:ea typeface="Calibri"/>
                          <a:cs typeface="Times New Roman"/>
                        </a:rPr>
                        <a:t>53.34%</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885394113"/>
                  </a:ext>
                </a:extLst>
              </a:tr>
              <a:tr h="269617">
                <a:tc rowSpan="2">
                  <a:txBody>
                    <a:bodyPr/>
                    <a:lstStyle/>
                    <a:p>
                      <a:pPr marL="0" marR="0" algn="ctr">
                        <a:spcBef>
                          <a:spcPts val="0"/>
                        </a:spcBef>
                        <a:spcAft>
                          <a:spcPts val="0"/>
                        </a:spcAft>
                      </a:pPr>
                      <a:r>
                        <a:rPr lang="en-US" sz="1200" b="1" dirty="0">
                          <a:effectLst/>
                        </a:rPr>
                        <a:t> </a:t>
                      </a:r>
                    </a:p>
                    <a:p>
                      <a:pPr marL="66040" marR="0" algn="ctr">
                        <a:spcBef>
                          <a:spcPts val="420"/>
                        </a:spcBef>
                        <a:spcAft>
                          <a:spcPts val="0"/>
                        </a:spcAft>
                      </a:pPr>
                      <a:r>
                        <a:rPr lang="en-US" sz="1200" b="1" dirty="0" smtClean="0">
                          <a:effectLst/>
                        </a:rPr>
                        <a:t>5B</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marR="0" indent="0" algn="l" defTabSz="914400" rtl="0" eaLnBrk="1" latinLnBrk="0" hangingPunct="1">
                        <a:spcBef>
                          <a:spcPts val="380"/>
                        </a:spcBef>
                        <a:spcAft>
                          <a:spcPts val="0"/>
                        </a:spcAft>
                      </a:pPr>
                      <a:r>
                        <a:rPr kumimoji="0" lang="en-US" sz="1200" b="1" kern="1200" spc="-35" dirty="0">
                          <a:solidFill>
                            <a:schemeClr val="bg1"/>
                          </a:solidFill>
                          <a:effectLst/>
                          <a:latin typeface="+mn-lt"/>
                          <a:ea typeface="+mn-ea"/>
                          <a:cs typeface="+mn-cs"/>
                        </a:rPr>
                        <a:t>Target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defTabSz="914400" rtl="0" eaLnBrk="1" latinLnBrk="0" hangingPunct="1">
                        <a:spcBef>
                          <a:spcPts val="380"/>
                        </a:spcBef>
                        <a:spcAft>
                          <a:spcPts val="0"/>
                        </a:spcAft>
                      </a:pPr>
                      <a:r>
                        <a:rPr lang="en-US" sz="1200" b="1" kern="1200" dirty="0">
                          <a:solidFill>
                            <a:schemeClr val="tx1"/>
                          </a:solidFill>
                          <a:effectLst/>
                          <a:latin typeface="Calibri"/>
                          <a:ea typeface="Calibri"/>
                          <a:cs typeface="Times New Roman"/>
                        </a:rPr>
                        <a:t>12.99%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dirty="0">
                          <a:solidFill>
                            <a:schemeClr val="tx1"/>
                          </a:solidFill>
                          <a:effectLst/>
                          <a:latin typeface="Calibri"/>
                          <a:ea typeface="Calibri"/>
                          <a:cs typeface="Times New Roman"/>
                        </a:rPr>
                        <a:t>13.62%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dirty="0">
                          <a:solidFill>
                            <a:schemeClr val="tx1"/>
                          </a:solidFill>
                          <a:effectLst/>
                          <a:latin typeface="Calibri"/>
                          <a:ea typeface="Calibri"/>
                          <a:cs typeface="Times New Roman"/>
                        </a:rPr>
                        <a:t>13.03%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dirty="0">
                          <a:solidFill>
                            <a:schemeClr val="tx1"/>
                          </a:solidFill>
                          <a:effectLst/>
                          <a:latin typeface="Calibri"/>
                          <a:ea typeface="Calibri"/>
                          <a:cs typeface="Times New Roman"/>
                        </a:rPr>
                        <a:t>12.64%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dirty="0">
                          <a:solidFill>
                            <a:schemeClr val="tx1"/>
                          </a:solidFill>
                          <a:effectLst/>
                          <a:latin typeface="Calibri"/>
                          <a:ea typeface="Calibri"/>
                          <a:cs typeface="Times New Roman"/>
                        </a:rPr>
                        <a:t>12.16%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dirty="0">
                          <a:solidFill>
                            <a:schemeClr val="tx1"/>
                          </a:solidFill>
                          <a:effectLst/>
                          <a:latin typeface="Calibri"/>
                          <a:ea typeface="Calibri"/>
                          <a:cs typeface="Times New Roman"/>
                        </a:rPr>
                        <a:t>12.00%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2"/>
                  </a:ext>
                </a:extLst>
              </a:tr>
              <a:tr h="269617">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indent="0" algn="l" defTabSz="914400" rtl="0" eaLnBrk="1" latinLnBrk="0" hangingPunct="1">
                        <a:spcBef>
                          <a:spcPts val="380"/>
                        </a:spcBef>
                        <a:spcAft>
                          <a:spcPts val="0"/>
                        </a:spcAft>
                      </a:pPr>
                      <a:r>
                        <a:rPr kumimoji="0" lang="en-US" sz="1200" b="1" kern="1200" spc="-35" dirty="0">
                          <a:solidFill>
                            <a:schemeClr val="bg1"/>
                          </a:solidFill>
                          <a:effectLst/>
                          <a:latin typeface="+mn-lt"/>
                          <a:ea typeface="+mn-ea"/>
                          <a:cs typeface="+mn-cs"/>
                        </a:rPr>
                        <a:t>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a:spcBef>
                          <a:spcPts val="380"/>
                        </a:spcBef>
                        <a:spcAft>
                          <a:spcPts val="0"/>
                        </a:spcAft>
                      </a:pPr>
                      <a:r>
                        <a:rPr lang="en-US" sz="1200" b="1" dirty="0" smtClean="0">
                          <a:solidFill>
                            <a:schemeClr val="tx1"/>
                          </a:solidFill>
                          <a:effectLst/>
                          <a:latin typeface="Calibri"/>
                          <a:ea typeface="Calibri"/>
                          <a:cs typeface="Times New Roman"/>
                        </a:rPr>
                        <a:t>13.39%</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1" dirty="0" smtClean="0">
                          <a:solidFill>
                            <a:schemeClr val="tx1"/>
                          </a:solidFill>
                          <a:effectLst/>
                          <a:latin typeface="Calibri"/>
                          <a:ea typeface="Calibri"/>
                          <a:cs typeface="Times New Roman"/>
                        </a:rPr>
                        <a:t>13.56%</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1" dirty="0" smtClean="0">
                          <a:solidFill>
                            <a:schemeClr val="tx1"/>
                          </a:solidFill>
                          <a:effectLst/>
                          <a:latin typeface="Calibri"/>
                          <a:ea typeface="Calibri"/>
                          <a:cs typeface="Times New Roman"/>
                        </a:rPr>
                        <a:t>13.55%</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1" dirty="0" smtClean="0">
                          <a:solidFill>
                            <a:schemeClr val="tx1"/>
                          </a:solidFill>
                          <a:effectLst/>
                          <a:latin typeface="Calibri"/>
                          <a:ea typeface="Calibri"/>
                          <a:cs typeface="Times New Roman"/>
                        </a:rPr>
                        <a:t>13.40%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1" dirty="0" smtClean="0">
                          <a:solidFill>
                            <a:schemeClr val="tx1"/>
                          </a:solidFill>
                          <a:effectLst/>
                          <a:latin typeface="Calibri"/>
                          <a:ea typeface="Calibri"/>
                          <a:cs typeface="Times New Roman"/>
                        </a:rPr>
                        <a:t>13.15%</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3221666517"/>
                  </a:ext>
                </a:extLst>
              </a:tr>
              <a:tr h="321157">
                <a:tc rowSpan="2">
                  <a:txBody>
                    <a:bodyPr/>
                    <a:lstStyle/>
                    <a:p>
                      <a:pPr marL="66040" marR="0" indent="0" algn="ctr" defTabSz="914400" rtl="0" eaLnBrk="1" latinLnBrk="0" hangingPunct="1">
                        <a:spcBef>
                          <a:spcPts val="420"/>
                        </a:spcBef>
                        <a:spcAft>
                          <a:spcPts val="0"/>
                        </a:spcAft>
                      </a:pPr>
                      <a:endParaRPr lang="en-US" sz="1200" b="1" kern="1200" dirty="0" smtClean="0">
                        <a:solidFill>
                          <a:schemeClr val="lt1"/>
                        </a:solidFill>
                        <a:effectLst/>
                        <a:latin typeface="+mn-lt"/>
                        <a:ea typeface="+mn-ea"/>
                        <a:cs typeface="+mn-cs"/>
                      </a:endParaRPr>
                    </a:p>
                    <a:p>
                      <a:pPr marL="66040" marR="0" indent="0" algn="ctr" defTabSz="914400" rtl="0" eaLnBrk="1" latinLnBrk="0" hangingPunct="1">
                        <a:spcBef>
                          <a:spcPts val="420"/>
                        </a:spcBef>
                        <a:spcAft>
                          <a:spcPts val="0"/>
                        </a:spcAft>
                      </a:pPr>
                      <a:r>
                        <a:rPr lang="en-US" sz="1200" b="1" kern="1200" dirty="0" smtClean="0">
                          <a:solidFill>
                            <a:schemeClr val="lt1"/>
                          </a:solidFill>
                          <a:effectLst/>
                          <a:latin typeface="+mn-lt"/>
                          <a:ea typeface="+mn-ea"/>
                          <a:cs typeface="+mn-cs"/>
                        </a:rPr>
                        <a:t>5C</a:t>
                      </a:r>
                      <a:endParaRPr lang="en-US" sz="1200" b="1" kern="1200" dirty="0">
                        <a:solidFill>
                          <a:schemeClr val="lt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marR="0" indent="0" algn="l" defTabSz="914400" rtl="0" eaLnBrk="1" latinLnBrk="0" hangingPunct="1">
                        <a:spcBef>
                          <a:spcPts val="380"/>
                        </a:spcBef>
                        <a:spcAft>
                          <a:spcPts val="0"/>
                        </a:spcAft>
                      </a:pPr>
                      <a:r>
                        <a:rPr kumimoji="0" lang="en-US" sz="1200" b="1" kern="1200" spc="-35" dirty="0">
                          <a:solidFill>
                            <a:schemeClr val="bg1"/>
                          </a:solidFill>
                          <a:effectLst/>
                          <a:latin typeface="+mn-lt"/>
                          <a:ea typeface="+mn-ea"/>
                          <a:cs typeface="+mn-cs"/>
                        </a:rPr>
                        <a:t>Target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a:spcBef>
                          <a:spcPts val="380"/>
                        </a:spcBef>
                        <a:spcAft>
                          <a:spcPts val="0"/>
                        </a:spcAft>
                      </a:pPr>
                      <a:r>
                        <a:rPr lang="en-US" sz="1200" b="1" spc="-35" dirty="0">
                          <a:solidFill>
                            <a:schemeClr val="tx1"/>
                          </a:solidFill>
                          <a:effectLst/>
                        </a:rPr>
                        <a:t>2.55%</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2.53%</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2.49%</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2.46%</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2.43%</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2.40%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3"/>
                  </a:ext>
                </a:extLst>
              </a:tr>
              <a:tr h="269617">
                <a:tc vMerge="1">
                  <a:txBody>
                    <a:bodyPr/>
                    <a:lstStyle/>
                    <a:p>
                      <a:pPr marL="63500" marR="0" indent="0" algn="ctr" rtl="0" eaLnBrk="1" latinLnBrk="0" hangingPunct="1">
                        <a:spcBef>
                          <a:spcPts val="380"/>
                        </a:spcBef>
                        <a:spcAft>
                          <a:spcPts val="0"/>
                        </a:spcAft>
                      </a:pPr>
                      <a:endParaRPr kumimoji="0" lang="en-US" sz="1200" b="1" kern="1200" spc="-35" dirty="0">
                        <a:solidFill>
                          <a:schemeClr val="bg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indent="0" algn="l" defTabSz="914400" rtl="0" eaLnBrk="1" latinLnBrk="0" hangingPunct="1">
                        <a:spcBef>
                          <a:spcPts val="380"/>
                        </a:spcBef>
                        <a:spcAft>
                          <a:spcPts val="0"/>
                        </a:spcAft>
                      </a:pPr>
                      <a:r>
                        <a:rPr kumimoji="0" lang="en-US" sz="1200" b="1" kern="1200" spc="-35" dirty="0">
                          <a:solidFill>
                            <a:schemeClr val="bg1"/>
                          </a:solidFill>
                          <a:effectLst/>
                          <a:latin typeface="+mn-lt"/>
                          <a:ea typeface="+mn-ea"/>
                          <a:cs typeface="+mn-cs"/>
                        </a:rPr>
                        <a:t>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635" algn="ctr">
                        <a:spcBef>
                          <a:spcPts val="380"/>
                        </a:spcBef>
                        <a:spcAft>
                          <a:spcPts val="0"/>
                        </a:spcAft>
                      </a:pPr>
                      <a:r>
                        <a:rPr lang="en-US" sz="1200" b="1" dirty="0" smtClean="0">
                          <a:solidFill>
                            <a:schemeClr val="tx1"/>
                          </a:solidFill>
                          <a:effectLst/>
                          <a:latin typeface="Calibri"/>
                          <a:ea typeface="Calibri"/>
                          <a:cs typeface="Times New Roman"/>
                        </a:rPr>
                        <a:t>2.37%</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1" dirty="0" smtClean="0">
                          <a:solidFill>
                            <a:schemeClr val="tx1"/>
                          </a:solidFill>
                          <a:effectLst/>
                          <a:latin typeface="Calibri"/>
                          <a:ea typeface="Calibri"/>
                          <a:cs typeface="Times New Roman"/>
                        </a:rPr>
                        <a:t>2.32%</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1" dirty="0" smtClean="0">
                          <a:solidFill>
                            <a:schemeClr val="tx1"/>
                          </a:solidFill>
                          <a:effectLst/>
                          <a:latin typeface="Calibri"/>
                          <a:ea typeface="Calibri"/>
                          <a:cs typeface="Times New Roman"/>
                        </a:rPr>
                        <a:t>2.35%</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1" dirty="0" smtClean="0">
                          <a:solidFill>
                            <a:schemeClr val="tx1"/>
                          </a:solidFill>
                          <a:effectLst/>
                          <a:latin typeface="Calibri"/>
                          <a:ea typeface="Calibri"/>
                          <a:cs typeface="Times New Roman"/>
                        </a:rPr>
                        <a:t>2.30%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1" dirty="0" smtClean="0">
                          <a:solidFill>
                            <a:schemeClr val="tx1"/>
                          </a:solidFill>
                          <a:effectLst/>
                          <a:latin typeface="Calibri"/>
                          <a:ea typeface="Calibri"/>
                          <a:cs typeface="Times New Roman"/>
                        </a:rPr>
                        <a:t>2.14%</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3018383872"/>
                  </a:ext>
                </a:extLst>
              </a:tr>
            </a:tbl>
          </a:graphicData>
        </a:graphic>
      </p:graphicFrame>
      <p:sp>
        <p:nvSpPr>
          <p:cNvPr id="8" name="Title 2"/>
          <p:cNvSpPr txBox="1">
            <a:spLocks/>
          </p:cNvSpPr>
          <p:nvPr/>
        </p:nvSpPr>
        <p:spPr>
          <a:xfrm>
            <a:off x="304800" y="152400"/>
            <a:ext cx="8610600" cy="1143000"/>
          </a:xfrm>
          <a:prstGeom prst="rect">
            <a:avLst/>
          </a:prstGeom>
          <a:ln w="6350" cap="rnd">
            <a:noFill/>
          </a:ln>
        </p:spPr>
        <p:txBody>
          <a:bodyPr vert="horz" rtlCol="0" anchor="b" anchorCtr="0">
            <a:normAutofit fontScale="90000" lnSpcReduction="1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smtClean="0">
                <a:solidFill>
                  <a:schemeClr val="tx1"/>
                </a:solidFill>
              </a:rPr>
              <a:t>Indicator 5: Education Environments (Children 6-21)</a:t>
            </a:r>
            <a:endParaRPr lang="en-US" dirty="0">
              <a:solidFill>
                <a:schemeClr val="tx1"/>
              </a:solidFill>
            </a:endParaRPr>
          </a:p>
        </p:txBody>
      </p:sp>
    </p:spTree>
    <p:extLst>
      <p:ext uri="{BB962C8B-B14F-4D97-AF65-F5344CB8AC3E}">
        <p14:creationId xmlns:p14="http://schemas.microsoft.com/office/powerpoint/2010/main" val="3611533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84482669"/>
              </p:ext>
            </p:extLst>
          </p:nvPr>
        </p:nvGraphicFramePr>
        <p:xfrm>
          <a:off x="381001" y="1905000"/>
          <a:ext cx="8229600" cy="2317115"/>
        </p:xfrm>
        <a:graphic>
          <a:graphicData uri="http://schemas.openxmlformats.org/drawingml/2006/table">
            <a:tbl>
              <a:tblPr firstRow="1" firstCol="1" lastRow="1" lastCol="1" bandRow="1" bandCol="1">
                <a:tableStyleId>{5C22544A-7EE6-4342-B048-85BDC9FD1C3A}</a:tableStyleId>
              </a:tblPr>
              <a:tblGrid>
                <a:gridCol w="2666999">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1">
                  <a:extLst>
                    <a:ext uri="{9D8B030D-6E8A-4147-A177-3AD203B41FA5}">
                      <a16:colId xmlns:a16="http://schemas.microsoft.com/office/drawing/2014/main" val="20005"/>
                    </a:ext>
                  </a:extLst>
                </a:gridCol>
              </a:tblGrid>
              <a:tr h="450215">
                <a:tc>
                  <a:txBody>
                    <a:bodyPr/>
                    <a:lstStyle/>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04140" indent="0" algn="ctr">
                        <a:lnSpc>
                          <a:spcPct val="107000"/>
                        </a:lnSpc>
                        <a:spcBef>
                          <a:spcPts val="380"/>
                        </a:spcBef>
                        <a:spcAft>
                          <a:spcPts val="0"/>
                        </a:spcAft>
                      </a:pPr>
                      <a:r>
                        <a:rPr lang="en-US" sz="1200" spc="-20" dirty="0">
                          <a:effectLst/>
                        </a:rPr>
                        <a:t>Number</a:t>
                      </a:r>
                      <a:r>
                        <a:rPr lang="en-US" sz="1200" spc="-50" dirty="0">
                          <a:effectLst/>
                        </a:rPr>
                        <a:t> </a:t>
                      </a:r>
                      <a:r>
                        <a:rPr lang="en-US" sz="1200" spc="-15" dirty="0">
                          <a:effectLst/>
                        </a:rPr>
                        <a:t>of</a:t>
                      </a:r>
                      <a:r>
                        <a:rPr lang="en-US" sz="1200" spc="-50" dirty="0">
                          <a:effectLst/>
                        </a:rPr>
                        <a:t> </a:t>
                      </a:r>
                      <a:r>
                        <a:rPr lang="en-US" sz="1200" spc="-20" dirty="0">
                          <a:effectLst/>
                        </a:rPr>
                        <a:t>children</a:t>
                      </a:r>
                      <a:r>
                        <a:rPr lang="en-US" sz="1200" spc="-50" dirty="0">
                          <a:effectLst/>
                        </a:rPr>
                        <a:t> </a:t>
                      </a:r>
                      <a:r>
                        <a:rPr lang="en-US" sz="1200" spc="-20" dirty="0" smtClean="0">
                          <a:effectLst/>
                        </a:rPr>
                        <a:t>with IEPs</a:t>
                      </a:r>
                      <a:r>
                        <a:rPr lang="en-US" sz="1200" spc="-50" dirty="0" smtClean="0">
                          <a:effectLst/>
                        </a:rPr>
                        <a:t> </a:t>
                      </a:r>
                      <a:r>
                        <a:rPr lang="en-US" sz="1200" spc="-20" dirty="0">
                          <a:effectLst/>
                        </a:rPr>
                        <a:t>aged</a:t>
                      </a:r>
                      <a:r>
                        <a:rPr lang="en-US" sz="1200" spc="-50" dirty="0">
                          <a:effectLst/>
                        </a:rPr>
                        <a:t> </a:t>
                      </a:r>
                      <a:r>
                        <a:rPr lang="en-US" sz="1200" dirty="0">
                          <a:effectLst/>
                        </a:rPr>
                        <a:t>6</a:t>
                      </a:r>
                      <a:r>
                        <a:rPr lang="en-US" sz="1200" spc="-45" dirty="0">
                          <a:effectLst/>
                        </a:rPr>
                        <a:t> </a:t>
                      </a:r>
                      <a:r>
                        <a:rPr lang="en-US" sz="1200" spc="-45" dirty="0" smtClean="0">
                          <a:effectLst/>
                        </a:rPr>
                        <a:t>- </a:t>
                      </a:r>
                      <a:r>
                        <a:rPr lang="en-US" sz="1200" spc="-15" dirty="0" smtClean="0">
                          <a:effectLst/>
                        </a:rPr>
                        <a:t>21</a:t>
                      </a:r>
                      <a:r>
                        <a:rPr lang="en-US" sz="1200" spc="105" dirty="0" smtClean="0">
                          <a:effectLst/>
                        </a:rPr>
                        <a:t> </a:t>
                      </a:r>
                      <a:r>
                        <a:rPr lang="en-US" sz="1200" spc="-20" dirty="0">
                          <a:effectLst/>
                        </a:rPr>
                        <a:t>served</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86360" indent="6350" algn="ctr">
                        <a:lnSpc>
                          <a:spcPct val="107000"/>
                        </a:lnSpc>
                        <a:spcBef>
                          <a:spcPts val="380"/>
                        </a:spcBef>
                        <a:spcAft>
                          <a:spcPts val="0"/>
                        </a:spcAft>
                      </a:pPr>
                      <a:r>
                        <a:rPr lang="en-US" sz="1200" spc="-25" dirty="0">
                          <a:effectLst/>
                        </a:rPr>
                        <a:t>Total</a:t>
                      </a:r>
                      <a:r>
                        <a:rPr lang="en-US" sz="1200" spc="-45" dirty="0">
                          <a:effectLst/>
                        </a:rPr>
                        <a:t> </a:t>
                      </a:r>
                      <a:r>
                        <a:rPr lang="en-US" sz="1200" spc="-15" dirty="0">
                          <a:effectLst/>
                        </a:rPr>
                        <a:t>number</a:t>
                      </a:r>
                      <a:r>
                        <a:rPr lang="en-US" sz="1200" spc="-45" dirty="0">
                          <a:effectLst/>
                        </a:rPr>
                        <a:t> </a:t>
                      </a:r>
                      <a:r>
                        <a:rPr lang="en-US" sz="1200" spc="-5" dirty="0">
                          <a:effectLst/>
                        </a:rPr>
                        <a:t>of</a:t>
                      </a:r>
                      <a:r>
                        <a:rPr lang="en-US" sz="1200" spc="-40" dirty="0">
                          <a:effectLst/>
                        </a:rPr>
                        <a:t> </a:t>
                      </a:r>
                      <a:r>
                        <a:rPr lang="en-US" sz="1200" spc="-15" dirty="0">
                          <a:effectLst/>
                        </a:rPr>
                        <a:t>children</a:t>
                      </a:r>
                      <a:r>
                        <a:rPr lang="en-US" sz="1200" spc="145" dirty="0">
                          <a:effectLst/>
                        </a:rPr>
                        <a:t> </a:t>
                      </a:r>
                      <a:r>
                        <a:rPr lang="en-US" sz="1200" spc="-20" dirty="0">
                          <a:effectLst/>
                        </a:rPr>
                        <a:t>with</a:t>
                      </a:r>
                      <a:r>
                        <a:rPr lang="en-US" sz="1200" spc="-50" dirty="0">
                          <a:effectLst/>
                        </a:rPr>
                        <a:t> </a:t>
                      </a:r>
                      <a:r>
                        <a:rPr lang="en-US" sz="1200" spc="-20" dirty="0">
                          <a:effectLst/>
                        </a:rPr>
                        <a:t>IEPs</a:t>
                      </a:r>
                      <a:r>
                        <a:rPr lang="en-US" sz="1200" spc="-45" dirty="0">
                          <a:effectLst/>
                        </a:rPr>
                        <a:t> </a:t>
                      </a:r>
                      <a:r>
                        <a:rPr lang="en-US" sz="1200" spc="-20" dirty="0">
                          <a:effectLst/>
                        </a:rPr>
                        <a:t>aged</a:t>
                      </a:r>
                      <a:r>
                        <a:rPr lang="en-US" sz="1200" spc="-50" dirty="0">
                          <a:effectLst/>
                        </a:rPr>
                        <a:t> </a:t>
                      </a:r>
                      <a:r>
                        <a:rPr lang="en-US" sz="1200" dirty="0">
                          <a:effectLst/>
                        </a:rPr>
                        <a:t>6</a:t>
                      </a:r>
                      <a:r>
                        <a:rPr lang="en-US" sz="1200" spc="-45" dirty="0">
                          <a:effectLst/>
                        </a:rPr>
                        <a:t> </a:t>
                      </a:r>
                      <a:r>
                        <a:rPr lang="en-US" sz="1200" spc="-45" dirty="0" smtClean="0">
                          <a:effectLst/>
                        </a:rPr>
                        <a:t>- </a:t>
                      </a:r>
                      <a:r>
                        <a:rPr lang="en-US" sz="1200" spc="-30" dirty="0" smtClean="0">
                          <a:effectLst/>
                        </a:rPr>
                        <a:t>21</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0"/>
                        </a:spcBef>
                        <a:spcAft>
                          <a:spcPts val="0"/>
                        </a:spcAft>
                      </a:pPr>
                      <a:r>
                        <a:rPr lang="en-US" sz="1200" dirty="0">
                          <a:effectLst/>
                        </a:rPr>
                        <a:t> </a:t>
                      </a:r>
                      <a:r>
                        <a:rPr lang="en-US" sz="1200" spc="-25" dirty="0" smtClean="0">
                          <a:effectLst/>
                        </a:rPr>
                        <a:t>FFY</a:t>
                      </a:r>
                      <a:r>
                        <a:rPr lang="en-US" sz="1200" spc="-85" dirty="0" smtClean="0">
                          <a:effectLst/>
                        </a:rPr>
                        <a:t> </a:t>
                      </a:r>
                      <a:r>
                        <a:rPr lang="en-US" sz="1200" spc="-30" dirty="0" smtClean="0">
                          <a:effectLst/>
                        </a:rPr>
                        <a:t>2016</a:t>
                      </a:r>
                      <a:r>
                        <a:rPr lang="en-US" sz="1200" spc="0" baseline="0" dirty="0" smtClean="0">
                          <a:effectLst/>
                        </a:rPr>
                        <a:t> </a:t>
                      </a:r>
                      <a:r>
                        <a:rPr lang="en-US" sz="1200" spc="-20" dirty="0" smtClean="0">
                          <a:effectLst/>
                        </a:rPr>
                        <a:t>Data</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0"/>
                        </a:spcBef>
                        <a:spcAft>
                          <a:spcPts val="0"/>
                        </a:spcAft>
                      </a:pPr>
                      <a:r>
                        <a:rPr lang="en-US" sz="1200" dirty="0">
                          <a:effectLst/>
                        </a:rPr>
                        <a:t> </a:t>
                      </a:r>
                      <a:r>
                        <a:rPr lang="en-US" sz="1200" spc="-25" dirty="0" smtClean="0">
                          <a:effectLst/>
                        </a:rPr>
                        <a:t>FFY</a:t>
                      </a:r>
                      <a:r>
                        <a:rPr lang="en-US" sz="1200" spc="-85" dirty="0" smtClean="0">
                          <a:effectLst/>
                        </a:rPr>
                        <a:t> </a:t>
                      </a:r>
                      <a:r>
                        <a:rPr lang="en-US" sz="1200" spc="-30" dirty="0" smtClean="0">
                          <a:effectLst/>
                        </a:rPr>
                        <a:t>2017</a:t>
                      </a:r>
                      <a:r>
                        <a:rPr lang="en-US" sz="1200" spc="0" baseline="0" dirty="0" smtClean="0">
                          <a:effectLst/>
                        </a:rPr>
                        <a:t> </a:t>
                      </a:r>
                      <a:r>
                        <a:rPr lang="en-US" sz="1200" spc="-25" dirty="0" smtClean="0">
                          <a:effectLst/>
                        </a:rPr>
                        <a:t>Target</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0"/>
                        </a:spcBef>
                        <a:spcAft>
                          <a:spcPts val="0"/>
                        </a:spcAft>
                      </a:pPr>
                      <a:r>
                        <a:rPr lang="en-US" sz="1200" dirty="0">
                          <a:effectLst/>
                        </a:rPr>
                        <a:t> </a:t>
                      </a:r>
                      <a:r>
                        <a:rPr lang="en-US" sz="1200" spc="-25" dirty="0" smtClean="0">
                          <a:effectLst/>
                        </a:rPr>
                        <a:t>FFY</a:t>
                      </a:r>
                      <a:r>
                        <a:rPr lang="en-US" sz="1200" spc="-85" dirty="0" smtClean="0">
                          <a:effectLst/>
                        </a:rPr>
                        <a:t> </a:t>
                      </a:r>
                      <a:r>
                        <a:rPr lang="en-US" sz="1200" spc="-30" dirty="0" smtClean="0">
                          <a:effectLst/>
                        </a:rPr>
                        <a:t>2017</a:t>
                      </a:r>
                      <a:r>
                        <a:rPr lang="en-US" sz="1200" spc="0" baseline="0" dirty="0" smtClean="0">
                          <a:effectLst/>
                        </a:rPr>
                        <a:t> </a:t>
                      </a:r>
                      <a:r>
                        <a:rPr lang="en-US" sz="1200" spc="-15" dirty="0" smtClean="0">
                          <a:effectLst/>
                        </a:rPr>
                        <a:t>Data</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7690">
                <a:tc>
                  <a:txBody>
                    <a:bodyPr/>
                    <a:lstStyle/>
                    <a:p>
                      <a:pPr marL="287338" marR="74295" indent="-228600">
                        <a:lnSpc>
                          <a:spcPct val="100000"/>
                        </a:lnSpc>
                        <a:spcBef>
                          <a:spcPts val="380"/>
                        </a:spcBef>
                        <a:spcAft>
                          <a:spcPts val="0"/>
                        </a:spcAft>
                        <a:buFont typeface="+mj-lt"/>
                        <a:buAutoNum type="alphaUcPeriod"/>
                      </a:pPr>
                      <a:r>
                        <a:rPr lang="en-US" sz="1200" spc="-30" dirty="0" smtClean="0">
                          <a:effectLst/>
                        </a:rPr>
                        <a:t>Number</a:t>
                      </a:r>
                      <a:r>
                        <a:rPr lang="en-US" sz="1200" spc="-55" dirty="0" smtClean="0">
                          <a:effectLst/>
                        </a:rPr>
                        <a:t> </a:t>
                      </a:r>
                      <a:r>
                        <a:rPr lang="en-US" sz="1200" spc="-20" dirty="0">
                          <a:effectLst/>
                        </a:rPr>
                        <a:t>of</a:t>
                      </a:r>
                      <a:r>
                        <a:rPr lang="en-US" sz="1200" spc="-60" dirty="0">
                          <a:effectLst/>
                        </a:rPr>
                        <a:t> </a:t>
                      </a:r>
                      <a:r>
                        <a:rPr lang="en-US" sz="1200" spc="-30" dirty="0">
                          <a:effectLst/>
                        </a:rPr>
                        <a:t>children</a:t>
                      </a:r>
                      <a:r>
                        <a:rPr lang="en-US" sz="1200" spc="-55" dirty="0">
                          <a:effectLst/>
                        </a:rPr>
                        <a:t> </a:t>
                      </a:r>
                      <a:r>
                        <a:rPr lang="en-US" sz="1200" spc="-25" dirty="0">
                          <a:effectLst/>
                        </a:rPr>
                        <a:t>with</a:t>
                      </a:r>
                      <a:r>
                        <a:rPr lang="en-US" sz="1200" spc="-60" dirty="0">
                          <a:effectLst/>
                        </a:rPr>
                        <a:t> </a:t>
                      </a:r>
                      <a:r>
                        <a:rPr lang="en-US" sz="1200" spc="-25" dirty="0">
                          <a:effectLst/>
                        </a:rPr>
                        <a:t>IEPs</a:t>
                      </a:r>
                      <a:r>
                        <a:rPr lang="en-US" sz="1200" spc="140" dirty="0">
                          <a:effectLst/>
                        </a:rPr>
                        <a:t> </a:t>
                      </a:r>
                      <a:r>
                        <a:rPr lang="en-US" sz="1200" spc="-25" dirty="0">
                          <a:effectLst/>
                        </a:rPr>
                        <a:t>aged</a:t>
                      </a:r>
                      <a:r>
                        <a:rPr lang="en-US" sz="1200" spc="-60" dirty="0">
                          <a:effectLst/>
                        </a:rPr>
                        <a:t> </a:t>
                      </a:r>
                      <a:r>
                        <a:rPr lang="en-US" sz="1200" dirty="0">
                          <a:effectLst/>
                        </a:rPr>
                        <a:t>6</a:t>
                      </a:r>
                      <a:r>
                        <a:rPr lang="en-US" sz="1200" spc="-55" dirty="0">
                          <a:effectLst/>
                        </a:rPr>
                        <a:t> </a:t>
                      </a:r>
                      <a:r>
                        <a:rPr lang="en-US" sz="1200" spc="-25" dirty="0">
                          <a:effectLst/>
                        </a:rPr>
                        <a:t>through</a:t>
                      </a:r>
                      <a:r>
                        <a:rPr lang="en-US" sz="1200" spc="-60" dirty="0">
                          <a:effectLst/>
                        </a:rPr>
                        <a:t> </a:t>
                      </a:r>
                      <a:r>
                        <a:rPr lang="en-US" sz="1200" spc="-20" dirty="0">
                          <a:effectLst/>
                        </a:rPr>
                        <a:t>21</a:t>
                      </a:r>
                      <a:r>
                        <a:rPr lang="en-US" sz="1200" spc="-55" dirty="0">
                          <a:effectLst/>
                        </a:rPr>
                        <a:t> </a:t>
                      </a:r>
                      <a:r>
                        <a:rPr lang="en-US" sz="1200" spc="-25" dirty="0">
                          <a:effectLst/>
                        </a:rPr>
                        <a:t>inside</a:t>
                      </a:r>
                      <a:r>
                        <a:rPr lang="en-US" sz="1200" spc="-55" dirty="0">
                          <a:effectLst/>
                        </a:rPr>
                        <a:t> </a:t>
                      </a:r>
                      <a:r>
                        <a:rPr lang="en-US" sz="1200" spc="-20" dirty="0" smtClean="0">
                          <a:effectLst/>
                        </a:rPr>
                        <a:t>the </a:t>
                      </a:r>
                      <a:r>
                        <a:rPr lang="en-US" sz="1200" spc="-25" dirty="0" smtClean="0">
                          <a:effectLst/>
                        </a:rPr>
                        <a:t>regular</a:t>
                      </a:r>
                      <a:r>
                        <a:rPr lang="en-US" sz="1200" spc="-55" dirty="0" smtClean="0">
                          <a:effectLst/>
                        </a:rPr>
                        <a:t> </a:t>
                      </a:r>
                      <a:r>
                        <a:rPr lang="en-US" sz="1200" spc="-25" dirty="0">
                          <a:effectLst/>
                        </a:rPr>
                        <a:t>class</a:t>
                      </a:r>
                      <a:r>
                        <a:rPr lang="en-US" sz="1200" spc="-50" dirty="0">
                          <a:effectLst/>
                        </a:rPr>
                        <a:t> </a:t>
                      </a:r>
                      <a:r>
                        <a:rPr lang="en-US" sz="1200" spc="-20" dirty="0">
                          <a:effectLst/>
                        </a:rPr>
                        <a:t>80%</a:t>
                      </a:r>
                      <a:r>
                        <a:rPr lang="en-US" sz="1200" spc="-50" dirty="0">
                          <a:effectLst/>
                        </a:rPr>
                        <a:t> </a:t>
                      </a:r>
                      <a:r>
                        <a:rPr lang="en-US" sz="1200" spc="-15" dirty="0">
                          <a:effectLst/>
                        </a:rPr>
                        <a:t>or</a:t>
                      </a:r>
                      <a:r>
                        <a:rPr lang="en-US" sz="1200" spc="-50" dirty="0">
                          <a:effectLst/>
                        </a:rPr>
                        <a:t> </a:t>
                      </a:r>
                      <a:r>
                        <a:rPr lang="en-US" sz="1200" spc="-20" dirty="0">
                          <a:effectLst/>
                        </a:rPr>
                        <a:t>more</a:t>
                      </a:r>
                      <a:r>
                        <a:rPr lang="en-US" sz="1200" spc="-50" dirty="0">
                          <a:effectLst/>
                        </a:rPr>
                        <a:t> </a:t>
                      </a:r>
                      <a:r>
                        <a:rPr lang="en-US" sz="1200" spc="-15" dirty="0">
                          <a:effectLst/>
                        </a:rPr>
                        <a:t>of</a:t>
                      </a:r>
                      <a:r>
                        <a:rPr lang="en-US" sz="1200" spc="-50" dirty="0">
                          <a:effectLst/>
                        </a:rPr>
                        <a:t> </a:t>
                      </a:r>
                      <a:r>
                        <a:rPr lang="en-US" sz="1200" spc="-20" dirty="0">
                          <a:effectLst/>
                        </a:rPr>
                        <a:t>the</a:t>
                      </a:r>
                      <a:r>
                        <a:rPr lang="en-US" sz="1200" spc="105" dirty="0">
                          <a:effectLst/>
                        </a:rPr>
                        <a:t> </a:t>
                      </a:r>
                      <a:r>
                        <a:rPr lang="en-US" sz="1200" spc="-45" dirty="0">
                          <a:effectLst/>
                        </a:rPr>
                        <a:t>day</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smtClean="0">
                          <a:solidFill>
                            <a:schemeClr val="tx1"/>
                          </a:solidFill>
                          <a:effectLst/>
                        </a:rPr>
                        <a:t>31,535</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solidFill>
                            <a:schemeClr val="tx1"/>
                          </a:solidFill>
                          <a:effectLst/>
                        </a:rPr>
                        <a:t>59,119</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solidFill>
                            <a:schemeClr val="tx1"/>
                          </a:solidFill>
                          <a:effectLst/>
                        </a:rPr>
                        <a:t>53.08%</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solidFill>
                            <a:schemeClr val="tx1"/>
                          </a:solidFill>
                          <a:effectLst/>
                        </a:rPr>
                        <a:t>61.81%</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solidFill>
                            <a:schemeClr val="tx1"/>
                          </a:solidFill>
                          <a:effectLst/>
                        </a:rPr>
                        <a:t>53.34%</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567690">
                <a:tc>
                  <a:txBody>
                    <a:bodyPr/>
                    <a:lstStyle/>
                    <a:p>
                      <a:pPr marL="284163" marR="74295" indent="-225425">
                        <a:lnSpc>
                          <a:spcPct val="100000"/>
                        </a:lnSpc>
                        <a:spcBef>
                          <a:spcPts val="380"/>
                        </a:spcBef>
                        <a:spcAft>
                          <a:spcPts val="0"/>
                        </a:spcAft>
                        <a:buFont typeface="+mj-lt"/>
                        <a:buNone/>
                      </a:pPr>
                      <a:r>
                        <a:rPr lang="en-US" sz="1200" spc="-30" dirty="0" smtClean="0">
                          <a:effectLst/>
                        </a:rPr>
                        <a:t>B. 	Number</a:t>
                      </a:r>
                      <a:r>
                        <a:rPr lang="en-US" sz="1200" spc="-55" dirty="0" smtClean="0">
                          <a:effectLst/>
                        </a:rPr>
                        <a:t> </a:t>
                      </a:r>
                      <a:r>
                        <a:rPr lang="en-US" sz="1200" spc="-20" dirty="0">
                          <a:effectLst/>
                        </a:rPr>
                        <a:t>of</a:t>
                      </a:r>
                      <a:r>
                        <a:rPr lang="en-US" sz="1200" spc="-60" dirty="0">
                          <a:effectLst/>
                        </a:rPr>
                        <a:t> </a:t>
                      </a:r>
                      <a:r>
                        <a:rPr lang="en-US" sz="1200" spc="-30" dirty="0">
                          <a:effectLst/>
                        </a:rPr>
                        <a:t>children</a:t>
                      </a:r>
                      <a:r>
                        <a:rPr lang="en-US" sz="1200" spc="-55" dirty="0">
                          <a:effectLst/>
                        </a:rPr>
                        <a:t> </a:t>
                      </a:r>
                      <a:r>
                        <a:rPr lang="en-US" sz="1200" spc="-25" dirty="0">
                          <a:effectLst/>
                        </a:rPr>
                        <a:t>with</a:t>
                      </a:r>
                      <a:r>
                        <a:rPr lang="en-US" sz="1200" spc="-60" dirty="0">
                          <a:effectLst/>
                        </a:rPr>
                        <a:t> </a:t>
                      </a:r>
                      <a:r>
                        <a:rPr lang="en-US" sz="1200" spc="-25" dirty="0">
                          <a:effectLst/>
                        </a:rPr>
                        <a:t>IEPs</a:t>
                      </a:r>
                      <a:r>
                        <a:rPr lang="en-US" sz="1200" spc="140" dirty="0">
                          <a:effectLst/>
                        </a:rPr>
                        <a:t> </a:t>
                      </a:r>
                      <a:r>
                        <a:rPr lang="en-US" sz="1200" spc="-25" dirty="0">
                          <a:effectLst/>
                        </a:rPr>
                        <a:t>aged</a:t>
                      </a:r>
                      <a:r>
                        <a:rPr lang="en-US" sz="1200" spc="-60" dirty="0">
                          <a:effectLst/>
                        </a:rPr>
                        <a:t> </a:t>
                      </a:r>
                      <a:r>
                        <a:rPr lang="en-US" sz="1200" dirty="0">
                          <a:effectLst/>
                        </a:rPr>
                        <a:t>6</a:t>
                      </a:r>
                      <a:r>
                        <a:rPr lang="en-US" sz="1200" spc="-55" dirty="0">
                          <a:effectLst/>
                        </a:rPr>
                        <a:t> </a:t>
                      </a:r>
                      <a:r>
                        <a:rPr lang="en-US" sz="1200" spc="-25" dirty="0">
                          <a:effectLst/>
                        </a:rPr>
                        <a:t>through</a:t>
                      </a:r>
                      <a:r>
                        <a:rPr lang="en-US" sz="1200" spc="-60" dirty="0">
                          <a:effectLst/>
                        </a:rPr>
                        <a:t> </a:t>
                      </a:r>
                      <a:r>
                        <a:rPr lang="en-US" sz="1200" spc="-20" dirty="0">
                          <a:effectLst/>
                        </a:rPr>
                        <a:t>21</a:t>
                      </a:r>
                      <a:r>
                        <a:rPr lang="en-US" sz="1200" spc="-55" dirty="0">
                          <a:effectLst/>
                        </a:rPr>
                        <a:t> </a:t>
                      </a:r>
                      <a:r>
                        <a:rPr lang="en-US" sz="1200" spc="-25" dirty="0">
                          <a:effectLst/>
                        </a:rPr>
                        <a:t>inside</a:t>
                      </a:r>
                      <a:r>
                        <a:rPr lang="en-US" sz="1200" spc="-55" dirty="0">
                          <a:effectLst/>
                        </a:rPr>
                        <a:t> </a:t>
                      </a:r>
                      <a:r>
                        <a:rPr lang="en-US" sz="1200" spc="-20" dirty="0">
                          <a:effectLst/>
                        </a:rPr>
                        <a:t>the</a:t>
                      </a:r>
                      <a:r>
                        <a:rPr lang="en-US" sz="1200" spc="130" dirty="0">
                          <a:effectLst/>
                        </a:rPr>
                        <a:t> </a:t>
                      </a:r>
                      <a:r>
                        <a:rPr lang="en-US" sz="1200" spc="-20" dirty="0">
                          <a:effectLst/>
                        </a:rPr>
                        <a:t>regular</a:t>
                      </a:r>
                      <a:r>
                        <a:rPr lang="en-US" sz="1200" spc="-50" dirty="0">
                          <a:effectLst/>
                        </a:rPr>
                        <a:t> </a:t>
                      </a:r>
                      <a:r>
                        <a:rPr lang="en-US" sz="1200" spc="-20" dirty="0">
                          <a:effectLst/>
                        </a:rPr>
                        <a:t>class</a:t>
                      </a:r>
                      <a:r>
                        <a:rPr lang="en-US" sz="1200" spc="-45" dirty="0">
                          <a:effectLst/>
                        </a:rPr>
                        <a:t> </a:t>
                      </a:r>
                      <a:r>
                        <a:rPr lang="en-US" sz="1200" spc="-20" dirty="0">
                          <a:effectLst/>
                        </a:rPr>
                        <a:t>less</a:t>
                      </a:r>
                      <a:r>
                        <a:rPr lang="en-US" sz="1200" spc="-45" dirty="0">
                          <a:effectLst/>
                        </a:rPr>
                        <a:t> </a:t>
                      </a:r>
                      <a:r>
                        <a:rPr lang="en-US" sz="1200" spc="-20" dirty="0">
                          <a:effectLst/>
                        </a:rPr>
                        <a:t>than</a:t>
                      </a:r>
                      <a:r>
                        <a:rPr lang="en-US" sz="1200" spc="-45" dirty="0">
                          <a:effectLst/>
                        </a:rPr>
                        <a:t> </a:t>
                      </a:r>
                      <a:r>
                        <a:rPr lang="en-US" sz="1200" spc="-20" dirty="0">
                          <a:effectLst/>
                        </a:rPr>
                        <a:t>40%</a:t>
                      </a:r>
                      <a:r>
                        <a:rPr lang="en-US" sz="1200" spc="-45" dirty="0">
                          <a:effectLst/>
                        </a:rPr>
                        <a:t> </a:t>
                      </a:r>
                      <a:r>
                        <a:rPr lang="en-US" sz="1200" spc="-15" dirty="0" smtClean="0">
                          <a:effectLst/>
                        </a:rPr>
                        <a:t>of </a:t>
                      </a:r>
                      <a:r>
                        <a:rPr lang="en-US" sz="1200" spc="-35" dirty="0" smtClean="0">
                          <a:effectLst/>
                        </a:rPr>
                        <a:t>the</a:t>
                      </a:r>
                      <a:r>
                        <a:rPr lang="en-US" sz="1200" spc="-100" dirty="0" smtClean="0">
                          <a:effectLst/>
                        </a:rPr>
                        <a:t> </a:t>
                      </a:r>
                      <a:r>
                        <a:rPr lang="en-US" sz="1200" spc="-35" dirty="0">
                          <a:effectLst/>
                        </a:rPr>
                        <a:t>day</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smtClean="0">
                          <a:solidFill>
                            <a:schemeClr val="tx1"/>
                          </a:solidFill>
                          <a:effectLst/>
                        </a:rPr>
                        <a:t>7,773</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200" b="1" dirty="0" smtClean="0">
                          <a:solidFill>
                            <a:schemeClr val="tx1"/>
                          </a:solidFill>
                          <a:effectLst/>
                        </a:rPr>
                        <a:t>59,119</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200" b="1" dirty="0">
                          <a:solidFill>
                            <a:schemeClr val="tx1"/>
                          </a:solidFill>
                          <a:effectLst/>
                        </a:rPr>
                        <a:t> </a:t>
                      </a:r>
                      <a:r>
                        <a:rPr lang="en-US" sz="1200" b="1" spc="-35" dirty="0" smtClean="0">
                          <a:solidFill>
                            <a:schemeClr val="tx1"/>
                          </a:solidFill>
                          <a:effectLst/>
                        </a:rPr>
                        <a:t>13.40%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200" b="1" dirty="0">
                          <a:solidFill>
                            <a:schemeClr val="tx1"/>
                          </a:solidFill>
                          <a:effectLst/>
                        </a:rPr>
                        <a:t> </a:t>
                      </a:r>
                      <a:r>
                        <a:rPr lang="en-US" sz="1200" b="1" spc="-35" dirty="0" smtClean="0">
                          <a:solidFill>
                            <a:schemeClr val="tx1"/>
                          </a:solidFill>
                          <a:effectLst/>
                        </a:rPr>
                        <a:t>12.16%</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200" b="1" dirty="0">
                          <a:solidFill>
                            <a:schemeClr val="tx1"/>
                          </a:solidFill>
                          <a:effectLst/>
                        </a:rPr>
                        <a:t> </a:t>
                      </a:r>
                      <a:r>
                        <a:rPr lang="en-US" sz="1200" b="1" spc="-35" dirty="0" smtClean="0">
                          <a:solidFill>
                            <a:schemeClr val="tx1"/>
                          </a:solidFill>
                          <a:effectLst/>
                        </a:rPr>
                        <a:t>13.15%</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r h="685165">
                <a:tc>
                  <a:txBody>
                    <a:bodyPr/>
                    <a:lstStyle/>
                    <a:p>
                      <a:pPr marL="284163" marR="67945" indent="-223838">
                        <a:lnSpc>
                          <a:spcPct val="100000"/>
                        </a:lnSpc>
                        <a:spcBef>
                          <a:spcPts val="380"/>
                        </a:spcBef>
                        <a:spcAft>
                          <a:spcPts val="0"/>
                        </a:spcAft>
                        <a:buFont typeface="+mj-lt"/>
                        <a:buNone/>
                      </a:pPr>
                      <a:r>
                        <a:rPr lang="en-US" sz="1200" spc="-25" dirty="0" smtClean="0">
                          <a:effectLst/>
                        </a:rPr>
                        <a:t>C. 	Number</a:t>
                      </a:r>
                      <a:r>
                        <a:rPr lang="en-US" sz="1200" spc="-55" dirty="0" smtClean="0">
                          <a:effectLst/>
                        </a:rPr>
                        <a:t> </a:t>
                      </a:r>
                      <a:r>
                        <a:rPr lang="en-US" sz="1200" spc="-15" dirty="0">
                          <a:effectLst/>
                        </a:rPr>
                        <a:t>of</a:t>
                      </a:r>
                      <a:r>
                        <a:rPr lang="en-US" sz="1200" spc="-60" dirty="0">
                          <a:effectLst/>
                        </a:rPr>
                        <a:t> </a:t>
                      </a:r>
                      <a:r>
                        <a:rPr lang="en-US" sz="1200" spc="-25" dirty="0">
                          <a:effectLst/>
                        </a:rPr>
                        <a:t>children</a:t>
                      </a:r>
                      <a:r>
                        <a:rPr lang="en-US" sz="1200" spc="-55" dirty="0">
                          <a:effectLst/>
                        </a:rPr>
                        <a:t> </a:t>
                      </a:r>
                      <a:r>
                        <a:rPr lang="en-US" sz="1200" spc="-20" dirty="0">
                          <a:effectLst/>
                        </a:rPr>
                        <a:t>with</a:t>
                      </a:r>
                      <a:r>
                        <a:rPr lang="en-US" sz="1200" spc="-60" dirty="0">
                          <a:effectLst/>
                        </a:rPr>
                        <a:t> </a:t>
                      </a:r>
                      <a:r>
                        <a:rPr lang="en-US" sz="1200" spc="-20" dirty="0">
                          <a:effectLst/>
                        </a:rPr>
                        <a:t>IEPs</a:t>
                      </a:r>
                      <a:r>
                        <a:rPr lang="en-US" sz="1200" spc="145" dirty="0">
                          <a:effectLst/>
                        </a:rPr>
                        <a:t> </a:t>
                      </a:r>
                      <a:r>
                        <a:rPr lang="en-US" sz="1200" spc="-20" dirty="0">
                          <a:effectLst/>
                        </a:rPr>
                        <a:t>aged</a:t>
                      </a:r>
                      <a:r>
                        <a:rPr lang="en-US" sz="1200" spc="-55" dirty="0">
                          <a:effectLst/>
                        </a:rPr>
                        <a:t> </a:t>
                      </a:r>
                      <a:r>
                        <a:rPr lang="en-US" sz="1200" dirty="0">
                          <a:effectLst/>
                        </a:rPr>
                        <a:t>6</a:t>
                      </a:r>
                      <a:r>
                        <a:rPr lang="en-US" sz="1200" spc="-55" dirty="0">
                          <a:effectLst/>
                        </a:rPr>
                        <a:t> </a:t>
                      </a:r>
                      <a:r>
                        <a:rPr lang="en-US" sz="1200" spc="-25" dirty="0">
                          <a:effectLst/>
                        </a:rPr>
                        <a:t>through</a:t>
                      </a:r>
                      <a:r>
                        <a:rPr lang="en-US" sz="1200" spc="-50" dirty="0">
                          <a:effectLst/>
                        </a:rPr>
                        <a:t> </a:t>
                      </a:r>
                      <a:r>
                        <a:rPr lang="en-US" sz="1200" spc="-15" dirty="0">
                          <a:effectLst/>
                        </a:rPr>
                        <a:t>21</a:t>
                      </a:r>
                      <a:r>
                        <a:rPr lang="en-US" sz="1200" spc="-55" dirty="0">
                          <a:effectLst/>
                        </a:rPr>
                        <a:t> </a:t>
                      </a:r>
                      <a:r>
                        <a:rPr lang="en-US" sz="1200" spc="-25" dirty="0" smtClean="0">
                          <a:effectLst/>
                        </a:rPr>
                        <a:t>inside separate</a:t>
                      </a:r>
                      <a:r>
                        <a:rPr lang="en-US" sz="1200" spc="-65" dirty="0" smtClean="0">
                          <a:effectLst/>
                        </a:rPr>
                        <a:t> </a:t>
                      </a:r>
                      <a:r>
                        <a:rPr lang="en-US" sz="1200" spc="-25" dirty="0">
                          <a:effectLst/>
                        </a:rPr>
                        <a:t>schools,</a:t>
                      </a:r>
                      <a:r>
                        <a:rPr lang="en-US" sz="1200" spc="-65" dirty="0">
                          <a:effectLst/>
                        </a:rPr>
                        <a:t> </a:t>
                      </a:r>
                      <a:r>
                        <a:rPr lang="en-US" sz="1200" spc="-25" dirty="0">
                          <a:effectLst/>
                        </a:rPr>
                        <a:t>residential</a:t>
                      </a:r>
                      <a:r>
                        <a:rPr lang="en-US" sz="1200" spc="125" dirty="0">
                          <a:effectLst/>
                        </a:rPr>
                        <a:t> </a:t>
                      </a:r>
                      <a:r>
                        <a:rPr lang="en-US" sz="1200" spc="-30" dirty="0">
                          <a:effectLst/>
                        </a:rPr>
                        <a:t>facilities,</a:t>
                      </a:r>
                      <a:r>
                        <a:rPr lang="en-US" sz="1200" spc="-75" dirty="0">
                          <a:effectLst/>
                        </a:rPr>
                        <a:t> </a:t>
                      </a:r>
                      <a:r>
                        <a:rPr lang="en-US" sz="1200" spc="-20" dirty="0">
                          <a:effectLst/>
                        </a:rPr>
                        <a:t>or</a:t>
                      </a:r>
                      <a:r>
                        <a:rPr lang="en-US" sz="1200" spc="-70" dirty="0">
                          <a:effectLst/>
                        </a:rPr>
                        <a:t> </a:t>
                      </a:r>
                      <a:r>
                        <a:rPr lang="en-US" sz="1200" spc="-30" dirty="0">
                          <a:effectLst/>
                        </a:rPr>
                        <a:t>homebound</a:t>
                      </a:r>
                      <a:r>
                        <a:rPr lang="en-US" sz="1200" spc="-30" dirty="0" smtClean="0">
                          <a:effectLst/>
                        </a:rPr>
                        <a:t>/ hospital</a:t>
                      </a:r>
                      <a:r>
                        <a:rPr lang="en-US" sz="1200" spc="110" dirty="0" smtClean="0">
                          <a:effectLst/>
                        </a:rPr>
                        <a:t> </a:t>
                      </a:r>
                      <a:r>
                        <a:rPr lang="en-US" sz="1200" spc="-25" dirty="0">
                          <a:effectLst/>
                        </a:rPr>
                        <a:t>placements</a:t>
                      </a:r>
                      <a:r>
                        <a:rPr lang="en-US" sz="1200" spc="-90" dirty="0">
                          <a:effectLst/>
                        </a:rPr>
                        <a:t> </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spc="-40" dirty="0" smtClean="0">
                          <a:solidFill>
                            <a:schemeClr val="tx1"/>
                          </a:solidFill>
                          <a:effectLst/>
                        </a:rPr>
                        <a:t>1,264</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rPr>
                        <a:t> </a:t>
                      </a:r>
                      <a:r>
                        <a:rPr lang="en-US" sz="1200" b="1" dirty="0" smtClean="0">
                          <a:solidFill>
                            <a:schemeClr val="tx1"/>
                          </a:solidFill>
                          <a:effectLst/>
                        </a:rPr>
                        <a:t>59,119</a:t>
                      </a:r>
                      <a:endParaRPr lang="en-US" sz="1200" b="1" dirty="0" smtClean="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a:solidFill>
                            <a:schemeClr val="tx1"/>
                          </a:solidFill>
                          <a:effectLst/>
                        </a:rPr>
                        <a:t> </a:t>
                      </a:r>
                      <a:r>
                        <a:rPr lang="en-US" sz="1200" b="1" spc="-35" dirty="0" smtClean="0">
                          <a:solidFill>
                            <a:schemeClr val="tx1"/>
                          </a:solidFill>
                          <a:effectLst/>
                        </a:rPr>
                        <a:t>2.30%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a:solidFill>
                            <a:schemeClr val="tx1"/>
                          </a:solidFill>
                          <a:effectLst/>
                        </a:rPr>
                        <a:t> </a:t>
                      </a:r>
                      <a:r>
                        <a:rPr lang="en-US" sz="1200" b="1" spc="-35" dirty="0" smtClean="0">
                          <a:solidFill>
                            <a:schemeClr val="tx1"/>
                          </a:solidFill>
                          <a:effectLst/>
                        </a:rPr>
                        <a:t>2.43%</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a:solidFill>
                            <a:schemeClr val="tx1"/>
                          </a:solidFill>
                          <a:effectLst/>
                        </a:rPr>
                        <a:t> </a:t>
                      </a:r>
                      <a:r>
                        <a:rPr lang="en-US" sz="1200" b="1" spc="-35" dirty="0" smtClean="0">
                          <a:solidFill>
                            <a:schemeClr val="tx1"/>
                          </a:solidFill>
                          <a:effectLst/>
                        </a:rPr>
                        <a:t>2.14%</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381000" y="1447800"/>
            <a:ext cx="4648200" cy="369332"/>
          </a:xfrm>
          <a:prstGeom prst="rect">
            <a:avLst/>
          </a:prstGeom>
          <a:noFill/>
        </p:spPr>
        <p:txBody>
          <a:bodyPr wrap="square" rtlCol="0">
            <a:spAutoFit/>
          </a:bodyPr>
          <a:lstStyle/>
          <a:p>
            <a:r>
              <a:rPr lang="en-US" dirty="0" smtClean="0"/>
              <a:t>FFY 2013 SPP/APR Data</a:t>
            </a:r>
            <a:endParaRPr lang="en-US" dirty="0"/>
          </a:p>
        </p:txBody>
      </p:sp>
      <p:sp>
        <p:nvSpPr>
          <p:cNvPr id="7" name="Title 2"/>
          <p:cNvSpPr txBox="1">
            <a:spLocks/>
          </p:cNvSpPr>
          <p:nvPr/>
        </p:nvSpPr>
        <p:spPr>
          <a:xfrm>
            <a:off x="304800" y="152400"/>
            <a:ext cx="8610600" cy="1143000"/>
          </a:xfrm>
          <a:prstGeom prst="rect">
            <a:avLst/>
          </a:prstGeom>
          <a:ln w="6350" cap="rnd">
            <a:noFill/>
          </a:ln>
        </p:spPr>
        <p:txBody>
          <a:bodyPr vert="horz" rtlCol="0" anchor="b" anchorCtr="0">
            <a:normAutofit fontScale="90000" lnSpcReduction="1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smtClean="0">
                <a:solidFill>
                  <a:schemeClr val="tx1"/>
                </a:solidFill>
              </a:rPr>
              <a:t>Indicator 5: Education Environments (Children 6-21)</a:t>
            </a:r>
            <a:endParaRPr lang="en-US" dirty="0">
              <a:solidFill>
                <a:schemeClr val="tx1"/>
              </a:solidFill>
            </a:endParaRPr>
          </a:p>
        </p:txBody>
      </p:sp>
    </p:spTree>
    <p:extLst>
      <p:ext uri="{BB962C8B-B14F-4D97-AF65-F5344CB8AC3E}">
        <p14:creationId xmlns:p14="http://schemas.microsoft.com/office/powerpoint/2010/main" val="16687832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Trivia 8</a:t>
            </a:r>
            <a:endParaRPr lang="en-US" b="1" dirty="0">
              <a:solidFill>
                <a:schemeClr val="accent5">
                  <a:lumMod val="75000"/>
                </a:schemeClr>
              </a:solidFill>
            </a:endParaRPr>
          </a:p>
        </p:txBody>
      </p:sp>
      <p:sp>
        <p:nvSpPr>
          <p:cNvPr id="3" name="Content Placeholder 2"/>
          <p:cNvSpPr>
            <a:spLocks noGrp="1"/>
          </p:cNvSpPr>
          <p:nvPr>
            <p:ph idx="1"/>
          </p:nvPr>
        </p:nvSpPr>
        <p:spPr>
          <a:xfrm>
            <a:off x="457200" y="1295401"/>
            <a:ext cx="8458200" cy="4800599"/>
          </a:xfrm>
        </p:spPr>
        <p:txBody>
          <a:bodyPr>
            <a:noAutofit/>
          </a:bodyPr>
          <a:lstStyle/>
          <a:p>
            <a:pPr marL="0" indent="0">
              <a:buNone/>
            </a:pPr>
            <a:r>
              <a:rPr lang="en-US" b="1" dirty="0"/>
              <a:t>The APR requires a review of </a:t>
            </a:r>
            <a:r>
              <a:rPr lang="en-US" b="1" dirty="0" smtClean="0"/>
              <a:t>Policies, Procedures, and Practices (P</a:t>
            </a:r>
            <a:r>
              <a:rPr lang="en-US" b="1" baseline="30000" dirty="0" smtClean="0"/>
              <a:t>3) </a:t>
            </a:r>
            <a:r>
              <a:rPr lang="en-US" b="1" dirty="0"/>
              <a:t>if an identified LEA has too many students in an educational setting</a:t>
            </a:r>
            <a:r>
              <a:rPr lang="en-US" b="1" dirty="0" smtClean="0"/>
              <a:t>.</a:t>
            </a:r>
          </a:p>
          <a:p>
            <a:pPr marL="0" indent="0">
              <a:buNone/>
            </a:pPr>
            <a:endParaRPr lang="en-US" b="1" dirty="0">
              <a:solidFill>
                <a:schemeClr val="accent5">
                  <a:lumMod val="75000"/>
                </a:schemeClr>
              </a:solidFill>
            </a:endParaRPr>
          </a:p>
          <a:p>
            <a:pPr marL="0" indent="0">
              <a:buNone/>
            </a:pPr>
            <a:r>
              <a:rPr lang="en-US" b="1" dirty="0" smtClean="0">
                <a:solidFill>
                  <a:schemeClr val="accent5">
                    <a:lumMod val="75000"/>
                  </a:schemeClr>
                </a:solidFill>
              </a:rPr>
              <a:t>	A. False</a:t>
            </a:r>
          </a:p>
          <a:p>
            <a:pPr marL="0" indent="0">
              <a:buNone/>
            </a:pPr>
            <a:r>
              <a:rPr lang="en-US" b="1" dirty="0">
                <a:solidFill>
                  <a:schemeClr val="accent5">
                    <a:lumMod val="75000"/>
                  </a:schemeClr>
                </a:solidFill>
              </a:rPr>
              <a:t>	</a:t>
            </a:r>
            <a:r>
              <a:rPr lang="en-US" b="1" dirty="0" smtClean="0">
                <a:solidFill>
                  <a:schemeClr val="accent5">
                    <a:lumMod val="75000"/>
                  </a:schemeClr>
                </a:solidFill>
              </a:rPr>
              <a:t>B. True</a:t>
            </a:r>
            <a:endParaRPr lang="en-US" b="1" dirty="0">
              <a:solidFill>
                <a:schemeClr val="accent5">
                  <a:lumMod val="75000"/>
                </a:schemeClr>
              </a:solidFill>
            </a:endParaRPr>
          </a:p>
        </p:txBody>
      </p:sp>
    </p:spTree>
    <p:extLst>
      <p:ext uri="{BB962C8B-B14F-4D97-AF65-F5344CB8AC3E}">
        <p14:creationId xmlns:p14="http://schemas.microsoft.com/office/powerpoint/2010/main" val="18043606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normAutofit fontScale="90000"/>
          </a:bodyPr>
          <a:lstStyle/>
          <a:p>
            <a:r>
              <a:rPr lang="en-US" dirty="0" smtClean="0"/>
              <a:t>Indicator 6: Preschool Environments</a:t>
            </a:r>
            <a:endParaRPr lang="en-US" dirty="0"/>
          </a:p>
        </p:txBody>
      </p:sp>
      <p:sp>
        <p:nvSpPr>
          <p:cNvPr id="2" name="Content Placeholder 1"/>
          <p:cNvSpPr>
            <a:spLocks noGrp="1"/>
          </p:cNvSpPr>
          <p:nvPr>
            <p:ph idx="1"/>
          </p:nvPr>
        </p:nvSpPr>
        <p:spPr>
          <a:xfrm>
            <a:off x="457200" y="1295400"/>
            <a:ext cx="8229600" cy="4572000"/>
          </a:xfrm>
        </p:spPr>
        <p:txBody>
          <a:bodyPr>
            <a:normAutofit fontScale="92500" lnSpcReduction="10000"/>
          </a:bodyPr>
          <a:lstStyle/>
          <a:p>
            <a:pPr marL="0" indent="0">
              <a:buNone/>
            </a:pPr>
            <a:r>
              <a:rPr lang="en-US" dirty="0"/>
              <a:t>Results indicator: Percent of children aged 3 through 5 with IEPs attending a:</a:t>
            </a:r>
          </a:p>
          <a:p>
            <a:pPr marL="0" indent="0">
              <a:buNone/>
            </a:pPr>
            <a:r>
              <a:rPr lang="en-US" dirty="0"/>
              <a:t> </a:t>
            </a:r>
          </a:p>
          <a:p>
            <a:pPr marL="514350" lvl="0" indent="-514350">
              <a:buFont typeface="+mj-lt"/>
              <a:buAutoNum type="alphaUcPeriod"/>
            </a:pPr>
            <a:r>
              <a:rPr lang="en-US" dirty="0"/>
              <a:t>Regular early childhood program and receiving the majority of special education and related services in the regular early childhood program; and</a:t>
            </a:r>
          </a:p>
          <a:p>
            <a:pPr marL="514350" lvl="0" indent="-514350">
              <a:buFont typeface="+mj-lt"/>
              <a:buAutoNum type="alphaUcPeriod"/>
            </a:pPr>
            <a:r>
              <a:rPr lang="en-US" dirty="0"/>
              <a:t>Separate special education class, separate school or residential facility</a:t>
            </a:r>
            <a:r>
              <a:rPr lang="en-US" dirty="0" smtClean="0"/>
              <a:t>. (20 </a:t>
            </a:r>
            <a:r>
              <a:rPr lang="en-US" dirty="0"/>
              <a:t>U.S.C. 1416(a)(3)(A))</a:t>
            </a:r>
          </a:p>
          <a:p>
            <a:pPr marL="0" lvl="0" indent="0">
              <a:buNone/>
            </a:pPr>
            <a:endParaRPr lang="en-US" dirty="0"/>
          </a:p>
          <a:p>
            <a:endParaRPr lang="en-US" dirty="0"/>
          </a:p>
        </p:txBody>
      </p:sp>
    </p:spTree>
    <p:extLst>
      <p:ext uri="{BB962C8B-B14F-4D97-AF65-F5344CB8AC3E}">
        <p14:creationId xmlns:p14="http://schemas.microsoft.com/office/powerpoint/2010/main" val="2084283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normAutofit fontScale="90000"/>
          </a:bodyPr>
          <a:lstStyle/>
          <a:p>
            <a:r>
              <a:rPr lang="en-US" dirty="0" smtClean="0"/>
              <a:t>Indicator 6: Preschool Environments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97229713"/>
              </p:ext>
            </p:extLst>
          </p:nvPr>
        </p:nvGraphicFramePr>
        <p:xfrm>
          <a:off x="457200" y="1219200"/>
          <a:ext cx="8229600" cy="4855689"/>
        </p:xfrm>
        <a:graphic>
          <a:graphicData uri="http://schemas.openxmlformats.org/drawingml/2006/table">
            <a:tbl>
              <a:tblPr>
                <a:tableStyleId>{5DA37D80-6434-44D0-A028-1B22A696006F}</a:tableStyleId>
              </a:tblPr>
              <a:tblGrid>
                <a:gridCol w="30480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187377">
                <a:tc>
                  <a:txBody>
                    <a:bodyPr/>
                    <a:lstStyle/>
                    <a:p>
                      <a:pPr algn="ctr" fontAlgn="b"/>
                      <a:r>
                        <a:rPr lang="en-US" sz="1200" b="1" u="none" strike="noStrike" dirty="0">
                          <a:solidFill>
                            <a:schemeClr val="bg1"/>
                          </a:solidFill>
                          <a:effectLst/>
                        </a:rPr>
                        <a:t>Column 1</a:t>
                      </a:r>
                      <a:endParaRPr lang="en-US" sz="1200" b="1" i="0" u="none" strike="noStrike" dirty="0">
                        <a:solidFill>
                          <a:schemeClr val="bg1"/>
                        </a:solidFill>
                        <a:effectLst/>
                        <a:latin typeface="+mn-lt"/>
                      </a:endParaRPr>
                    </a:p>
                  </a:txBody>
                  <a:tcPr marL="9369" marR="9369" marT="9369" marB="0" anchor="b">
                    <a:solidFill>
                      <a:schemeClr val="accent1"/>
                    </a:solidFill>
                  </a:tcPr>
                </a:tc>
                <a:tc>
                  <a:txBody>
                    <a:bodyPr/>
                    <a:lstStyle/>
                    <a:p>
                      <a:pPr algn="ctr" fontAlgn="b"/>
                      <a:r>
                        <a:rPr lang="en-US" sz="1200" b="1" u="none" strike="noStrike" dirty="0">
                          <a:solidFill>
                            <a:schemeClr val="bg1"/>
                          </a:solidFill>
                          <a:effectLst/>
                        </a:rPr>
                        <a:t>Column 2</a:t>
                      </a:r>
                      <a:endParaRPr lang="en-US" sz="1200" b="1" i="0" u="none" strike="noStrike" dirty="0">
                        <a:solidFill>
                          <a:schemeClr val="bg1"/>
                        </a:solidFill>
                        <a:effectLst/>
                        <a:latin typeface="+mn-lt"/>
                      </a:endParaRPr>
                    </a:p>
                  </a:txBody>
                  <a:tcPr marL="9369" marR="9369" marT="9369" marB="0" anchor="b">
                    <a:solidFill>
                      <a:schemeClr val="accent1"/>
                    </a:solidFill>
                  </a:tcPr>
                </a:tc>
                <a:extLst>
                  <a:ext uri="{0D108BD9-81ED-4DB2-BD59-A6C34878D82A}">
                    <a16:rowId xmlns:a16="http://schemas.microsoft.com/office/drawing/2014/main" val="10000"/>
                  </a:ext>
                </a:extLst>
              </a:tr>
              <a:tr h="645951">
                <a:tc rowSpan="2">
                  <a:txBody>
                    <a:bodyPr/>
                    <a:lstStyle/>
                    <a:p>
                      <a:pPr algn="l" fontAlgn="t"/>
                      <a:r>
                        <a:rPr lang="en-US" sz="1200" b="1" u="none" strike="noStrike" dirty="0">
                          <a:solidFill>
                            <a:schemeClr val="bg1"/>
                          </a:solidFill>
                          <a:effectLst/>
                        </a:rPr>
                        <a:t>Row set (A)     </a:t>
                      </a:r>
                      <a:br>
                        <a:rPr lang="en-US" sz="1200" b="1" u="none" strike="noStrike" dirty="0">
                          <a:solidFill>
                            <a:schemeClr val="bg1"/>
                          </a:solidFill>
                          <a:effectLst/>
                        </a:rPr>
                      </a:br>
                      <a:r>
                        <a:rPr lang="en-US" sz="1200" b="1" u="none" strike="noStrike" dirty="0">
                          <a:solidFill>
                            <a:schemeClr val="bg1"/>
                          </a:solidFill>
                          <a:effectLst/>
                        </a:rPr>
                        <a:t>                                                                                                         </a:t>
                      </a:r>
                      <a:br>
                        <a:rPr lang="en-US" sz="1200" b="1" u="none" strike="noStrike" dirty="0">
                          <a:solidFill>
                            <a:schemeClr val="bg1"/>
                          </a:solidFill>
                          <a:effectLst/>
                        </a:rPr>
                      </a:br>
                      <a:r>
                        <a:rPr lang="en-US" sz="1200" b="1" u="none" strike="noStrike" dirty="0">
                          <a:solidFill>
                            <a:schemeClr val="bg1"/>
                          </a:solidFill>
                          <a:effectLst/>
                        </a:rPr>
                        <a:t>CHILDREN ATTENDING A REGULAR </a:t>
                      </a:r>
                      <a:r>
                        <a:rPr lang="en-US" sz="1200" b="1" u="none" strike="noStrike" dirty="0" smtClean="0">
                          <a:solidFill>
                            <a:schemeClr val="bg1"/>
                          </a:solidFill>
                          <a:effectLst/>
                        </a:rPr>
                        <a:t>EARLY </a:t>
                      </a:r>
                      <a:r>
                        <a:rPr lang="en-US" sz="1200" b="1" u="none" strike="noStrike" dirty="0">
                          <a:solidFill>
                            <a:schemeClr val="bg1"/>
                          </a:solidFill>
                          <a:effectLst/>
                        </a:rPr>
                        <a:t>CHILDHOOD PROGRAM AT </a:t>
                      </a:r>
                      <a:r>
                        <a:rPr lang="en-US" sz="1200" b="1" u="none" strike="noStrike" dirty="0" smtClean="0">
                          <a:solidFill>
                            <a:schemeClr val="bg1"/>
                          </a:solidFill>
                          <a:effectLst/>
                        </a:rPr>
                        <a:t>LEAST 10 </a:t>
                      </a:r>
                      <a:r>
                        <a:rPr lang="en-US" sz="1200" b="1" u="none" strike="noStrike" dirty="0">
                          <a:solidFill>
                            <a:schemeClr val="bg1"/>
                          </a:solidFill>
                          <a:effectLst/>
                        </a:rPr>
                        <a:t>HRS PER WEEK, …</a:t>
                      </a:r>
                      <a:endParaRPr lang="en-US" sz="1200" b="1" i="0" u="none" strike="noStrike" dirty="0">
                        <a:solidFill>
                          <a:schemeClr val="bg1"/>
                        </a:solidFill>
                        <a:effectLst/>
                        <a:latin typeface="+mn-lt"/>
                      </a:endParaRPr>
                    </a:p>
                  </a:txBody>
                  <a:tcPr marL="9369" marR="9369" marT="9369" marB="0">
                    <a:solidFill>
                      <a:schemeClr val="accent1"/>
                    </a:solidFill>
                  </a:tcPr>
                </a:tc>
                <a:tc>
                  <a:txBody>
                    <a:bodyPr/>
                    <a:lstStyle/>
                    <a:p>
                      <a:pPr algn="l" fontAlgn="b"/>
                      <a:r>
                        <a:rPr lang="en-US" sz="1200" b="1" u="none" strike="noStrike" dirty="0">
                          <a:solidFill>
                            <a:schemeClr val="tx1"/>
                          </a:solidFill>
                          <a:effectLst/>
                        </a:rPr>
                        <a:t>(A1) … and RECEIVING the majority of hours </a:t>
                      </a:r>
                      <a:r>
                        <a:rPr lang="en-US" sz="1200" b="1" u="none" strike="noStrike" dirty="0" smtClean="0">
                          <a:solidFill>
                            <a:schemeClr val="tx1"/>
                          </a:solidFill>
                          <a:effectLst/>
                        </a:rPr>
                        <a:t>of SPECIAL </a:t>
                      </a:r>
                      <a:r>
                        <a:rPr lang="en-US" sz="1200" b="1" u="none" strike="noStrike" dirty="0">
                          <a:solidFill>
                            <a:schemeClr val="tx1"/>
                          </a:solidFill>
                          <a:effectLst/>
                        </a:rPr>
                        <a:t>EDUCATION and related SERVICES in </a:t>
                      </a:r>
                      <a:r>
                        <a:rPr lang="en-US" sz="1200" b="1" u="none" strike="noStrike" dirty="0" smtClean="0">
                          <a:solidFill>
                            <a:schemeClr val="tx1"/>
                          </a:solidFill>
                          <a:effectLst/>
                        </a:rPr>
                        <a:t> the </a:t>
                      </a:r>
                      <a:r>
                        <a:rPr lang="en-US" sz="1200" b="1" u="none" strike="noStrike" dirty="0">
                          <a:solidFill>
                            <a:schemeClr val="tx1"/>
                          </a:solidFill>
                          <a:effectLst/>
                        </a:rPr>
                        <a:t>REGULAR EARLY CHILDHOOD PROGRAM</a:t>
                      </a:r>
                      <a:endParaRPr lang="en-US" sz="1200" b="1" i="0" u="none" strike="noStrike" dirty="0">
                        <a:solidFill>
                          <a:schemeClr val="tx1"/>
                        </a:solidFill>
                        <a:effectLst/>
                        <a:latin typeface="+mn-lt"/>
                      </a:endParaRPr>
                    </a:p>
                  </a:txBody>
                  <a:tcPr marL="9369" marR="9369" marT="9369" marB="0">
                    <a:solidFill>
                      <a:srgbClr val="CCD4E4"/>
                    </a:solidFill>
                  </a:tcPr>
                </a:tc>
                <a:extLst>
                  <a:ext uri="{0D108BD9-81ED-4DB2-BD59-A6C34878D82A}">
                    <a16:rowId xmlns:a16="http://schemas.microsoft.com/office/drawing/2014/main" val="10001"/>
                  </a:ext>
                </a:extLst>
              </a:tr>
              <a:tr h="487180">
                <a:tc vMerge="1">
                  <a:txBody>
                    <a:bodyPr/>
                    <a:lstStyle/>
                    <a:p>
                      <a:endParaRPr lang="en-US"/>
                    </a:p>
                  </a:txBody>
                  <a:tcPr/>
                </a:tc>
                <a:tc>
                  <a:txBody>
                    <a:bodyPr/>
                    <a:lstStyle/>
                    <a:p>
                      <a:pPr algn="l" fontAlgn="b"/>
                      <a:r>
                        <a:rPr lang="en-US" sz="1200" b="1" u="none" strike="noStrike" dirty="0">
                          <a:solidFill>
                            <a:schemeClr val="tx1"/>
                          </a:solidFill>
                          <a:effectLst/>
                        </a:rPr>
                        <a:t>(A2) … and RECEIVING the majority of hours </a:t>
                      </a:r>
                      <a:r>
                        <a:rPr lang="en-US" sz="1200" b="1" u="none" strike="noStrike" dirty="0" smtClean="0">
                          <a:solidFill>
                            <a:schemeClr val="tx1"/>
                          </a:solidFill>
                          <a:effectLst/>
                        </a:rPr>
                        <a:t>of SPECIAL </a:t>
                      </a:r>
                      <a:r>
                        <a:rPr lang="en-US" sz="1200" b="1" u="none" strike="noStrike" dirty="0">
                          <a:solidFill>
                            <a:schemeClr val="tx1"/>
                          </a:solidFill>
                          <a:effectLst/>
                        </a:rPr>
                        <a:t>EDUCATION and related SERVICES </a:t>
                      </a:r>
                      <a:r>
                        <a:rPr lang="en-US" sz="1200" b="1" u="none" strike="noStrike" dirty="0" smtClean="0">
                          <a:solidFill>
                            <a:schemeClr val="tx1"/>
                          </a:solidFill>
                          <a:effectLst/>
                        </a:rPr>
                        <a:t>in some </a:t>
                      </a:r>
                      <a:r>
                        <a:rPr lang="en-US" sz="1200" b="1" u="none" strike="noStrike" dirty="0">
                          <a:solidFill>
                            <a:schemeClr val="tx1"/>
                          </a:solidFill>
                          <a:effectLst/>
                        </a:rPr>
                        <a:t>OTHER LOCATION </a:t>
                      </a:r>
                      <a:endParaRPr lang="en-US" sz="1200" b="1" i="0" u="none" strike="noStrike" dirty="0">
                        <a:solidFill>
                          <a:schemeClr val="tx1"/>
                        </a:solidFill>
                        <a:effectLst/>
                        <a:latin typeface="+mn-lt"/>
                      </a:endParaRPr>
                    </a:p>
                  </a:txBody>
                  <a:tcPr marL="9369" marR="9369" marT="9369" marB="0">
                    <a:solidFill>
                      <a:srgbClr val="CCD4E4"/>
                    </a:solidFill>
                  </a:tcPr>
                </a:tc>
                <a:extLst>
                  <a:ext uri="{0D108BD9-81ED-4DB2-BD59-A6C34878D82A}">
                    <a16:rowId xmlns:a16="http://schemas.microsoft.com/office/drawing/2014/main" val="10002"/>
                  </a:ext>
                </a:extLst>
              </a:tr>
              <a:tr h="503420">
                <a:tc rowSpan="2">
                  <a:txBody>
                    <a:bodyPr/>
                    <a:lstStyle/>
                    <a:p>
                      <a:pPr algn="l" fontAlgn="t"/>
                      <a:r>
                        <a:rPr lang="en-US" sz="1200" b="1" u="none" strike="noStrike" dirty="0">
                          <a:solidFill>
                            <a:schemeClr val="bg1"/>
                          </a:solidFill>
                          <a:effectLst/>
                        </a:rPr>
                        <a:t>Row Set (B)</a:t>
                      </a:r>
                      <a:br>
                        <a:rPr lang="en-US" sz="1200" b="1" u="none" strike="noStrike" dirty="0">
                          <a:solidFill>
                            <a:schemeClr val="bg1"/>
                          </a:solidFill>
                          <a:effectLst/>
                        </a:rPr>
                      </a:br>
                      <a:r>
                        <a:rPr lang="en-US" sz="1200" b="1" u="none" strike="noStrike" dirty="0">
                          <a:solidFill>
                            <a:schemeClr val="bg1"/>
                          </a:solidFill>
                          <a:effectLst/>
                        </a:rPr>
                        <a:t/>
                      </a:r>
                      <a:br>
                        <a:rPr lang="en-US" sz="1200" b="1" u="none" strike="noStrike" dirty="0">
                          <a:solidFill>
                            <a:schemeClr val="bg1"/>
                          </a:solidFill>
                          <a:effectLst/>
                        </a:rPr>
                      </a:br>
                      <a:r>
                        <a:rPr lang="en-US" sz="1200" b="1" u="none" strike="noStrike" dirty="0">
                          <a:solidFill>
                            <a:schemeClr val="bg1"/>
                          </a:solidFill>
                          <a:effectLst/>
                        </a:rPr>
                        <a:t>CHILDREN ATTENDING A REGULAR </a:t>
                      </a:r>
                      <a:r>
                        <a:rPr lang="en-US" sz="1200" b="1" u="none" strike="noStrike" dirty="0" smtClean="0">
                          <a:solidFill>
                            <a:schemeClr val="bg1"/>
                          </a:solidFill>
                          <a:effectLst/>
                        </a:rPr>
                        <a:t> EARLY </a:t>
                      </a:r>
                      <a:r>
                        <a:rPr lang="en-US" sz="1200" b="1" u="none" strike="noStrike" dirty="0">
                          <a:solidFill>
                            <a:schemeClr val="bg1"/>
                          </a:solidFill>
                          <a:effectLst/>
                        </a:rPr>
                        <a:t>CHILDHOOD PROGRAM LESS </a:t>
                      </a:r>
                      <a:r>
                        <a:rPr lang="en-US" sz="1200" b="1" u="none" strike="noStrike" dirty="0" smtClean="0">
                          <a:solidFill>
                            <a:schemeClr val="bg1"/>
                          </a:solidFill>
                          <a:effectLst/>
                        </a:rPr>
                        <a:t> THAN </a:t>
                      </a:r>
                      <a:r>
                        <a:rPr lang="en-US" sz="1200" b="1" u="none" strike="noStrike" dirty="0">
                          <a:solidFill>
                            <a:schemeClr val="bg1"/>
                          </a:solidFill>
                          <a:effectLst/>
                        </a:rPr>
                        <a:t>10 HRS PER WEEK, …</a:t>
                      </a:r>
                      <a:endParaRPr lang="en-US" sz="1200" b="1" i="0" u="none" strike="noStrike" dirty="0">
                        <a:solidFill>
                          <a:schemeClr val="bg1"/>
                        </a:solidFill>
                        <a:effectLst/>
                        <a:latin typeface="+mn-lt"/>
                      </a:endParaRPr>
                    </a:p>
                  </a:txBody>
                  <a:tcPr marL="9369" marR="9369" marT="9369" marB="0">
                    <a:solidFill>
                      <a:schemeClr val="accent1"/>
                    </a:solidFill>
                  </a:tcPr>
                </a:tc>
                <a:tc>
                  <a:txBody>
                    <a:bodyPr/>
                    <a:lstStyle/>
                    <a:p>
                      <a:pPr algn="l" fontAlgn="b"/>
                      <a:r>
                        <a:rPr lang="en-US" sz="1200" b="1" u="none" strike="noStrike" dirty="0">
                          <a:solidFill>
                            <a:schemeClr val="tx1"/>
                          </a:solidFill>
                          <a:effectLst/>
                        </a:rPr>
                        <a:t>(B1) …and RECEIVING the majority of hours </a:t>
                      </a:r>
                      <a:r>
                        <a:rPr lang="en-US" sz="1200" b="1" u="none" strike="noStrike" dirty="0" smtClean="0">
                          <a:solidFill>
                            <a:schemeClr val="tx1"/>
                          </a:solidFill>
                          <a:effectLst/>
                        </a:rPr>
                        <a:t>of SPECIAL </a:t>
                      </a:r>
                      <a:r>
                        <a:rPr lang="en-US" sz="1200" b="1" u="none" strike="noStrike" dirty="0">
                          <a:solidFill>
                            <a:schemeClr val="tx1"/>
                          </a:solidFill>
                          <a:effectLst/>
                        </a:rPr>
                        <a:t>EDUCATION and related SERVICES </a:t>
                      </a:r>
                      <a:r>
                        <a:rPr lang="en-US" sz="1200" b="1" u="none" strike="noStrike" dirty="0" smtClean="0">
                          <a:solidFill>
                            <a:schemeClr val="tx1"/>
                          </a:solidFill>
                          <a:effectLst/>
                        </a:rPr>
                        <a:t>in the </a:t>
                      </a:r>
                      <a:r>
                        <a:rPr lang="en-US" sz="1200" b="1" u="none" strike="noStrike" dirty="0">
                          <a:solidFill>
                            <a:schemeClr val="tx1"/>
                          </a:solidFill>
                          <a:effectLst/>
                        </a:rPr>
                        <a:t>REGULAR EARLY CHILDHOOD PROGRAM</a:t>
                      </a:r>
                      <a:endParaRPr lang="en-US" sz="1200" b="1" i="0" u="none" strike="noStrike" dirty="0">
                        <a:solidFill>
                          <a:schemeClr val="tx1"/>
                        </a:solidFill>
                        <a:effectLst/>
                        <a:latin typeface="+mn-lt"/>
                      </a:endParaRPr>
                    </a:p>
                  </a:txBody>
                  <a:tcPr marL="9369" marR="9369" marT="9369" marB="0">
                    <a:solidFill>
                      <a:srgbClr val="CCD4E4"/>
                    </a:solidFill>
                  </a:tcPr>
                </a:tc>
                <a:extLst>
                  <a:ext uri="{0D108BD9-81ED-4DB2-BD59-A6C34878D82A}">
                    <a16:rowId xmlns:a16="http://schemas.microsoft.com/office/drawing/2014/main" val="10003"/>
                  </a:ext>
                </a:extLst>
              </a:tr>
              <a:tr h="534025">
                <a:tc vMerge="1">
                  <a:txBody>
                    <a:bodyPr/>
                    <a:lstStyle/>
                    <a:p>
                      <a:endParaRPr lang="en-US"/>
                    </a:p>
                  </a:txBody>
                  <a:tcPr/>
                </a:tc>
                <a:tc>
                  <a:txBody>
                    <a:bodyPr/>
                    <a:lstStyle/>
                    <a:p>
                      <a:pPr algn="l" fontAlgn="b"/>
                      <a:r>
                        <a:rPr lang="en-US" sz="1200" b="1" u="none" strike="noStrike" dirty="0">
                          <a:solidFill>
                            <a:schemeClr val="tx1"/>
                          </a:solidFill>
                          <a:effectLst/>
                        </a:rPr>
                        <a:t>(B2) …and RECEIVING the majority of hours </a:t>
                      </a:r>
                      <a:r>
                        <a:rPr lang="en-US" sz="1200" b="1" u="none" strike="noStrike" dirty="0" smtClean="0">
                          <a:solidFill>
                            <a:schemeClr val="tx1"/>
                          </a:solidFill>
                          <a:effectLst/>
                        </a:rPr>
                        <a:t>of SPECIAL </a:t>
                      </a:r>
                      <a:r>
                        <a:rPr lang="en-US" sz="1200" b="1" u="none" strike="noStrike" dirty="0">
                          <a:solidFill>
                            <a:schemeClr val="tx1"/>
                          </a:solidFill>
                          <a:effectLst/>
                        </a:rPr>
                        <a:t>EDUCATION and related SERVICES </a:t>
                      </a:r>
                      <a:r>
                        <a:rPr lang="en-US" sz="1200" b="1" u="none" strike="noStrike" dirty="0" smtClean="0">
                          <a:solidFill>
                            <a:schemeClr val="tx1"/>
                          </a:solidFill>
                          <a:effectLst/>
                        </a:rPr>
                        <a:t>in some </a:t>
                      </a:r>
                      <a:r>
                        <a:rPr lang="en-US" sz="1200" b="1" u="none" strike="noStrike" dirty="0">
                          <a:solidFill>
                            <a:schemeClr val="tx1"/>
                          </a:solidFill>
                          <a:effectLst/>
                        </a:rPr>
                        <a:t>OTHER LOCATION</a:t>
                      </a:r>
                      <a:endParaRPr lang="en-US" sz="1200" b="1" i="0" u="none" strike="noStrike" dirty="0">
                        <a:solidFill>
                          <a:schemeClr val="tx1"/>
                        </a:solidFill>
                        <a:effectLst/>
                        <a:latin typeface="+mn-lt"/>
                      </a:endParaRPr>
                    </a:p>
                  </a:txBody>
                  <a:tcPr marL="9369" marR="9369" marT="9369" marB="0">
                    <a:solidFill>
                      <a:srgbClr val="CCD4E4"/>
                    </a:solidFill>
                  </a:tcPr>
                </a:tc>
                <a:extLst>
                  <a:ext uri="{0D108BD9-81ED-4DB2-BD59-A6C34878D82A}">
                    <a16:rowId xmlns:a16="http://schemas.microsoft.com/office/drawing/2014/main" val="10004"/>
                  </a:ext>
                </a:extLst>
              </a:tr>
              <a:tr h="456575">
                <a:tc rowSpan="3">
                  <a:txBody>
                    <a:bodyPr/>
                    <a:lstStyle/>
                    <a:p>
                      <a:pPr algn="l" fontAlgn="t"/>
                      <a:r>
                        <a:rPr lang="en-US" sz="1200" b="1" u="none" strike="noStrike" dirty="0">
                          <a:solidFill>
                            <a:schemeClr val="bg1"/>
                          </a:solidFill>
                          <a:effectLst/>
                        </a:rPr>
                        <a:t>Row Set (C)</a:t>
                      </a:r>
                      <a:br>
                        <a:rPr lang="en-US" sz="1200" b="1" u="none" strike="noStrike" dirty="0">
                          <a:solidFill>
                            <a:schemeClr val="bg1"/>
                          </a:solidFill>
                          <a:effectLst/>
                        </a:rPr>
                      </a:br>
                      <a:r>
                        <a:rPr lang="en-US" sz="1200" b="1" u="none" strike="noStrike" dirty="0">
                          <a:solidFill>
                            <a:schemeClr val="bg1"/>
                          </a:solidFill>
                          <a:effectLst/>
                        </a:rPr>
                        <a:t/>
                      </a:r>
                      <a:br>
                        <a:rPr lang="en-US" sz="1200" b="1" u="none" strike="noStrike" dirty="0">
                          <a:solidFill>
                            <a:schemeClr val="bg1"/>
                          </a:solidFill>
                          <a:effectLst/>
                        </a:rPr>
                      </a:br>
                      <a:r>
                        <a:rPr lang="en-US" sz="1200" b="1" u="none" strike="noStrike" dirty="0">
                          <a:solidFill>
                            <a:schemeClr val="bg1"/>
                          </a:solidFill>
                          <a:effectLst/>
                        </a:rPr>
                        <a:t>CHILDREN </a:t>
                      </a:r>
                      <a:r>
                        <a:rPr lang="en-US" sz="1200" b="1" u="sng" strike="noStrike" dirty="0">
                          <a:solidFill>
                            <a:schemeClr val="bg1"/>
                          </a:solidFill>
                          <a:effectLst/>
                        </a:rPr>
                        <a:t>ATTENDING A </a:t>
                      </a:r>
                      <a:r>
                        <a:rPr lang="en-US" sz="1200" b="1" u="sng" strike="noStrike" dirty="0" smtClean="0">
                          <a:solidFill>
                            <a:schemeClr val="bg1"/>
                          </a:solidFill>
                          <a:effectLst/>
                        </a:rPr>
                        <a:t>SPECIAL EDUCATION</a:t>
                      </a:r>
                      <a:r>
                        <a:rPr lang="en-US" sz="1200" b="1" u="none" strike="noStrike" dirty="0" smtClean="0">
                          <a:solidFill>
                            <a:schemeClr val="bg1"/>
                          </a:solidFill>
                          <a:effectLst/>
                        </a:rPr>
                        <a:t> </a:t>
                      </a:r>
                      <a:r>
                        <a:rPr lang="en-US" sz="1200" b="1" u="none" strike="noStrike" dirty="0">
                          <a:solidFill>
                            <a:schemeClr val="bg1"/>
                          </a:solidFill>
                          <a:effectLst/>
                        </a:rPr>
                        <a:t>program (NOT in </a:t>
                      </a:r>
                      <a:r>
                        <a:rPr lang="en-US" sz="1200" b="1" u="none" strike="noStrike" dirty="0" smtClean="0">
                          <a:solidFill>
                            <a:schemeClr val="bg1"/>
                          </a:solidFill>
                          <a:effectLst/>
                        </a:rPr>
                        <a:t>any regular </a:t>
                      </a:r>
                      <a:r>
                        <a:rPr lang="en-US" sz="1200" b="1" u="none" strike="noStrike" dirty="0">
                          <a:solidFill>
                            <a:schemeClr val="bg1"/>
                          </a:solidFill>
                          <a:effectLst/>
                        </a:rPr>
                        <a:t>early childhood program),...</a:t>
                      </a:r>
                      <a:br>
                        <a:rPr lang="en-US" sz="1200" b="1" u="none" strike="noStrike" dirty="0">
                          <a:solidFill>
                            <a:schemeClr val="bg1"/>
                          </a:solidFill>
                          <a:effectLst/>
                        </a:rPr>
                      </a:br>
                      <a:endParaRPr lang="en-US" sz="1200" b="1" i="0" u="none" strike="noStrike" dirty="0">
                        <a:solidFill>
                          <a:schemeClr val="bg1"/>
                        </a:solidFill>
                        <a:effectLst/>
                        <a:latin typeface="+mn-lt"/>
                      </a:endParaRPr>
                    </a:p>
                  </a:txBody>
                  <a:tcPr marL="9369" marR="9369" marT="9369" marB="0">
                    <a:solidFill>
                      <a:schemeClr val="accent1"/>
                    </a:solidFill>
                  </a:tcPr>
                </a:tc>
                <a:tc>
                  <a:txBody>
                    <a:bodyPr/>
                    <a:lstStyle/>
                    <a:p>
                      <a:pPr algn="l" fontAlgn="b"/>
                      <a:r>
                        <a:rPr lang="en-US" sz="1200" b="1" u="none" strike="noStrike" dirty="0">
                          <a:solidFill>
                            <a:schemeClr val="tx1"/>
                          </a:solidFill>
                          <a:effectLst/>
                        </a:rPr>
                        <a:t>(C1) …specifically, a SEPARATE SPECIAL </a:t>
                      </a:r>
                      <a:br>
                        <a:rPr lang="en-US" sz="1200" b="1" u="none" strike="noStrike" dirty="0">
                          <a:solidFill>
                            <a:schemeClr val="tx1"/>
                          </a:solidFill>
                          <a:effectLst/>
                        </a:rPr>
                      </a:br>
                      <a:r>
                        <a:rPr lang="en-US" sz="1200" b="1" u="none" strike="noStrike" dirty="0">
                          <a:solidFill>
                            <a:schemeClr val="tx1"/>
                          </a:solidFill>
                          <a:effectLst/>
                        </a:rPr>
                        <a:t>EDUCATION CLASS</a:t>
                      </a:r>
                      <a:endParaRPr lang="en-US" sz="1200" b="1" i="0" u="none" strike="noStrike" dirty="0">
                        <a:solidFill>
                          <a:schemeClr val="tx1"/>
                        </a:solidFill>
                        <a:effectLst/>
                        <a:latin typeface="+mn-lt"/>
                      </a:endParaRPr>
                    </a:p>
                  </a:txBody>
                  <a:tcPr marL="9369" marR="9369" marT="9369" marB="0">
                    <a:solidFill>
                      <a:srgbClr val="CCD4E4"/>
                    </a:solidFill>
                  </a:tcPr>
                </a:tc>
                <a:extLst>
                  <a:ext uri="{0D108BD9-81ED-4DB2-BD59-A6C34878D82A}">
                    <a16:rowId xmlns:a16="http://schemas.microsoft.com/office/drawing/2014/main" val="10005"/>
                  </a:ext>
                </a:extLst>
              </a:tr>
              <a:tr h="327910">
                <a:tc vMerge="1">
                  <a:txBody>
                    <a:bodyPr/>
                    <a:lstStyle/>
                    <a:p>
                      <a:endParaRPr lang="en-US"/>
                    </a:p>
                  </a:txBody>
                  <a:tcPr/>
                </a:tc>
                <a:tc>
                  <a:txBody>
                    <a:bodyPr/>
                    <a:lstStyle/>
                    <a:p>
                      <a:pPr algn="l" fontAlgn="b"/>
                      <a:r>
                        <a:rPr lang="en-US" sz="1200" b="1" u="none" strike="noStrike" dirty="0">
                          <a:solidFill>
                            <a:schemeClr val="tx1"/>
                          </a:solidFill>
                          <a:effectLst/>
                        </a:rPr>
                        <a:t>(C2) …specifically, a SEPARATE SCHOOL</a:t>
                      </a:r>
                      <a:endParaRPr lang="en-US" sz="1200" b="1" i="0" u="none" strike="noStrike" dirty="0">
                        <a:solidFill>
                          <a:schemeClr val="tx1"/>
                        </a:solidFill>
                        <a:effectLst/>
                        <a:latin typeface="+mn-lt"/>
                      </a:endParaRPr>
                    </a:p>
                  </a:txBody>
                  <a:tcPr marL="9369" marR="9369" marT="9369" marB="0">
                    <a:solidFill>
                      <a:srgbClr val="CCD4E4"/>
                    </a:solidFill>
                  </a:tcPr>
                </a:tc>
                <a:extLst>
                  <a:ext uri="{0D108BD9-81ED-4DB2-BD59-A6C34878D82A}">
                    <a16:rowId xmlns:a16="http://schemas.microsoft.com/office/drawing/2014/main" val="10006"/>
                  </a:ext>
                </a:extLst>
              </a:tr>
              <a:tr h="281690">
                <a:tc vMerge="1">
                  <a:txBody>
                    <a:bodyPr/>
                    <a:lstStyle/>
                    <a:p>
                      <a:endParaRPr lang="en-US"/>
                    </a:p>
                  </a:txBody>
                  <a:tcPr/>
                </a:tc>
                <a:tc>
                  <a:txBody>
                    <a:bodyPr/>
                    <a:lstStyle/>
                    <a:p>
                      <a:pPr algn="l" fontAlgn="b"/>
                      <a:r>
                        <a:rPr lang="en-US" sz="1200" b="1" u="none" strike="noStrike" dirty="0">
                          <a:solidFill>
                            <a:schemeClr val="tx1"/>
                          </a:solidFill>
                          <a:effectLst/>
                        </a:rPr>
                        <a:t>(C3) …specifically, a RESIDENTIAL FACILITY</a:t>
                      </a:r>
                      <a:endParaRPr lang="en-US" sz="1200" b="1" i="0" u="none" strike="noStrike" dirty="0">
                        <a:solidFill>
                          <a:schemeClr val="tx1"/>
                        </a:solidFill>
                        <a:effectLst/>
                        <a:latin typeface="+mn-lt"/>
                      </a:endParaRPr>
                    </a:p>
                  </a:txBody>
                  <a:tcPr marL="9369" marR="9369" marT="9369" marB="0">
                    <a:solidFill>
                      <a:srgbClr val="CCD4E4"/>
                    </a:solidFill>
                  </a:tcPr>
                </a:tc>
                <a:extLst>
                  <a:ext uri="{0D108BD9-81ED-4DB2-BD59-A6C34878D82A}">
                    <a16:rowId xmlns:a16="http://schemas.microsoft.com/office/drawing/2014/main" val="10007"/>
                  </a:ext>
                </a:extLst>
              </a:tr>
              <a:tr h="645326">
                <a:tc rowSpan="2">
                  <a:txBody>
                    <a:bodyPr/>
                    <a:lstStyle/>
                    <a:p>
                      <a:pPr algn="l" fontAlgn="t"/>
                      <a:r>
                        <a:rPr lang="en-US" sz="1200" b="1" u="none" strike="noStrike" dirty="0">
                          <a:solidFill>
                            <a:schemeClr val="bg1"/>
                          </a:solidFill>
                          <a:effectLst/>
                        </a:rPr>
                        <a:t>ROW Set (D)</a:t>
                      </a:r>
                      <a:br>
                        <a:rPr lang="en-US" sz="1200" b="1" u="none" strike="noStrike" dirty="0">
                          <a:solidFill>
                            <a:schemeClr val="bg1"/>
                          </a:solidFill>
                          <a:effectLst/>
                        </a:rPr>
                      </a:br>
                      <a:r>
                        <a:rPr lang="en-US" sz="1200" b="1" u="none" strike="noStrike" dirty="0">
                          <a:solidFill>
                            <a:schemeClr val="bg1"/>
                          </a:solidFill>
                          <a:effectLst/>
                        </a:rPr>
                        <a:t/>
                      </a:r>
                      <a:br>
                        <a:rPr lang="en-US" sz="1200" b="1" u="none" strike="noStrike" dirty="0">
                          <a:solidFill>
                            <a:schemeClr val="bg1"/>
                          </a:solidFill>
                          <a:effectLst/>
                        </a:rPr>
                      </a:br>
                      <a:r>
                        <a:rPr lang="en-US" sz="1200" b="1" u="none" strike="noStrike" dirty="0">
                          <a:solidFill>
                            <a:schemeClr val="bg1"/>
                          </a:solidFill>
                          <a:effectLst/>
                        </a:rPr>
                        <a:t>CHILDREN ATTENDING </a:t>
                      </a:r>
                      <a:r>
                        <a:rPr lang="en-US" sz="1200" b="1" u="sng" strike="noStrike" dirty="0">
                          <a:solidFill>
                            <a:schemeClr val="bg1"/>
                          </a:solidFill>
                          <a:effectLst/>
                        </a:rPr>
                        <a:t>NEITHER</a:t>
                      </a:r>
                      <a:r>
                        <a:rPr lang="en-US" sz="1200" b="1" u="none" strike="noStrike" dirty="0">
                          <a:solidFill>
                            <a:schemeClr val="bg1"/>
                          </a:solidFill>
                          <a:effectLst/>
                        </a:rPr>
                        <a:t> </a:t>
                      </a:r>
                      <a:r>
                        <a:rPr lang="en-US" sz="1200" b="1" u="none" strike="noStrike" dirty="0" smtClean="0">
                          <a:solidFill>
                            <a:schemeClr val="bg1"/>
                          </a:solidFill>
                          <a:effectLst/>
                        </a:rPr>
                        <a:t>A REGULAR </a:t>
                      </a:r>
                      <a:r>
                        <a:rPr lang="en-US" sz="1200" b="1" u="none" strike="noStrike" dirty="0">
                          <a:solidFill>
                            <a:schemeClr val="bg1"/>
                          </a:solidFill>
                          <a:effectLst/>
                        </a:rPr>
                        <a:t>EARLY CHILDHOOD </a:t>
                      </a:r>
                      <a:r>
                        <a:rPr lang="en-US" sz="1200" b="1" u="none" strike="noStrike" dirty="0" smtClean="0">
                          <a:solidFill>
                            <a:schemeClr val="bg1"/>
                          </a:solidFill>
                          <a:effectLst/>
                        </a:rPr>
                        <a:t>PROGRAM </a:t>
                      </a:r>
                      <a:r>
                        <a:rPr lang="en-US" sz="1200" b="1" u="sng" strike="noStrike" dirty="0" smtClean="0">
                          <a:solidFill>
                            <a:schemeClr val="bg1"/>
                          </a:solidFill>
                          <a:effectLst/>
                        </a:rPr>
                        <a:t>NOR</a:t>
                      </a:r>
                      <a:r>
                        <a:rPr lang="en-US" sz="1200" b="1" u="none" strike="noStrike" dirty="0" smtClean="0">
                          <a:solidFill>
                            <a:schemeClr val="bg1"/>
                          </a:solidFill>
                          <a:effectLst/>
                        </a:rPr>
                        <a:t> </a:t>
                      </a:r>
                      <a:r>
                        <a:rPr lang="en-US" sz="1200" b="1" u="none" strike="noStrike" dirty="0">
                          <a:solidFill>
                            <a:schemeClr val="bg1"/>
                          </a:solidFill>
                          <a:effectLst/>
                        </a:rPr>
                        <a:t>A SPECIAL EDUCATION </a:t>
                      </a:r>
                      <a:r>
                        <a:rPr lang="en-US" sz="1200" b="1" u="none" strike="noStrike" dirty="0" smtClean="0">
                          <a:solidFill>
                            <a:schemeClr val="bg1"/>
                          </a:solidFill>
                          <a:effectLst/>
                        </a:rPr>
                        <a:t>PROGRAM (</a:t>
                      </a:r>
                      <a:r>
                        <a:rPr lang="en-US" sz="1200" b="1" u="sng" strike="noStrike" dirty="0">
                          <a:solidFill>
                            <a:schemeClr val="bg1"/>
                          </a:solidFill>
                          <a:effectLst/>
                        </a:rPr>
                        <a:t>NOT</a:t>
                      </a:r>
                      <a:r>
                        <a:rPr lang="en-US" sz="1200" b="1" u="none" strike="noStrike" dirty="0">
                          <a:solidFill>
                            <a:schemeClr val="bg1"/>
                          </a:solidFill>
                          <a:effectLst/>
                        </a:rPr>
                        <a:t> INCLUDED IN ROW SETS A, B OR C)</a:t>
                      </a:r>
                      <a:endParaRPr lang="en-US" sz="1200" b="1" i="0" u="none" strike="noStrike" dirty="0">
                        <a:solidFill>
                          <a:schemeClr val="bg1"/>
                        </a:solidFill>
                        <a:effectLst/>
                        <a:latin typeface="+mn-lt"/>
                      </a:endParaRPr>
                    </a:p>
                  </a:txBody>
                  <a:tcPr marL="9369" marR="9369" marT="9369" marB="0">
                    <a:solidFill>
                      <a:schemeClr val="accent1"/>
                    </a:solidFill>
                  </a:tcPr>
                </a:tc>
                <a:tc>
                  <a:txBody>
                    <a:bodyPr/>
                    <a:lstStyle/>
                    <a:p>
                      <a:pPr algn="l" fontAlgn="b"/>
                      <a:r>
                        <a:rPr lang="en-US" sz="1200" b="1" u="none" strike="noStrike" dirty="0">
                          <a:solidFill>
                            <a:schemeClr val="tx1"/>
                          </a:solidFill>
                          <a:effectLst/>
                        </a:rPr>
                        <a:t>(D1)  …and RECEIVING the majority of hours of</a:t>
                      </a:r>
                      <a:br>
                        <a:rPr lang="en-US" sz="1200" b="1" u="none" strike="noStrike" dirty="0">
                          <a:solidFill>
                            <a:schemeClr val="tx1"/>
                          </a:solidFill>
                          <a:effectLst/>
                        </a:rPr>
                      </a:br>
                      <a:r>
                        <a:rPr lang="en-US" sz="1200" b="1" u="none" strike="noStrike" dirty="0">
                          <a:solidFill>
                            <a:schemeClr val="tx1"/>
                          </a:solidFill>
                          <a:effectLst/>
                        </a:rPr>
                        <a:t>SPECIAL EDUCATION and related SERVICES at</a:t>
                      </a:r>
                      <a:br>
                        <a:rPr lang="en-US" sz="1200" b="1" u="none" strike="noStrike" dirty="0">
                          <a:solidFill>
                            <a:schemeClr val="tx1"/>
                          </a:solidFill>
                          <a:effectLst/>
                        </a:rPr>
                      </a:br>
                      <a:r>
                        <a:rPr lang="en-US" sz="1200" b="1" u="none" strike="noStrike" dirty="0">
                          <a:solidFill>
                            <a:schemeClr val="tx1"/>
                          </a:solidFill>
                          <a:effectLst/>
                        </a:rPr>
                        <a:t>HOME</a:t>
                      </a:r>
                      <a:endParaRPr lang="en-US" sz="1200" b="1" i="0" u="none" strike="noStrike" dirty="0">
                        <a:solidFill>
                          <a:schemeClr val="tx1"/>
                        </a:solidFill>
                        <a:effectLst/>
                        <a:latin typeface="+mn-lt"/>
                      </a:endParaRPr>
                    </a:p>
                  </a:txBody>
                  <a:tcPr marL="9369" marR="9369" marT="9369" marB="0">
                    <a:solidFill>
                      <a:srgbClr val="CCD4E4"/>
                    </a:solidFill>
                  </a:tcPr>
                </a:tc>
                <a:extLst>
                  <a:ext uri="{0D108BD9-81ED-4DB2-BD59-A6C34878D82A}">
                    <a16:rowId xmlns:a16="http://schemas.microsoft.com/office/drawing/2014/main" val="10008"/>
                  </a:ext>
                </a:extLst>
              </a:tr>
              <a:tr h="599607">
                <a:tc vMerge="1">
                  <a:txBody>
                    <a:bodyPr/>
                    <a:lstStyle/>
                    <a:p>
                      <a:endParaRPr lang="en-US"/>
                    </a:p>
                  </a:txBody>
                  <a:tcPr/>
                </a:tc>
                <a:tc>
                  <a:txBody>
                    <a:bodyPr/>
                    <a:lstStyle/>
                    <a:p>
                      <a:pPr algn="l" fontAlgn="b"/>
                      <a:r>
                        <a:rPr lang="en-US" sz="1200" b="1" u="none" strike="noStrike" dirty="0">
                          <a:solidFill>
                            <a:schemeClr val="tx1"/>
                          </a:solidFill>
                          <a:effectLst/>
                        </a:rPr>
                        <a:t>(D2)  …and RECEIVING the majority of hours of</a:t>
                      </a:r>
                      <a:br>
                        <a:rPr lang="en-US" sz="1200" b="1" u="none" strike="noStrike" dirty="0">
                          <a:solidFill>
                            <a:schemeClr val="tx1"/>
                          </a:solidFill>
                          <a:effectLst/>
                        </a:rPr>
                      </a:br>
                      <a:r>
                        <a:rPr lang="en-US" sz="1200" b="1" u="none" strike="noStrike" dirty="0">
                          <a:solidFill>
                            <a:schemeClr val="tx1"/>
                          </a:solidFill>
                          <a:effectLst/>
                        </a:rPr>
                        <a:t>SPECIAL EDUCATION and related SERVICES at</a:t>
                      </a:r>
                      <a:br>
                        <a:rPr lang="en-US" sz="1200" b="1" u="none" strike="noStrike" dirty="0">
                          <a:solidFill>
                            <a:schemeClr val="tx1"/>
                          </a:solidFill>
                          <a:effectLst/>
                        </a:rPr>
                      </a:br>
                      <a:r>
                        <a:rPr lang="en-US" sz="1200" b="1" u="none" strike="noStrike" dirty="0">
                          <a:solidFill>
                            <a:schemeClr val="tx1"/>
                          </a:solidFill>
                          <a:effectLst/>
                        </a:rPr>
                        <a:t>the SERVICE PROVIDER LOCATION or some</a:t>
                      </a:r>
                      <a:br>
                        <a:rPr lang="en-US" sz="1200" b="1" u="none" strike="noStrike" dirty="0">
                          <a:solidFill>
                            <a:schemeClr val="tx1"/>
                          </a:solidFill>
                          <a:effectLst/>
                        </a:rPr>
                      </a:br>
                      <a:r>
                        <a:rPr lang="en-US" sz="1200" b="1" u="none" strike="noStrike" dirty="0">
                          <a:solidFill>
                            <a:schemeClr val="tx1"/>
                          </a:solidFill>
                          <a:effectLst/>
                        </a:rPr>
                        <a:t>OTHER LOCATION not in any other category</a:t>
                      </a:r>
                      <a:endParaRPr lang="en-US" sz="1200" b="1" i="0" u="none" strike="noStrike" dirty="0">
                        <a:solidFill>
                          <a:schemeClr val="tx1"/>
                        </a:solidFill>
                        <a:effectLst/>
                        <a:latin typeface="+mn-lt"/>
                      </a:endParaRPr>
                    </a:p>
                  </a:txBody>
                  <a:tcPr marL="9369" marR="9369" marT="9369" marB="0">
                    <a:solidFill>
                      <a:srgbClr val="CCD4E4"/>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88703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838200"/>
            <a:ext cx="7620000" cy="5181600"/>
          </a:xfrm>
        </p:spPr>
        <p:txBody>
          <a:bodyPr>
            <a:normAutofit/>
          </a:bodyPr>
          <a:lstStyle/>
          <a:p>
            <a:pPr marL="0" indent="0">
              <a:buNone/>
            </a:pPr>
            <a:r>
              <a:rPr lang="en-US" sz="3600" dirty="0" smtClean="0"/>
              <a:t>Accurate data is vital to the collection process.</a:t>
            </a:r>
          </a:p>
          <a:p>
            <a:endParaRPr lang="en-US" sz="3600" dirty="0" smtClean="0"/>
          </a:p>
          <a:p>
            <a:r>
              <a:rPr lang="en-US" sz="3600" dirty="0" smtClean="0"/>
              <a:t>One needs to understand the data being requested; </a:t>
            </a:r>
          </a:p>
          <a:p>
            <a:r>
              <a:rPr lang="en-US" sz="3600" dirty="0" smtClean="0"/>
              <a:t>Who collects the data; and </a:t>
            </a:r>
          </a:p>
          <a:p>
            <a:r>
              <a:rPr lang="en-US" sz="3600" dirty="0" smtClean="0"/>
              <a:t>Where the data can be found</a:t>
            </a:r>
            <a:endParaRPr lang="en-US" sz="3600" dirty="0"/>
          </a:p>
        </p:txBody>
      </p:sp>
    </p:spTree>
    <p:extLst>
      <p:ext uri="{BB962C8B-B14F-4D97-AF65-F5344CB8AC3E}">
        <p14:creationId xmlns:p14="http://schemas.microsoft.com/office/powerpoint/2010/main" val="1735762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normAutofit fontScale="90000"/>
          </a:bodyPr>
          <a:lstStyle/>
          <a:p>
            <a:r>
              <a:rPr lang="en-US" dirty="0" smtClean="0"/>
              <a:t>Indicator 6: Preschool Environments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6804673"/>
              </p:ext>
            </p:extLst>
          </p:nvPr>
        </p:nvGraphicFramePr>
        <p:xfrm>
          <a:off x="762000" y="1447800"/>
          <a:ext cx="7543802" cy="1195070"/>
        </p:xfrm>
        <a:graphic>
          <a:graphicData uri="http://schemas.openxmlformats.org/drawingml/2006/table">
            <a:tbl>
              <a:tblPr firstRow="1" firstCol="1" lastRow="1" lastCol="1" bandRow="1" bandCol="1">
                <a:tableStyleId>{5C22544A-7EE6-4342-B048-85BDC9FD1C3A}</a:tableStyleId>
              </a:tblPr>
              <a:tblGrid>
                <a:gridCol w="754661">
                  <a:extLst>
                    <a:ext uri="{9D8B030D-6E8A-4147-A177-3AD203B41FA5}">
                      <a16:colId xmlns:a16="http://schemas.microsoft.com/office/drawing/2014/main" val="20000"/>
                    </a:ext>
                  </a:extLst>
                </a:gridCol>
                <a:gridCol w="754661">
                  <a:extLst>
                    <a:ext uri="{9D8B030D-6E8A-4147-A177-3AD203B41FA5}">
                      <a16:colId xmlns:a16="http://schemas.microsoft.com/office/drawing/2014/main" val="20001"/>
                    </a:ext>
                  </a:extLst>
                </a:gridCol>
                <a:gridCol w="753959">
                  <a:extLst>
                    <a:ext uri="{9D8B030D-6E8A-4147-A177-3AD203B41FA5}">
                      <a16:colId xmlns:a16="http://schemas.microsoft.com/office/drawing/2014/main" val="20002"/>
                    </a:ext>
                  </a:extLst>
                </a:gridCol>
                <a:gridCol w="754661">
                  <a:extLst>
                    <a:ext uri="{9D8B030D-6E8A-4147-A177-3AD203B41FA5}">
                      <a16:colId xmlns:a16="http://schemas.microsoft.com/office/drawing/2014/main" val="20003"/>
                    </a:ext>
                  </a:extLst>
                </a:gridCol>
                <a:gridCol w="754661">
                  <a:extLst>
                    <a:ext uri="{9D8B030D-6E8A-4147-A177-3AD203B41FA5}">
                      <a16:colId xmlns:a16="http://schemas.microsoft.com/office/drawing/2014/main" val="20004"/>
                    </a:ext>
                  </a:extLst>
                </a:gridCol>
                <a:gridCol w="753959">
                  <a:extLst>
                    <a:ext uri="{9D8B030D-6E8A-4147-A177-3AD203B41FA5}">
                      <a16:colId xmlns:a16="http://schemas.microsoft.com/office/drawing/2014/main" val="20005"/>
                    </a:ext>
                  </a:extLst>
                </a:gridCol>
                <a:gridCol w="754661">
                  <a:extLst>
                    <a:ext uri="{9D8B030D-6E8A-4147-A177-3AD203B41FA5}">
                      <a16:colId xmlns:a16="http://schemas.microsoft.com/office/drawing/2014/main" val="20006"/>
                    </a:ext>
                  </a:extLst>
                </a:gridCol>
                <a:gridCol w="754661">
                  <a:extLst>
                    <a:ext uri="{9D8B030D-6E8A-4147-A177-3AD203B41FA5}">
                      <a16:colId xmlns:a16="http://schemas.microsoft.com/office/drawing/2014/main" val="20007"/>
                    </a:ext>
                  </a:extLst>
                </a:gridCol>
                <a:gridCol w="753959">
                  <a:extLst>
                    <a:ext uri="{9D8B030D-6E8A-4147-A177-3AD203B41FA5}">
                      <a16:colId xmlns:a16="http://schemas.microsoft.com/office/drawing/2014/main" val="20008"/>
                    </a:ext>
                  </a:extLst>
                </a:gridCol>
                <a:gridCol w="753959">
                  <a:extLst>
                    <a:ext uri="{9D8B030D-6E8A-4147-A177-3AD203B41FA5}">
                      <a16:colId xmlns:a16="http://schemas.microsoft.com/office/drawing/2014/main" val="20009"/>
                    </a:ext>
                  </a:extLst>
                </a:gridCol>
              </a:tblGrid>
              <a:tr h="214630">
                <a:tc>
                  <a:txBody>
                    <a:bodyPr/>
                    <a:lstStyle/>
                    <a:p>
                      <a:pPr marL="0" marR="0">
                        <a:spcBef>
                          <a:spcPts val="0"/>
                        </a:spcBef>
                        <a:spcAft>
                          <a:spcPts val="0"/>
                        </a:spcAft>
                      </a:pPr>
                      <a:r>
                        <a:rPr lang="en-US" sz="1200" b="1" dirty="0">
                          <a:effectLst/>
                          <a:latin typeface="+mn-lt"/>
                        </a:rPr>
                        <a:t> </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marR="0" algn="ctr">
                        <a:spcBef>
                          <a:spcPts val="380"/>
                        </a:spcBef>
                        <a:spcAft>
                          <a:spcPts val="0"/>
                        </a:spcAft>
                      </a:pPr>
                      <a:r>
                        <a:rPr lang="en-US" sz="1200" b="1" dirty="0">
                          <a:solidFill>
                            <a:schemeClr val="bg1"/>
                          </a:solidFill>
                          <a:effectLst/>
                          <a:latin typeface="+mn-lt"/>
                        </a:rPr>
                        <a:t>FFY</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dirty="0">
                          <a:effectLst/>
                          <a:latin typeface="+mn-lt"/>
                        </a:rPr>
                        <a:t>2005</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dirty="0">
                          <a:effectLst/>
                          <a:latin typeface="+mn-lt"/>
                        </a:rPr>
                        <a:t>2006</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dirty="0">
                          <a:effectLst/>
                          <a:latin typeface="+mn-lt"/>
                        </a:rPr>
                        <a:t>2007</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a:effectLst/>
                          <a:latin typeface="+mn-lt"/>
                        </a:rPr>
                        <a:t>2008</a:t>
                      </a:r>
                      <a:endParaRPr lang="en-US" sz="1200" b="1">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a:effectLst/>
                          <a:latin typeface="+mn-lt"/>
                        </a:rPr>
                        <a:t>2009</a:t>
                      </a:r>
                      <a:endParaRPr lang="en-US" sz="1200" b="1">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a:effectLst/>
                          <a:latin typeface="+mn-lt"/>
                        </a:rPr>
                        <a:t>2010</a:t>
                      </a:r>
                      <a:endParaRPr lang="en-US" sz="1200" b="1">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50">
                          <a:effectLst/>
                          <a:latin typeface="+mn-lt"/>
                        </a:rPr>
                        <a:t>2011</a:t>
                      </a:r>
                      <a:endParaRPr lang="en-US" sz="1200" b="1">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a:effectLst/>
                          <a:latin typeface="+mn-lt"/>
                        </a:rPr>
                        <a:t>2012</a:t>
                      </a:r>
                      <a:endParaRPr lang="en-US" sz="1200" b="1">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6220">
                <a:tc rowSpan="2">
                  <a:txBody>
                    <a:bodyPr/>
                    <a:lstStyle/>
                    <a:p>
                      <a:pPr marL="0" marR="0" algn="ctr">
                        <a:spcBef>
                          <a:spcPts val="0"/>
                        </a:spcBef>
                        <a:spcAft>
                          <a:spcPts val="0"/>
                        </a:spcAft>
                      </a:pPr>
                      <a:r>
                        <a:rPr lang="en-US" sz="1200" b="1" dirty="0" smtClean="0">
                          <a:effectLst/>
                          <a:latin typeface="+mn-lt"/>
                        </a:rPr>
                        <a:t>6</a:t>
                      </a:r>
                      <a:r>
                        <a:rPr lang="en-US" sz="1200" b="1" dirty="0">
                          <a:effectLst/>
                          <a:latin typeface="+mn-lt"/>
                        </a:rPr>
                        <a:t> </a:t>
                      </a:r>
                      <a:r>
                        <a:rPr lang="en-US" sz="1200" b="1" dirty="0" smtClean="0">
                          <a:effectLst/>
                          <a:latin typeface="+mn-lt"/>
                        </a:rPr>
                        <a:t>A</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3815" marR="0">
                        <a:spcBef>
                          <a:spcPts val="380"/>
                        </a:spcBef>
                        <a:spcAft>
                          <a:spcPts val="0"/>
                        </a:spcAft>
                      </a:pPr>
                      <a:r>
                        <a:rPr lang="en-US" sz="1200" b="1" spc="-25" dirty="0">
                          <a:solidFill>
                            <a:schemeClr val="bg1"/>
                          </a:solidFill>
                          <a:effectLst/>
                          <a:latin typeface="+mn-lt"/>
                        </a:rPr>
                        <a:t>Target</a:t>
                      </a:r>
                      <a:r>
                        <a:rPr lang="en-US" sz="1200" b="1" spc="-60" dirty="0">
                          <a:solidFill>
                            <a:schemeClr val="bg1"/>
                          </a:solidFill>
                          <a:effectLst/>
                          <a:latin typeface="+mn-lt"/>
                        </a:rPr>
                        <a:t> </a:t>
                      </a:r>
                      <a:r>
                        <a:rPr lang="en-US" sz="1200" b="1" dirty="0">
                          <a:solidFill>
                            <a:schemeClr val="bg1"/>
                          </a:solidFill>
                          <a:effectLst/>
                          <a:latin typeface="+mn-lt"/>
                        </a:rPr>
                        <a:t>≥</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3175" marR="0" indent="0" algn="ctr">
                        <a:spcBef>
                          <a:spcPts val="380"/>
                        </a:spcBef>
                        <a:spcAft>
                          <a:spcPts val="0"/>
                        </a:spcAft>
                        <a:tabLst/>
                      </a:pPr>
                      <a:r>
                        <a:rPr lang="en-US" sz="1200" b="1" spc="-35" dirty="0">
                          <a:solidFill>
                            <a:schemeClr val="tx1"/>
                          </a:solidFill>
                          <a:effectLst/>
                          <a:latin typeface="+mn-lt"/>
                        </a:rPr>
                        <a:t>31.50%</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234950">
                <a:tc vMerge="1">
                  <a:txBody>
                    <a:bodyPr/>
                    <a:lstStyle/>
                    <a:p>
                      <a:endParaRPr lang="en-US"/>
                    </a:p>
                  </a:txBody>
                  <a:tcPr/>
                </a:tc>
                <a:tc>
                  <a:txBody>
                    <a:bodyPr/>
                    <a:lstStyle/>
                    <a:p>
                      <a:pPr marL="44450" marR="0">
                        <a:spcBef>
                          <a:spcPts val="205"/>
                        </a:spcBef>
                        <a:spcAft>
                          <a:spcPts val="0"/>
                        </a:spcAft>
                      </a:pPr>
                      <a:r>
                        <a:rPr lang="en-US" sz="1200" b="1" spc="-25" dirty="0">
                          <a:solidFill>
                            <a:schemeClr val="bg1"/>
                          </a:solidFill>
                          <a:effectLst/>
                          <a:latin typeface="+mn-lt"/>
                        </a:rPr>
                        <a:t>Data</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a:spcBef>
                          <a:spcPts val="35"/>
                        </a:spcBef>
                        <a:spcAft>
                          <a:spcPts val="0"/>
                        </a:spcAft>
                      </a:pPr>
                      <a:r>
                        <a:rPr lang="en-US" sz="1200" b="1" spc="-35" dirty="0">
                          <a:solidFill>
                            <a:srgbClr val="FF0000"/>
                          </a:solidFill>
                          <a:effectLst/>
                          <a:latin typeface="+mn-lt"/>
                        </a:rPr>
                        <a:t>31.00%</a:t>
                      </a:r>
                      <a:endParaRPr lang="en-US" sz="1200" b="1" dirty="0">
                        <a:solidFill>
                          <a:srgbClr val="FF0000"/>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a:spcBef>
                          <a:spcPts val="205"/>
                        </a:spcBef>
                        <a:spcAft>
                          <a:spcPts val="0"/>
                        </a:spcAft>
                      </a:pPr>
                      <a:r>
                        <a:rPr lang="en-US" sz="1200" b="0" spc="-35" dirty="0">
                          <a:solidFill>
                            <a:schemeClr val="tx1"/>
                          </a:solidFill>
                          <a:effectLst/>
                          <a:latin typeface="+mn-lt"/>
                        </a:rPr>
                        <a:t>30.03%</a:t>
                      </a:r>
                      <a:endParaRPr lang="en-US" sz="12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r h="258445">
                <a:tc rowSpan="2">
                  <a:txBody>
                    <a:bodyPr/>
                    <a:lstStyle/>
                    <a:p>
                      <a:pPr marL="0" marR="0" algn="ctr">
                        <a:spcBef>
                          <a:spcPts val="0"/>
                        </a:spcBef>
                        <a:spcAft>
                          <a:spcPts val="0"/>
                        </a:spcAft>
                      </a:pPr>
                      <a:r>
                        <a:rPr lang="en-US" sz="1200" b="1" dirty="0" smtClean="0">
                          <a:effectLst/>
                          <a:latin typeface="+mn-lt"/>
                        </a:rPr>
                        <a:t>6</a:t>
                      </a:r>
                      <a:r>
                        <a:rPr lang="en-US" sz="1200" b="1" dirty="0">
                          <a:effectLst/>
                          <a:latin typeface="+mn-lt"/>
                        </a:rPr>
                        <a:t> </a:t>
                      </a:r>
                      <a:r>
                        <a:rPr lang="en-US" sz="1200" b="1" dirty="0" smtClean="0">
                          <a:effectLst/>
                          <a:latin typeface="+mn-lt"/>
                        </a:rPr>
                        <a:t>B</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3815" marR="0">
                        <a:spcBef>
                          <a:spcPts val="550"/>
                        </a:spcBef>
                        <a:spcAft>
                          <a:spcPts val="0"/>
                        </a:spcAft>
                      </a:pPr>
                      <a:r>
                        <a:rPr lang="en-US" sz="1200" b="1" spc="-25" dirty="0">
                          <a:solidFill>
                            <a:schemeClr val="bg1"/>
                          </a:solidFill>
                          <a:effectLst/>
                          <a:latin typeface="+mn-lt"/>
                        </a:rPr>
                        <a:t>Target</a:t>
                      </a:r>
                      <a:r>
                        <a:rPr lang="en-US" sz="1200" b="1" spc="-60" dirty="0">
                          <a:solidFill>
                            <a:schemeClr val="bg1"/>
                          </a:solidFill>
                          <a:effectLst/>
                          <a:latin typeface="+mn-lt"/>
                        </a:rPr>
                        <a:t> </a:t>
                      </a:r>
                      <a:r>
                        <a:rPr lang="en-US" sz="1200" b="1" dirty="0">
                          <a:solidFill>
                            <a:schemeClr val="bg1"/>
                          </a:solidFill>
                          <a:effectLst/>
                          <a:latin typeface="+mn-lt"/>
                        </a:rPr>
                        <a:t>≤</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spcBef>
                          <a:spcPts val="0"/>
                        </a:spcBef>
                        <a:spcAft>
                          <a:spcPts val="0"/>
                        </a:spcAft>
                      </a:pPr>
                      <a:r>
                        <a:rPr lang="en-US" sz="1200" b="1">
                          <a:solidFill>
                            <a:schemeClr val="tx1"/>
                          </a:solidFill>
                          <a:effectLst/>
                          <a:latin typeface="+mn-lt"/>
                        </a:rPr>
                        <a:t> </a:t>
                      </a:r>
                      <a:endParaRPr lang="en-US" sz="1200" b="1">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spcBef>
                          <a:spcPts val="0"/>
                        </a:spcBef>
                        <a:spcAft>
                          <a:spcPts val="0"/>
                        </a:spcAft>
                      </a:pPr>
                      <a:r>
                        <a:rPr lang="en-US" sz="1200" b="1">
                          <a:solidFill>
                            <a:schemeClr val="tx1"/>
                          </a:solidFill>
                          <a:effectLst/>
                          <a:latin typeface="+mn-lt"/>
                        </a:rPr>
                        <a:t> </a:t>
                      </a:r>
                      <a:endParaRPr lang="en-US" sz="1200" b="1">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spcBef>
                          <a:spcPts val="0"/>
                        </a:spcBef>
                        <a:spcAft>
                          <a:spcPts val="0"/>
                        </a:spcAft>
                      </a:pPr>
                      <a:r>
                        <a:rPr lang="en-US" sz="1200" b="1">
                          <a:solidFill>
                            <a:schemeClr val="tx1"/>
                          </a:solidFill>
                          <a:effectLst/>
                          <a:latin typeface="+mn-lt"/>
                        </a:rPr>
                        <a:t> </a:t>
                      </a:r>
                      <a:endParaRPr lang="en-US" sz="1200" b="1">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spcBef>
                          <a:spcPts val="0"/>
                        </a:spcBef>
                        <a:spcAft>
                          <a:spcPts val="0"/>
                        </a:spcAft>
                      </a:pPr>
                      <a:r>
                        <a:rPr lang="en-US" sz="1200" b="1">
                          <a:solidFill>
                            <a:schemeClr val="tx1"/>
                          </a:solidFill>
                          <a:effectLst/>
                          <a:latin typeface="+mn-lt"/>
                        </a:rPr>
                        <a:t> </a:t>
                      </a:r>
                      <a:endParaRPr lang="en-US" sz="1200" b="1">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a:solidFill>
                            <a:srgbClr val="FF0000"/>
                          </a:solidFill>
                          <a:effectLst/>
                          <a:latin typeface="+mn-lt"/>
                        </a:rPr>
                        <a:t> </a:t>
                      </a:r>
                      <a:endParaRPr lang="en-US" sz="1200" b="1" dirty="0">
                        <a:solidFill>
                          <a:srgbClr val="FF0000"/>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3175" marR="0" indent="0" algn="ctr">
                        <a:spcBef>
                          <a:spcPts val="550"/>
                        </a:spcBef>
                        <a:spcAft>
                          <a:spcPts val="0"/>
                        </a:spcAft>
                      </a:pPr>
                      <a:r>
                        <a:rPr lang="en-US" sz="1200" b="1" spc="-35" dirty="0">
                          <a:solidFill>
                            <a:schemeClr val="tx1"/>
                          </a:solidFill>
                          <a:effectLst/>
                          <a:latin typeface="+mn-lt"/>
                        </a:rPr>
                        <a:t>27.13%</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3"/>
                  </a:ext>
                </a:extLst>
              </a:tr>
              <a:tr h="250825">
                <a:tc vMerge="1">
                  <a:txBody>
                    <a:bodyPr/>
                    <a:lstStyle/>
                    <a:p>
                      <a:endParaRPr lang="en-US"/>
                    </a:p>
                  </a:txBody>
                  <a:tcPr/>
                </a:tc>
                <a:tc>
                  <a:txBody>
                    <a:bodyPr/>
                    <a:lstStyle/>
                    <a:p>
                      <a:pPr marL="44450" marR="0">
                        <a:spcBef>
                          <a:spcPts val="205"/>
                        </a:spcBef>
                        <a:spcAft>
                          <a:spcPts val="0"/>
                        </a:spcAft>
                      </a:pPr>
                      <a:r>
                        <a:rPr lang="en-US" sz="1200" b="1" spc="-25" dirty="0">
                          <a:solidFill>
                            <a:schemeClr val="bg1"/>
                          </a:solidFill>
                          <a:effectLst/>
                          <a:latin typeface="+mn-lt"/>
                        </a:rPr>
                        <a:t>Data</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spcBef>
                          <a:spcPts val="0"/>
                        </a:spcBef>
                        <a:spcAft>
                          <a:spcPts val="0"/>
                        </a:spcAft>
                      </a:pPr>
                      <a:r>
                        <a:rPr lang="en-US" sz="1200" b="1" dirty="0">
                          <a:solidFill>
                            <a:schemeClr val="tx1"/>
                          </a:solidFill>
                          <a:effectLst/>
                          <a:latin typeface="+mn-lt"/>
                        </a:rPr>
                        <a:t> </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3175" marR="0" indent="0" algn="ctr">
                        <a:spcBef>
                          <a:spcPts val="35"/>
                        </a:spcBef>
                        <a:spcAft>
                          <a:spcPts val="0"/>
                        </a:spcAft>
                      </a:pPr>
                      <a:r>
                        <a:rPr lang="en-US" sz="1200" b="1" spc="-35" dirty="0">
                          <a:solidFill>
                            <a:srgbClr val="FF0000"/>
                          </a:solidFill>
                          <a:effectLst/>
                          <a:latin typeface="+mn-lt"/>
                        </a:rPr>
                        <a:t>27.63%</a:t>
                      </a:r>
                      <a:endParaRPr lang="en-US" sz="1200" b="1" dirty="0">
                        <a:solidFill>
                          <a:srgbClr val="FF0000"/>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a:spcBef>
                          <a:spcPts val="205"/>
                        </a:spcBef>
                        <a:spcAft>
                          <a:spcPts val="0"/>
                        </a:spcAft>
                        <a:tabLst/>
                      </a:pPr>
                      <a:r>
                        <a:rPr lang="en-US" sz="1200" b="0" spc="-35" dirty="0">
                          <a:solidFill>
                            <a:schemeClr val="tx1"/>
                          </a:solidFill>
                          <a:effectLst/>
                          <a:latin typeface="+mn-lt"/>
                        </a:rPr>
                        <a:t>28.82%</a:t>
                      </a:r>
                      <a:endParaRPr lang="en-US" sz="12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41422967"/>
              </p:ext>
            </p:extLst>
          </p:nvPr>
        </p:nvGraphicFramePr>
        <p:xfrm>
          <a:off x="757583" y="2971800"/>
          <a:ext cx="7081792" cy="1905000"/>
        </p:xfrm>
        <a:graphic>
          <a:graphicData uri="http://schemas.openxmlformats.org/drawingml/2006/table">
            <a:tbl>
              <a:tblPr firstRow="1" firstCol="1" lastRow="1" lastCol="1" bandRow="1" bandCol="1">
                <a:tableStyleId>{5C22544A-7EE6-4342-B048-85BDC9FD1C3A}</a:tableStyleId>
              </a:tblPr>
              <a:tblGrid>
                <a:gridCol w="766417">
                  <a:extLst>
                    <a:ext uri="{9D8B030D-6E8A-4147-A177-3AD203B41FA5}">
                      <a16:colId xmlns:a16="http://schemas.microsoft.com/office/drawing/2014/main" val="2912821550"/>
                    </a:ext>
                  </a:extLst>
                </a:gridCol>
                <a:gridCol w="685800">
                  <a:extLst>
                    <a:ext uri="{9D8B030D-6E8A-4147-A177-3AD203B41FA5}">
                      <a16:colId xmlns:a16="http://schemas.microsoft.com/office/drawing/2014/main" val="20000"/>
                    </a:ext>
                  </a:extLst>
                </a:gridCol>
                <a:gridCol w="913635">
                  <a:extLst>
                    <a:ext uri="{9D8B030D-6E8A-4147-A177-3AD203B41FA5}">
                      <a16:colId xmlns:a16="http://schemas.microsoft.com/office/drawing/2014/main" val="20001"/>
                    </a:ext>
                  </a:extLst>
                </a:gridCol>
                <a:gridCol w="942950">
                  <a:extLst>
                    <a:ext uri="{9D8B030D-6E8A-4147-A177-3AD203B41FA5}">
                      <a16:colId xmlns:a16="http://schemas.microsoft.com/office/drawing/2014/main" val="20002"/>
                    </a:ext>
                  </a:extLst>
                </a:gridCol>
                <a:gridCol w="943545">
                  <a:extLst>
                    <a:ext uri="{9D8B030D-6E8A-4147-A177-3AD203B41FA5}">
                      <a16:colId xmlns:a16="http://schemas.microsoft.com/office/drawing/2014/main" val="20003"/>
                    </a:ext>
                  </a:extLst>
                </a:gridCol>
                <a:gridCol w="942950">
                  <a:extLst>
                    <a:ext uri="{9D8B030D-6E8A-4147-A177-3AD203B41FA5}">
                      <a16:colId xmlns:a16="http://schemas.microsoft.com/office/drawing/2014/main" val="20004"/>
                    </a:ext>
                  </a:extLst>
                </a:gridCol>
                <a:gridCol w="943545">
                  <a:extLst>
                    <a:ext uri="{9D8B030D-6E8A-4147-A177-3AD203B41FA5}">
                      <a16:colId xmlns:a16="http://schemas.microsoft.com/office/drawing/2014/main" val="20005"/>
                    </a:ext>
                  </a:extLst>
                </a:gridCol>
                <a:gridCol w="942950">
                  <a:extLst>
                    <a:ext uri="{9D8B030D-6E8A-4147-A177-3AD203B41FA5}">
                      <a16:colId xmlns:a16="http://schemas.microsoft.com/office/drawing/2014/main" val="20006"/>
                    </a:ext>
                  </a:extLst>
                </a:gridCol>
              </a:tblGrid>
              <a:tr h="381000">
                <a:tc>
                  <a:txBody>
                    <a:bodyPr/>
                    <a:lstStyle/>
                    <a:p>
                      <a:pPr marL="0" marR="0">
                        <a:spcBef>
                          <a:spcPts val="0"/>
                        </a:spcBef>
                        <a:spcAft>
                          <a:spcPts val="0"/>
                        </a:spcAft>
                      </a:pPr>
                      <a:r>
                        <a:rPr lang="en-US" sz="1200" b="1" dirty="0">
                          <a:effectLst/>
                          <a:latin typeface="+mn-lt"/>
                        </a:rPr>
                        <a:t> </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 marR="0" algn="ctr">
                        <a:spcBef>
                          <a:spcPts val="380"/>
                        </a:spcBef>
                        <a:spcAft>
                          <a:spcPts val="0"/>
                        </a:spcAft>
                      </a:pPr>
                      <a:r>
                        <a:rPr lang="en-US" sz="1200" b="1" dirty="0">
                          <a:solidFill>
                            <a:schemeClr val="bg1"/>
                          </a:solidFill>
                          <a:effectLst/>
                          <a:latin typeface="+mn-lt"/>
                        </a:rPr>
                        <a:t>FFY</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dirty="0">
                          <a:effectLst/>
                        </a:rPr>
                        <a:t>2013</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dirty="0">
                          <a:effectLst/>
                        </a:rPr>
                        <a:t>2014</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dirty="0">
                          <a:effectLst/>
                        </a:rPr>
                        <a:t>2015</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dirty="0">
                          <a:effectLst/>
                        </a:rPr>
                        <a:t>2016</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a:effectLst/>
                        </a:rPr>
                        <a:t>2017</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a:effectLst/>
                        </a:rPr>
                        <a:t>2018</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1000">
                <a:tc rowSpan="2">
                  <a:txBody>
                    <a:bodyPr/>
                    <a:lstStyle/>
                    <a:p>
                      <a:pPr marL="0" marR="0" algn="ctr">
                        <a:spcBef>
                          <a:spcPts val="0"/>
                        </a:spcBef>
                        <a:spcAft>
                          <a:spcPts val="0"/>
                        </a:spcAft>
                      </a:pPr>
                      <a:r>
                        <a:rPr lang="en-US" sz="1200" b="1" dirty="0" smtClean="0">
                          <a:effectLst/>
                          <a:latin typeface="+mn-lt"/>
                        </a:rPr>
                        <a:t>6</a:t>
                      </a:r>
                      <a:r>
                        <a:rPr lang="en-US" sz="1200" b="1" dirty="0">
                          <a:effectLst/>
                          <a:latin typeface="+mn-lt"/>
                        </a:rPr>
                        <a:t> </a:t>
                      </a:r>
                      <a:r>
                        <a:rPr lang="en-US" sz="1200" b="1" dirty="0" smtClean="0">
                          <a:effectLst/>
                          <a:latin typeface="+mn-lt"/>
                        </a:rPr>
                        <a:t>A</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815" marR="0">
                        <a:spcBef>
                          <a:spcPts val="380"/>
                        </a:spcBef>
                        <a:spcAft>
                          <a:spcPts val="0"/>
                        </a:spcAft>
                      </a:pPr>
                      <a:r>
                        <a:rPr lang="en-US" sz="1200" b="1" spc="-25" dirty="0">
                          <a:solidFill>
                            <a:schemeClr val="bg1"/>
                          </a:solidFill>
                          <a:effectLst/>
                          <a:latin typeface="+mn-lt"/>
                        </a:rPr>
                        <a:t>Target</a:t>
                      </a:r>
                      <a:r>
                        <a:rPr lang="en-US" sz="1200" b="1" spc="-60" dirty="0">
                          <a:solidFill>
                            <a:schemeClr val="bg1"/>
                          </a:solidFill>
                          <a:effectLst/>
                          <a:latin typeface="+mn-lt"/>
                        </a:rPr>
                        <a:t> </a:t>
                      </a:r>
                      <a:r>
                        <a:rPr lang="en-US" sz="1200" b="1" dirty="0">
                          <a:solidFill>
                            <a:schemeClr val="bg1"/>
                          </a:solidFill>
                          <a:effectLst/>
                          <a:latin typeface="+mn-lt"/>
                        </a:rPr>
                        <a:t>≥</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a:spcBef>
                          <a:spcPts val="380"/>
                        </a:spcBef>
                        <a:spcAft>
                          <a:spcPts val="0"/>
                        </a:spcAft>
                      </a:pPr>
                      <a:r>
                        <a:rPr lang="en-US" sz="1200" b="1" spc="-35" dirty="0">
                          <a:solidFill>
                            <a:schemeClr val="tx1"/>
                          </a:solidFill>
                          <a:effectLst/>
                        </a:rPr>
                        <a:t>31.01%</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31.99%</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32.97%</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33.95%</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34.93%</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35.94%</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44450" marR="0">
                        <a:spcBef>
                          <a:spcPts val="205"/>
                        </a:spcBef>
                        <a:spcAft>
                          <a:spcPts val="0"/>
                        </a:spcAft>
                      </a:pPr>
                      <a:r>
                        <a:rPr lang="en-US" sz="1200" b="1" spc="-25" dirty="0">
                          <a:solidFill>
                            <a:schemeClr val="bg1"/>
                          </a:solidFill>
                          <a:effectLst/>
                          <a:latin typeface="+mn-lt"/>
                        </a:rPr>
                        <a:t>Data</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a:spcBef>
                          <a:spcPts val="380"/>
                        </a:spcBef>
                        <a:spcAft>
                          <a:spcPts val="0"/>
                        </a:spcAft>
                      </a:pPr>
                      <a:r>
                        <a:rPr lang="en-US" sz="1200" b="0" dirty="0" smtClean="0">
                          <a:solidFill>
                            <a:schemeClr val="tx1"/>
                          </a:solidFill>
                          <a:effectLst/>
                          <a:latin typeface="Calibri"/>
                          <a:ea typeface="Calibri"/>
                          <a:cs typeface="Times New Roman"/>
                        </a:rPr>
                        <a:t>28.91%</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0" dirty="0" smtClean="0">
                          <a:solidFill>
                            <a:schemeClr val="tx1"/>
                          </a:solidFill>
                          <a:effectLst/>
                          <a:latin typeface="Calibri"/>
                          <a:ea typeface="Calibri"/>
                          <a:cs typeface="Times New Roman"/>
                        </a:rPr>
                        <a:t>26.01%</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0" dirty="0" smtClean="0">
                          <a:solidFill>
                            <a:schemeClr val="tx1"/>
                          </a:solidFill>
                          <a:effectLst/>
                          <a:latin typeface="Calibri"/>
                          <a:ea typeface="Calibri"/>
                          <a:cs typeface="Times New Roman"/>
                        </a:rPr>
                        <a:t>25.76%</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0" dirty="0" smtClean="0">
                          <a:solidFill>
                            <a:schemeClr val="tx1"/>
                          </a:solidFill>
                          <a:effectLst/>
                          <a:latin typeface="Calibri"/>
                          <a:ea typeface="Calibri"/>
                          <a:cs typeface="Times New Roman"/>
                        </a:rPr>
                        <a:t>26.78%</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0" dirty="0" smtClean="0">
                          <a:solidFill>
                            <a:schemeClr val="tx1"/>
                          </a:solidFill>
                          <a:effectLst/>
                          <a:latin typeface="Calibri"/>
                          <a:ea typeface="Calibri"/>
                          <a:cs typeface="Times New Roman"/>
                        </a:rPr>
                        <a:t>28.17%</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141834548"/>
                  </a:ext>
                </a:extLst>
              </a:tr>
              <a:tr h="381000">
                <a:tc rowSpan="2">
                  <a:txBody>
                    <a:bodyPr/>
                    <a:lstStyle/>
                    <a:p>
                      <a:pPr marL="0" marR="0" algn="ctr">
                        <a:spcBef>
                          <a:spcPts val="0"/>
                        </a:spcBef>
                        <a:spcAft>
                          <a:spcPts val="0"/>
                        </a:spcAft>
                      </a:pPr>
                      <a:r>
                        <a:rPr lang="en-US" sz="1200" b="1" dirty="0" smtClean="0">
                          <a:effectLst/>
                          <a:latin typeface="+mn-lt"/>
                        </a:rPr>
                        <a:t>6</a:t>
                      </a:r>
                      <a:r>
                        <a:rPr lang="en-US" sz="1200" b="1" dirty="0">
                          <a:effectLst/>
                          <a:latin typeface="+mn-lt"/>
                        </a:rPr>
                        <a:t> </a:t>
                      </a:r>
                      <a:r>
                        <a:rPr lang="en-US" sz="1200" b="1" dirty="0" smtClean="0">
                          <a:effectLst/>
                          <a:latin typeface="+mn-lt"/>
                        </a:rPr>
                        <a:t>B</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815" marR="0">
                        <a:spcBef>
                          <a:spcPts val="550"/>
                        </a:spcBef>
                        <a:spcAft>
                          <a:spcPts val="0"/>
                        </a:spcAft>
                      </a:pPr>
                      <a:r>
                        <a:rPr lang="en-US" sz="1200" b="1" spc="-25" dirty="0">
                          <a:solidFill>
                            <a:schemeClr val="bg1"/>
                          </a:solidFill>
                          <a:effectLst/>
                          <a:latin typeface="+mn-lt"/>
                        </a:rPr>
                        <a:t>Target</a:t>
                      </a:r>
                      <a:r>
                        <a:rPr lang="en-US" sz="1200" b="1" spc="-60" dirty="0">
                          <a:solidFill>
                            <a:schemeClr val="bg1"/>
                          </a:solidFill>
                          <a:effectLst/>
                          <a:latin typeface="+mn-lt"/>
                        </a:rPr>
                        <a:t> </a:t>
                      </a:r>
                      <a:r>
                        <a:rPr lang="en-US" sz="1200" b="1" dirty="0">
                          <a:solidFill>
                            <a:schemeClr val="bg1"/>
                          </a:solidFill>
                          <a:effectLst/>
                          <a:latin typeface="+mn-lt"/>
                        </a:rPr>
                        <a:t>≤</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a:spcBef>
                          <a:spcPts val="380"/>
                        </a:spcBef>
                        <a:spcAft>
                          <a:spcPts val="0"/>
                        </a:spcAft>
                      </a:pPr>
                      <a:r>
                        <a:rPr lang="en-US" sz="1200" b="1" spc="-35" dirty="0">
                          <a:solidFill>
                            <a:schemeClr val="tx1"/>
                          </a:solidFill>
                          <a:effectLst/>
                        </a:rPr>
                        <a:t>29.80%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30.78%</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30.30%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29.83%</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28.61%</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chemeClr val="tx1"/>
                          </a:solidFill>
                          <a:effectLst/>
                        </a:rPr>
                        <a:t>26.65%</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2"/>
                  </a:ext>
                </a:extLst>
              </a:tr>
              <a:tr h="381000">
                <a:tc vMerge="1">
                  <a:txBody>
                    <a:bodyPr/>
                    <a:lstStyle/>
                    <a:p>
                      <a:endParaRPr lang="en-US"/>
                    </a:p>
                  </a:txBody>
                  <a:tcPr/>
                </a:tc>
                <a:tc>
                  <a:txBody>
                    <a:bodyPr/>
                    <a:lstStyle/>
                    <a:p>
                      <a:pPr marL="44450" marR="0">
                        <a:spcBef>
                          <a:spcPts val="205"/>
                        </a:spcBef>
                        <a:spcAft>
                          <a:spcPts val="0"/>
                        </a:spcAft>
                      </a:pPr>
                      <a:r>
                        <a:rPr lang="en-US" sz="1200" b="1" spc="-25" dirty="0">
                          <a:solidFill>
                            <a:schemeClr val="bg1"/>
                          </a:solidFill>
                          <a:effectLst/>
                          <a:latin typeface="+mn-lt"/>
                        </a:rPr>
                        <a:t>Data</a:t>
                      </a:r>
                      <a:endParaRPr lang="en-US" sz="1200" b="1" dirty="0">
                        <a:solidFill>
                          <a:schemeClr val="bg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635" algn="ctr">
                        <a:spcBef>
                          <a:spcPts val="380"/>
                        </a:spcBef>
                        <a:spcAft>
                          <a:spcPts val="0"/>
                        </a:spcAft>
                      </a:pPr>
                      <a:r>
                        <a:rPr lang="en-US" sz="1200" b="0" dirty="0" smtClean="0">
                          <a:solidFill>
                            <a:schemeClr val="tx1"/>
                          </a:solidFill>
                          <a:effectLst/>
                          <a:latin typeface="Calibri"/>
                          <a:ea typeface="Calibri"/>
                          <a:cs typeface="Times New Roman"/>
                        </a:rPr>
                        <a:t>28.57%</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0" dirty="0" smtClean="0">
                          <a:solidFill>
                            <a:schemeClr val="tx1"/>
                          </a:solidFill>
                          <a:effectLst/>
                          <a:latin typeface="Calibri"/>
                          <a:ea typeface="Calibri"/>
                          <a:cs typeface="Times New Roman"/>
                        </a:rPr>
                        <a:t>29.88%</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0" dirty="0" smtClean="0">
                          <a:solidFill>
                            <a:schemeClr val="tx1"/>
                          </a:solidFill>
                          <a:effectLst/>
                          <a:latin typeface="Calibri"/>
                          <a:ea typeface="Calibri"/>
                          <a:cs typeface="Times New Roman"/>
                        </a:rPr>
                        <a:t>31.57%</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0" dirty="0" smtClean="0">
                          <a:solidFill>
                            <a:schemeClr val="tx1"/>
                          </a:solidFill>
                          <a:effectLst/>
                          <a:latin typeface="Calibri"/>
                          <a:ea typeface="Calibri"/>
                          <a:cs typeface="Times New Roman"/>
                        </a:rPr>
                        <a:t>29.89%</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r>
                        <a:rPr lang="en-US" sz="1200" b="0" dirty="0" smtClean="0">
                          <a:solidFill>
                            <a:schemeClr val="tx1"/>
                          </a:solidFill>
                          <a:effectLst/>
                          <a:latin typeface="Calibri"/>
                          <a:ea typeface="Calibri"/>
                          <a:cs typeface="Times New Roman"/>
                        </a:rPr>
                        <a:t>27.27%</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a:spcBef>
                          <a:spcPts val="380"/>
                        </a:spcBef>
                        <a:spcAft>
                          <a:spcPts val="0"/>
                        </a:spcAft>
                      </a:pP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3643021932"/>
                  </a:ext>
                </a:extLst>
              </a:tr>
            </a:tbl>
          </a:graphicData>
        </a:graphic>
      </p:graphicFrame>
      <p:sp>
        <p:nvSpPr>
          <p:cNvPr id="7" name="TextBox 6"/>
          <p:cNvSpPr txBox="1"/>
          <p:nvPr/>
        </p:nvSpPr>
        <p:spPr>
          <a:xfrm>
            <a:off x="762000" y="1070947"/>
            <a:ext cx="4648200" cy="369332"/>
          </a:xfrm>
          <a:prstGeom prst="rect">
            <a:avLst/>
          </a:prstGeom>
          <a:noFill/>
        </p:spPr>
        <p:txBody>
          <a:bodyPr wrap="square" rtlCol="0">
            <a:spAutoFit/>
          </a:bodyPr>
          <a:lstStyle/>
          <a:p>
            <a:r>
              <a:rPr lang="en-US" dirty="0" smtClean="0"/>
              <a:t>Historical Data and Targets</a:t>
            </a:r>
            <a:endParaRPr lang="en-US" dirty="0"/>
          </a:p>
        </p:txBody>
      </p:sp>
    </p:spTree>
    <p:extLst>
      <p:ext uri="{BB962C8B-B14F-4D97-AF65-F5344CB8AC3E}">
        <p14:creationId xmlns:p14="http://schemas.microsoft.com/office/powerpoint/2010/main" val="3173652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normAutofit fontScale="90000"/>
          </a:bodyPr>
          <a:lstStyle/>
          <a:p>
            <a:r>
              <a:rPr lang="en-US" dirty="0" smtClean="0"/>
              <a:t>Indicator 6: Preschool Environments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11124071"/>
              </p:ext>
            </p:extLst>
          </p:nvPr>
        </p:nvGraphicFramePr>
        <p:xfrm>
          <a:off x="381000" y="2045732"/>
          <a:ext cx="8201916" cy="2323431"/>
        </p:xfrm>
        <a:graphic>
          <a:graphicData uri="http://schemas.openxmlformats.org/drawingml/2006/table">
            <a:tbl>
              <a:tblPr firstRow="1" firstCol="1" lastRow="1" lastCol="1" bandRow="1" bandCol="1">
                <a:tableStyleId>{5C22544A-7EE6-4342-B048-85BDC9FD1C3A}</a:tableStyleId>
              </a:tblPr>
              <a:tblGrid>
                <a:gridCol w="2362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749681">
                  <a:extLst>
                    <a:ext uri="{9D8B030D-6E8A-4147-A177-3AD203B41FA5}">
                      <a16:colId xmlns:a16="http://schemas.microsoft.com/office/drawing/2014/main" val="20003"/>
                    </a:ext>
                  </a:extLst>
                </a:gridCol>
                <a:gridCol w="670433">
                  <a:extLst>
                    <a:ext uri="{9D8B030D-6E8A-4147-A177-3AD203B41FA5}">
                      <a16:colId xmlns:a16="http://schemas.microsoft.com/office/drawing/2014/main" val="20004"/>
                    </a:ext>
                  </a:extLst>
                </a:gridCol>
                <a:gridCol w="609602">
                  <a:extLst>
                    <a:ext uri="{9D8B030D-6E8A-4147-A177-3AD203B41FA5}">
                      <a16:colId xmlns:a16="http://schemas.microsoft.com/office/drawing/2014/main" val="20005"/>
                    </a:ext>
                  </a:extLst>
                </a:gridCol>
              </a:tblGrid>
              <a:tr h="467782">
                <a:tc>
                  <a:txBody>
                    <a:bodyPr/>
                    <a:lstStyle/>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6045" marR="104140" algn="ctr">
                        <a:lnSpc>
                          <a:spcPct val="107000"/>
                        </a:lnSpc>
                        <a:spcBef>
                          <a:spcPts val="380"/>
                        </a:spcBef>
                        <a:spcAft>
                          <a:spcPts val="0"/>
                        </a:spcAft>
                      </a:pPr>
                      <a:r>
                        <a:rPr lang="en-US" sz="1100" spc="-20" dirty="0">
                          <a:effectLst/>
                        </a:rPr>
                        <a:t>Number</a:t>
                      </a:r>
                      <a:r>
                        <a:rPr lang="en-US" sz="1100" spc="-50" dirty="0">
                          <a:effectLst/>
                        </a:rPr>
                        <a:t> </a:t>
                      </a:r>
                      <a:r>
                        <a:rPr lang="en-US" sz="1100" spc="-15" dirty="0">
                          <a:effectLst/>
                        </a:rPr>
                        <a:t>of</a:t>
                      </a:r>
                      <a:r>
                        <a:rPr lang="en-US" sz="1100" spc="-50" dirty="0">
                          <a:effectLst/>
                        </a:rPr>
                        <a:t> </a:t>
                      </a:r>
                      <a:r>
                        <a:rPr lang="en-US" sz="1100" spc="-20" dirty="0">
                          <a:effectLst/>
                        </a:rPr>
                        <a:t>children</a:t>
                      </a:r>
                      <a:r>
                        <a:rPr lang="en-US" sz="1100" spc="-50" dirty="0">
                          <a:effectLst/>
                        </a:rPr>
                        <a:t> </a:t>
                      </a:r>
                      <a:r>
                        <a:rPr lang="en-US" sz="1100" spc="-20" dirty="0">
                          <a:effectLst/>
                        </a:rPr>
                        <a:t>with</a:t>
                      </a:r>
                      <a:r>
                        <a:rPr lang="en-US" sz="1100" spc="105" dirty="0">
                          <a:effectLst/>
                        </a:rPr>
                        <a:t> </a:t>
                      </a:r>
                      <a:r>
                        <a:rPr lang="en-US" sz="1100" spc="-20" dirty="0">
                          <a:effectLst/>
                        </a:rPr>
                        <a:t>IEPs</a:t>
                      </a:r>
                      <a:r>
                        <a:rPr lang="en-US" sz="1100" spc="-50" dirty="0">
                          <a:effectLst/>
                        </a:rPr>
                        <a:t> </a:t>
                      </a:r>
                      <a:r>
                        <a:rPr lang="en-US" sz="1100" spc="-20" dirty="0">
                          <a:effectLst/>
                        </a:rPr>
                        <a:t>aged</a:t>
                      </a:r>
                      <a:r>
                        <a:rPr lang="en-US" sz="1100" spc="-45" dirty="0">
                          <a:effectLst/>
                        </a:rPr>
                        <a:t> </a:t>
                      </a:r>
                      <a:r>
                        <a:rPr lang="en-US" sz="1100" dirty="0">
                          <a:effectLst/>
                        </a:rPr>
                        <a:t>3</a:t>
                      </a:r>
                      <a:r>
                        <a:rPr lang="en-US" sz="1100" spc="-45" dirty="0">
                          <a:effectLst/>
                        </a:rPr>
                        <a:t> </a:t>
                      </a:r>
                      <a:r>
                        <a:rPr lang="en-US" sz="1100" spc="-20" dirty="0">
                          <a:effectLst/>
                        </a:rPr>
                        <a:t>through</a:t>
                      </a:r>
                      <a:r>
                        <a:rPr lang="en-US" sz="1100" spc="-50" dirty="0">
                          <a:effectLst/>
                        </a:rPr>
                        <a:t> </a:t>
                      </a:r>
                      <a:r>
                        <a:rPr lang="en-US" sz="1100" dirty="0">
                          <a:effectLst/>
                        </a:rPr>
                        <a:t>5</a:t>
                      </a:r>
                      <a:r>
                        <a:rPr lang="en-US" sz="1100" spc="150" dirty="0">
                          <a:effectLst/>
                        </a:rPr>
                        <a:t> </a:t>
                      </a:r>
                      <a:r>
                        <a:rPr lang="en-US" sz="1100" dirty="0">
                          <a:effectLst/>
                        </a:rPr>
                        <a:t>attending</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0"/>
                        </a:spcBef>
                        <a:spcAft>
                          <a:spcPts val="0"/>
                        </a:spcAft>
                      </a:pPr>
                      <a:r>
                        <a:rPr lang="en-US" sz="1100" dirty="0">
                          <a:effectLst/>
                        </a:rPr>
                        <a:t> </a:t>
                      </a:r>
                      <a:r>
                        <a:rPr lang="en-US" sz="1100" dirty="0" smtClean="0">
                          <a:effectLst/>
                        </a:rPr>
                        <a:t>T</a:t>
                      </a:r>
                      <a:r>
                        <a:rPr lang="en-US" sz="1100" spc="-25" dirty="0" smtClean="0">
                          <a:effectLst/>
                        </a:rPr>
                        <a:t>otal</a:t>
                      </a:r>
                      <a:r>
                        <a:rPr lang="en-US" sz="1100" spc="-45" dirty="0" smtClean="0">
                          <a:effectLst/>
                        </a:rPr>
                        <a:t> </a:t>
                      </a:r>
                      <a:r>
                        <a:rPr lang="en-US" sz="1100" spc="-15" dirty="0">
                          <a:effectLst/>
                        </a:rPr>
                        <a:t>number</a:t>
                      </a:r>
                      <a:r>
                        <a:rPr lang="en-US" sz="1100" spc="-45" dirty="0">
                          <a:effectLst/>
                        </a:rPr>
                        <a:t> </a:t>
                      </a:r>
                      <a:r>
                        <a:rPr lang="en-US" sz="1100" spc="-5" dirty="0">
                          <a:effectLst/>
                        </a:rPr>
                        <a:t>of</a:t>
                      </a:r>
                      <a:r>
                        <a:rPr lang="en-US" sz="1100" spc="-40" dirty="0">
                          <a:effectLst/>
                        </a:rPr>
                        <a:t> </a:t>
                      </a:r>
                      <a:r>
                        <a:rPr lang="en-US" sz="1100" spc="-15" dirty="0">
                          <a:effectLst/>
                        </a:rPr>
                        <a:t>children</a:t>
                      </a:r>
                      <a:r>
                        <a:rPr lang="en-US" sz="1100" spc="145" dirty="0">
                          <a:effectLst/>
                        </a:rPr>
                        <a:t> </a:t>
                      </a:r>
                      <a:r>
                        <a:rPr lang="en-US" sz="1100" spc="-20" dirty="0">
                          <a:effectLst/>
                        </a:rPr>
                        <a:t>with</a:t>
                      </a:r>
                      <a:r>
                        <a:rPr lang="en-US" sz="1100" spc="-50" dirty="0">
                          <a:effectLst/>
                        </a:rPr>
                        <a:t> </a:t>
                      </a:r>
                      <a:r>
                        <a:rPr lang="en-US" sz="1100" spc="-20" dirty="0">
                          <a:effectLst/>
                        </a:rPr>
                        <a:t>IEPs</a:t>
                      </a:r>
                      <a:r>
                        <a:rPr lang="en-US" sz="1100" spc="-45" dirty="0">
                          <a:effectLst/>
                        </a:rPr>
                        <a:t> </a:t>
                      </a:r>
                      <a:r>
                        <a:rPr lang="en-US" sz="1100" spc="-20" dirty="0">
                          <a:effectLst/>
                        </a:rPr>
                        <a:t>aged</a:t>
                      </a:r>
                      <a:r>
                        <a:rPr lang="en-US" sz="1100" spc="-45" dirty="0">
                          <a:effectLst/>
                        </a:rPr>
                        <a:t> </a:t>
                      </a:r>
                      <a:r>
                        <a:rPr lang="en-US" sz="1100" dirty="0">
                          <a:effectLst/>
                        </a:rPr>
                        <a:t>3</a:t>
                      </a:r>
                      <a:r>
                        <a:rPr lang="en-US" sz="1100" spc="-45" dirty="0">
                          <a:effectLst/>
                        </a:rPr>
                        <a:t> </a:t>
                      </a:r>
                      <a:r>
                        <a:rPr lang="en-US" sz="1100" spc="-20" dirty="0">
                          <a:effectLst/>
                        </a:rPr>
                        <a:t>through</a:t>
                      </a:r>
                      <a:r>
                        <a:rPr lang="en-US" sz="1100" spc="-45" dirty="0">
                          <a:effectLst/>
                        </a:rPr>
                        <a:t> </a:t>
                      </a:r>
                      <a:r>
                        <a:rPr lang="en-US" sz="1100" dirty="0">
                          <a:effectLst/>
                        </a:rPr>
                        <a:t>5</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marR="0" algn="ctr">
                        <a:spcBef>
                          <a:spcPts val="0"/>
                        </a:spcBef>
                        <a:spcAft>
                          <a:spcPts val="0"/>
                        </a:spcAft>
                      </a:pPr>
                      <a:r>
                        <a:rPr lang="en-US" sz="1100" spc="-25" dirty="0" smtClean="0">
                          <a:effectLst/>
                        </a:rPr>
                        <a:t>FFY</a:t>
                      </a:r>
                      <a:r>
                        <a:rPr lang="en-US" sz="1100" spc="-85" dirty="0" smtClean="0">
                          <a:effectLst/>
                        </a:rPr>
                        <a:t> </a:t>
                      </a:r>
                      <a:r>
                        <a:rPr lang="en-US" sz="1100" spc="-30" dirty="0" smtClean="0">
                          <a:effectLst/>
                        </a:rPr>
                        <a:t>2016</a:t>
                      </a:r>
                      <a:endParaRPr lang="en-US" sz="1100" dirty="0">
                        <a:effectLst/>
                      </a:endParaRPr>
                    </a:p>
                    <a:p>
                      <a:pPr marL="1905" marR="0" algn="ctr">
                        <a:spcBef>
                          <a:spcPts val="60"/>
                        </a:spcBef>
                        <a:spcAft>
                          <a:spcPts val="0"/>
                        </a:spcAft>
                      </a:pPr>
                      <a:r>
                        <a:rPr lang="en-US" sz="1100" spc="-20" dirty="0" smtClean="0">
                          <a:effectLst/>
                        </a:rPr>
                        <a:t>Data</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88" marR="0" indent="0" algn="ctr">
                        <a:spcBef>
                          <a:spcPts val="0"/>
                        </a:spcBef>
                        <a:spcAft>
                          <a:spcPts val="0"/>
                        </a:spcAft>
                      </a:pPr>
                      <a:r>
                        <a:rPr lang="en-US" sz="1100" spc="-25" dirty="0" smtClean="0">
                          <a:effectLst/>
                        </a:rPr>
                        <a:t>FFY</a:t>
                      </a:r>
                      <a:r>
                        <a:rPr lang="en-US" sz="1100" spc="-85" dirty="0" smtClean="0">
                          <a:effectLst/>
                        </a:rPr>
                        <a:t> </a:t>
                      </a:r>
                      <a:r>
                        <a:rPr lang="en-US" sz="1100" spc="-30" dirty="0" smtClean="0">
                          <a:effectLst/>
                        </a:rPr>
                        <a:t>2017</a:t>
                      </a:r>
                      <a:endParaRPr lang="en-US" sz="1100" dirty="0">
                        <a:effectLst/>
                      </a:endParaRPr>
                    </a:p>
                    <a:p>
                      <a:pPr marL="0" marR="0" indent="0" algn="ctr">
                        <a:spcBef>
                          <a:spcPts val="60"/>
                        </a:spcBef>
                        <a:spcAft>
                          <a:spcPts val="0"/>
                        </a:spcAft>
                      </a:pPr>
                      <a:r>
                        <a:rPr lang="en-US" sz="1100" spc="-25" dirty="0" smtClean="0">
                          <a:effectLst/>
                        </a:rPr>
                        <a:t>Target</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marR="0" algn="ctr">
                        <a:spcBef>
                          <a:spcPts val="0"/>
                        </a:spcBef>
                        <a:spcAft>
                          <a:spcPts val="0"/>
                        </a:spcAft>
                      </a:pPr>
                      <a:r>
                        <a:rPr lang="en-US" sz="1100" spc="-25" dirty="0" smtClean="0">
                          <a:effectLst/>
                        </a:rPr>
                        <a:t>FFY</a:t>
                      </a:r>
                      <a:r>
                        <a:rPr lang="en-US" sz="1100" spc="-85" dirty="0" smtClean="0">
                          <a:effectLst/>
                        </a:rPr>
                        <a:t> </a:t>
                      </a:r>
                      <a:r>
                        <a:rPr lang="en-US" sz="1100" spc="-30" dirty="0" smtClean="0">
                          <a:effectLst/>
                        </a:rPr>
                        <a:t>2017</a:t>
                      </a:r>
                      <a:endParaRPr lang="en-US" sz="1100" dirty="0">
                        <a:effectLst/>
                      </a:endParaRPr>
                    </a:p>
                    <a:p>
                      <a:pPr marL="3810" marR="0" algn="ctr">
                        <a:spcBef>
                          <a:spcPts val="60"/>
                        </a:spcBef>
                        <a:spcAft>
                          <a:spcPts val="0"/>
                        </a:spcAft>
                      </a:pPr>
                      <a:r>
                        <a:rPr lang="en-US" sz="1100" spc="-15" dirty="0">
                          <a:effectLst/>
                        </a:rPr>
                        <a:t>Data</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20286">
                <a:tc>
                  <a:txBody>
                    <a:bodyPr/>
                    <a:lstStyle/>
                    <a:p>
                      <a:pPr marL="284163" marR="147955" indent="-225425" algn="l">
                        <a:lnSpc>
                          <a:spcPct val="107000"/>
                        </a:lnSpc>
                        <a:spcBef>
                          <a:spcPts val="380"/>
                        </a:spcBef>
                        <a:spcAft>
                          <a:spcPts val="0"/>
                        </a:spcAft>
                      </a:pPr>
                      <a:r>
                        <a:rPr lang="en-US" sz="1100" spc="-15" dirty="0">
                          <a:effectLst/>
                        </a:rPr>
                        <a:t>A.</a:t>
                      </a:r>
                      <a:r>
                        <a:rPr lang="en-US" sz="1100" spc="-55" dirty="0">
                          <a:effectLst/>
                        </a:rPr>
                        <a:t> </a:t>
                      </a:r>
                      <a:r>
                        <a:rPr lang="en-US" sz="1100" spc="-55" dirty="0" smtClean="0">
                          <a:effectLst/>
                        </a:rPr>
                        <a:t>	</a:t>
                      </a:r>
                      <a:r>
                        <a:rPr lang="en-US" sz="1100" dirty="0" smtClean="0">
                          <a:effectLst/>
                        </a:rPr>
                        <a:t>A</a:t>
                      </a:r>
                      <a:r>
                        <a:rPr lang="en-US" sz="1100" spc="-55" dirty="0" smtClean="0">
                          <a:effectLst/>
                        </a:rPr>
                        <a:t> </a:t>
                      </a:r>
                      <a:r>
                        <a:rPr lang="en-US" sz="1100" spc="-25" dirty="0">
                          <a:effectLst/>
                        </a:rPr>
                        <a:t>regular</a:t>
                      </a:r>
                      <a:r>
                        <a:rPr lang="en-US" sz="1100" spc="-50" dirty="0">
                          <a:effectLst/>
                        </a:rPr>
                        <a:t> </a:t>
                      </a:r>
                      <a:r>
                        <a:rPr lang="en-US" sz="1100" spc="-25" dirty="0">
                          <a:effectLst/>
                        </a:rPr>
                        <a:t>early</a:t>
                      </a:r>
                      <a:r>
                        <a:rPr lang="en-US" sz="1100" spc="-55" dirty="0">
                          <a:effectLst/>
                        </a:rPr>
                        <a:t> </a:t>
                      </a:r>
                      <a:r>
                        <a:rPr lang="en-US" sz="1100" spc="-55" dirty="0" smtClean="0">
                          <a:effectLst/>
                        </a:rPr>
                        <a:t> c</a:t>
                      </a:r>
                      <a:r>
                        <a:rPr lang="en-US" sz="1100" spc="-25" dirty="0" smtClean="0">
                          <a:effectLst/>
                        </a:rPr>
                        <a:t>hildhood</a:t>
                      </a:r>
                      <a:r>
                        <a:rPr lang="en-US" sz="1100" spc="125" dirty="0" smtClean="0">
                          <a:effectLst/>
                        </a:rPr>
                        <a:t> </a:t>
                      </a:r>
                      <a:r>
                        <a:rPr lang="en-US" sz="1100" spc="-25" dirty="0">
                          <a:effectLst/>
                        </a:rPr>
                        <a:t>program</a:t>
                      </a:r>
                      <a:r>
                        <a:rPr lang="en-US" sz="1100" spc="-60" dirty="0">
                          <a:effectLst/>
                        </a:rPr>
                        <a:t> </a:t>
                      </a:r>
                      <a:r>
                        <a:rPr lang="en-US" sz="1100" spc="-20" dirty="0">
                          <a:effectLst/>
                        </a:rPr>
                        <a:t>and</a:t>
                      </a:r>
                      <a:r>
                        <a:rPr lang="en-US" sz="1100" spc="-55" dirty="0">
                          <a:effectLst/>
                        </a:rPr>
                        <a:t> </a:t>
                      </a:r>
                      <a:r>
                        <a:rPr lang="en-US" sz="1100" spc="-25" dirty="0">
                          <a:effectLst/>
                        </a:rPr>
                        <a:t>receiving</a:t>
                      </a:r>
                      <a:r>
                        <a:rPr lang="en-US" sz="1100" spc="-60" dirty="0">
                          <a:effectLst/>
                        </a:rPr>
                        <a:t> </a:t>
                      </a:r>
                      <a:r>
                        <a:rPr lang="en-US" sz="1100" spc="-20" dirty="0" smtClean="0">
                          <a:effectLst/>
                        </a:rPr>
                        <a:t>the </a:t>
                      </a:r>
                      <a:r>
                        <a:rPr lang="en-US" sz="1100" spc="-30" dirty="0" smtClean="0">
                          <a:effectLst/>
                        </a:rPr>
                        <a:t>majority</a:t>
                      </a:r>
                      <a:r>
                        <a:rPr lang="en-US" sz="1100" spc="-65" dirty="0" smtClean="0">
                          <a:effectLst/>
                        </a:rPr>
                        <a:t> </a:t>
                      </a:r>
                      <a:r>
                        <a:rPr lang="en-US" sz="1100" spc="-20" dirty="0">
                          <a:effectLst/>
                        </a:rPr>
                        <a:t>of</a:t>
                      </a:r>
                      <a:r>
                        <a:rPr lang="en-US" sz="1100" spc="-65" dirty="0">
                          <a:effectLst/>
                        </a:rPr>
                        <a:t> </a:t>
                      </a:r>
                      <a:r>
                        <a:rPr lang="en-US" sz="1100" spc="-30" dirty="0">
                          <a:effectLst/>
                        </a:rPr>
                        <a:t>special</a:t>
                      </a:r>
                      <a:r>
                        <a:rPr lang="en-US" sz="1100" spc="-65" dirty="0">
                          <a:effectLst/>
                        </a:rPr>
                        <a:t> </a:t>
                      </a:r>
                      <a:r>
                        <a:rPr lang="en-US" sz="1100" spc="-30" dirty="0">
                          <a:effectLst/>
                        </a:rPr>
                        <a:t>education</a:t>
                      </a:r>
                      <a:r>
                        <a:rPr lang="en-US" sz="1100" spc="-65" dirty="0">
                          <a:effectLst/>
                        </a:rPr>
                        <a:t> </a:t>
                      </a:r>
                      <a:r>
                        <a:rPr lang="en-US" sz="1100" spc="-25" dirty="0">
                          <a:effectLst/>
                        </a:rPr>
                        <a:t>and</a:t>
                      </a:r>
                      <a:r>
                        <a:rPr lang="en-US" sz="1100" spc="180" dirty="0">
                          <a:effectLst/>
                        </a:rPr>
                        <a:t> </a:t>
                      </a:r>
                      <a:r>
                        <a:rPr lang="en-US" sz="1100" spc="-25" dirty="0">
                          <a:effectLst/>
                        </a:rPr>
                        <a:t>related</a:t>
                      </a:r>
                      <a:r>
                        <a:rPr lang="en-US" sz="1100" spc="-50" dirty="0">
                          <a:effectLst/>
                        </a:rPr>
                        <a:t> </a:t>
                      </a:r>
                      <a:r>
                        <a:rPr lang="en-US" sz="1100" spc="-25" dirty="0">
                          <a:effectLst/>
                        </a:rPr>
                        <a:t>services</a:t>
                      </a:r>
                      <a:r>
                        <a:rPr lang="en-US" sz="1100" spc="-50" dirty="0">
                          <a:effectLst/>
                        </a:rPr>
                        <a:t> </a:t>
                      </a:r>
                      <a:r>
                        <a:rPr lang="en-US" sz="1100" spc="-15" dirty="0">
                          <a:effectLst/>
                        </a:rPr>
                        <a:t>in</a:t>
                      </a:r>
                      <a:r>
                        <a:rPr lang="en-US" sz="1100" spc="-50" dirty="0">
                          <a:effectLst/>
                        </a:rPr>
                        <a:t> </a:t>
                      </a:r>
                      <a:r>
                        <a:rPr lang="en-US" sz="1100" spc="-20" dirty="0">
                          <a:effectLst/>
                        </a:rPr>
                        <a:t>the</a:t>
                      </a:r>
                      <a:r>
                        <a:rPr lang="en-US" sz="1100" spc="-45" dirty="0">
                          <a:effectLst/>
                        </a:rPr>
                        <a:t> </a:t>
                      </a:r>
                      <a:r>
                        <a:rPr lang="en-US" sz="1100" spc="-25" dirty="0">
                          <a:effectLst/>
                        </a:rPr>
                        <a:t>regular</a:t>
                      </a:r>
                      <a:r>
                        <a:rPr lang="en-US" sz="1100" spc="135" dirty="0">
                          <a:effectLst/>
                        </a:rPr>
                        <a:t> </a:t>
                      </a:r>
                      <a:r>
                        <a:rPr lang="en-US" sz="1100" spc="-25" dirty="0">
                          <a:effectLst/>
                        </a:rPr>
                        <a:t>early</a:t>
                      </a:r>
                      <a:r>
                        <a:rPr lang="en-US" sz="1100" spc="-65" dirty="0">
                          <a:effectLst/>
                        </a:rPr>
                        <a:t> </a:t>
                      </a:r>
                      <a:r>
                        <a:rPr lang="en-US" sz="1100" spc="-25" dirty="0">
                          <a:effectLst/>
                        </a:rPr>
                        <a:t>childhood</a:t>
                      </a:r>
                      <a:r>
                        <a:rPr lang="en-US" sz="1100" spc="-65" dirty="0">
                          <a:effectLst/>
                        </a:rPr>
                        <a:t> </a:t>
                      </a:r>
                      <a:r>
                        <a:rPr lang="en-US" sz="1100" spc="-25" dirty="0">
                          <a:effectLst/>
                        </a:rPr>
                        <a:t>program</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tx1"/>
                          </a:solidFill>
                          <a:effectLst/>
                        </a:rPr>
                        <a:t> </a:t>
                      </a:r>
                      <a:r>
                        <a:rPr lang="en-US" sz="1100" b="1" spc="-40" dirty="0" smtClean="0">
                          <a:solidFill>
                            <a:schemeClr val="tx1"/>
                          </a:solidFill>
                          <a:effectLst/>
                        </a:rPr>
                        <a:t>3,864</a:t>
                      </a:r>
                      <a:endParaRPr lang="en-US" sz="11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100" b="1" dirty="0" smtClean="0">
                          <a:solidFill>
                            <a:schemeClr val="tx1"/>
                          </a:solidFill>
                          <a:effectLst/>
                        </a:rPr>
                        <a:t>13,716</a:t>
                      </a:r>
                      <a:endParaRPr lang="en-US" sz="11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100" b="1" dirty="0">
                          <a:solidFill>
                            <a:schemeClr val="tx1"/>
                          </a:solidFill>
                          <a:effectLst/>
                        </a:rPr>
                        <a:t> </a:t>
                      </a:r>
                      <a:r>
                        <a:rPr lang="en-US" sz="1100" b="1" spc="-35" dirty="0" smtClean="0">
                          <a:solidFill>
                            <a:schemeClr val="tx1"/>
                          </a:solidFill>
                          <a:effectLst/>
                        </a:rPr>
                        <a:t>26.78%</a:t>
                      </a:r>
                      <a:endParaRPr lang="en-US" sz="11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100" b="1" dirty="0">
                          <a:solidFill>
                            <a:schemeClr val="tx1"/>
                          </a:solidFill>
                          <a:effectLst/>
                        </a:rPr>
                        <a:t> </a:t>
                      </a:r>
                      <a:r>
                        <a:rPr lang="en-US" sz="1100" b="1" spc="-35" dirty="0" smtClean="0">
                          <a:solidFill>
                            <a:schemeClr val="tx1"/>
                          </a:solidFill>
                          <a:effectLst/>
                        </a:rPr>
                        <a:t>34.93%</a:t>
                      </a:r>
                      <a:endParaRPr lang="en-US" sz="11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100" b="1" dirty="0">
                          <a:solidFill>
                            <a:schemeClr val="tx1"/>
                          </a:solidFill>
                          <a:effectLst/>
                        </a:rPr>
                        <a:t> </a:t>
                      </a:r>
                      <a:r>
                        <a:rPr lang="en-US" sz="1100" b="1" spc="-35" dirty="0" smtClean="0">
                          <a:solidFill>
                            <a:schemeClr val="tx1"/>
                          </a:solidFill>
                          <a:effectLst/>
                        </a:rPr>
                        <a:t>28.17%</a:t>
                      </a:r>
                      <a:endParaRPr lang="en-US" sz="11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635363">
                <a:tc>
                  <a:txBody>
                    <a:bodyPr/>
                    <a:lstStyle/>
                    <a:p>
                      <a:pPr marL="284163" marR="112395" indent="-223838" algn="l">
                        <a:lnSpc>
                          <a:spcPct val="107000"/>
                        </a:lnSpc>
                        <a:spcBef>
                          <a:spcPts val="380"/>
                        </a:spcBef>
                        <a:spcAft>
                          <a:spcPts val="0"/>
                        </a:spcAft>
                      </a:pPr>
                      <a:r>
                        <a:rPr lang="en-US" sz="1100" spc="-20" dirty="0" smtClean="0">
                          <a:effectLst/>
                        </a:rPr>
                        <a:t>B.</a:t>
                      </a:r>
                      <a:r>
                        <a:rPr lang="en-US" sz="1100" spc="-70" dirty="0">
                          <a:effectLst/>
                        </a:rPr>
                        <a:t>	</a:t>
                      </a:r>
                      <a:r>
                        <a:rPr lang="en-US" sz="1100" spc="-30" dirty="0" smtClean="0">
                          <a:effectLst/>
                        </a:rPr>
                        <a:t>Separate</a:t>
                      </a:r>
                      <a:r>
                        <a:rPr lang="en-US" sz="1100" spc="-70" dirty="0" smtClean="0">
                          <a:effectLst/>
                        </a:rPr>
                        <a:t> </a:t>
                      </a:r>
                      <a:r>
                        <a:rPr lang="en-US" sz="1100" spc="-30" dirty="0">
                          <a:effectLst/>
                        </a:rPr>
                        <a:t>special</a:t>
                      </a:r>
                      <a:r>
                        <a:rPr lang="en-US" sz="1100" spc="-70" dirty="0">
                          <a:effectLst/>
                        </a:rPr>
                        <a:t> </a:t>
                      </a:r>
                      <a:r>
                        <a:rPr lang="en-US" sz="1100" spc="-30" dirty="0">
                          <a:effectLst/>
                        </a:rPr>
                        <a:t>education</a:t>
                      </a:r>
                      <a:r>
                        <a:rPr lang="en-US" sz="1100" spc="160" dirty="0">
                          <a:effectLst/>
                        </a:rPr>
                        <a:t> </a:t>
                      </a:r>
                      <a:r>
                        <a:rPr lang="en-US" sz="1100" spc="-25" dirty="0">
                          <a:effectLst/>
                        </a:rPr>
                        <a:t>class,</a:t>
                      </a:r>
                      <a:r>
                        <a:rPr lang="en-US" sz="1100" spc="-55" dirty="0">
                          <a:effectLst/>
                        </a:rPr>
                        <a:t> </a:t>
                      </a:r>
                      <a:r>
                        <a:rPr lang="en-US" sz="1100" spc="-25" dirty="0">
                          <a:effectLst/>
                        </a:rPr>
                        <a:t>separate</a:t>
                      </a:r>
                      <a:r>
                        <a:rPr lang="en-US" sz="1100" spc="-55" dirty="0">
                          <a:effectLst/>
                        </a:rPr>
                        <a:t> </a:t>
                      </a:r>
                      <a:r>
                        <a:rPr lang="en-US" sz="1100" spc="-25" dirty="0">
                          <a:effectLst/>
                        </a:rPr>
                        <a:t>school</a:t>
                      </a:r>
                      <a:r>
                        <a:rPr lang="en-US" sz="1100" spc="-55" dirty="0">
                          <a:effectLst/>
                        </a:rPr>
                        <a:t> </a:t>
                      </a:r>
                      <a:r>
                        <a:rPr lang="en-US" sz="1100" spc="-15" dirty="0" smtClean="0">
                          <a:effectLst/>
                        </a:rPr>
                        <a:t>or </a:t>
                      </a:r>
                      <a:r>
                        <a:rPr lang="en-US" sz="1100" spc="-20" dirty="0" smtClean="0">
                          <a:effectLst/>
                        </a:rPr>
                        <a:t>residential</a:t>
                      </a:r>
                      <a:r>
                        <a:rPr lang="en-US" sz="1100" spc="-45" dirty="0" smtClean="0">
                          <a:effectLst/>
                        </a:rPr>
                        <a:t> </a:t>
                      </a:r>
                      <a:r>
                        <a:rPr lang="en-US" sz="1100" spc="-20" dirty="0">
                          <a:effectLst/>
                        </a:rPr>
                        <a:t>facility</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effectLst/>
                        </a:rPr>
                        <a:t>3,741</a:t>
                      </a:r>
                      <a:endParaRPr lang="en-US" sz="11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100" b="1" dirty="0" smtClean="0">
                          <a:solidFill>
                            <a:schemeClr val="tx1"/>
                          </a:solidFill>
                          <a:effectLst/>
                        </a:rPr>
                        <a:t>13,716</a:t>
                      </a:r>
                      <a:endParaRPr lang="en-US" sz="11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100" b="1" dirty="0">
                          <a:solidFill>
                            <a:schemeClr val="tx1"/>
                          </a:solidFill>
                          <a:effectLst/>
                        </a:rPr>
                        <a:t> </a:t>
                      </a:r>
                      <a:r>
                        <a:rPr lang="en-US" sz="1100" b="1" spc="-35" dirty="0" smtClean="0">
                          <a:solidFill>
                            <a:schemeClr val="tx1"/>
                          </a:solidFill>
                          <a:effectLst/>
                        </a:rPr>
                        <a:t>29.89%</a:t>
                      </a:r>
                      <a:endParaRPr lang="en-US" sz="11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100" b="1" dirty="0">
                          <a:solidFill>
                            <a:schemeClr val="tx1"/>
                          </a:solidFill>
                          <a:effectLst/>
                        </a:rPr>
                        <a:t> </a:t>
                      </a:r>
                      <a:r>
                        <a:rPr lang="en-US" sz="1100" b="1" spc="-35" dirty="0" smtClean="0">
                          <a:solidFill>
                            <a:schemeClr val="tx1"/>
                          </a:solidFill>
                          <a:effectLst/>
                        </a:rPr>
                        <a:t>28.61%</a:t>
                      </a:r>
                      <a:endParaRPr lang="en-US" sz="11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100" b="1" dirty="0">
                          <a:solidFill>
                            <a:schemeClr val="tx1"/>
                          </a:solidFill>
                          <a:effectLst/>
                        </a:rPr>
                        <a:t> </a:t>
                      </a:r>
                      <a:r>
                        <a:rPr lang="en-US" sz="1100" b="1" spc="-35" dirty="0" smtClean="0">
                          <a:solidFill>
                            <a:schemeClr val="tx1"/>
                          </a:solidFill>
                          <a:effectLst/>
                        </a:rPr>
                        <a:t>27.27%</a:t>
                      </a:r>
                      <a:endParaRPr lang="en-US" sz="11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457200" y="1600200"/>
            <a:ext cx="4648200" cy="369332"/>
          </a:xfrm>
          <a:prstGeom prst="rect">
            <a:avLst/>
          </a:prstGeom>
          <a:noFill/>
        </p:spPr>
        <p:txBody>
          <a:bodyPr wrap="square" rtlCol="0">
            <a:spAutoFit/>
          </a:bodyPr>
          <a:lstStyle/>
          <a:p>
            <a:r>
              <a:rPr lang="en-US" dirty="0" smtClean="0"/>
              <a:t>FFY 2017 SPP/APR Data</a:t>
            </a:r>
            <a:endParaRPr lang="en-US" dirty="0"/>
          </a:p>
        </p:txBody>
      </p:sp>
    </p:spTree>
    <p:extLst>
      <p:ext uri="{BB962C8B-B14F-4D97-AF65-F5344CB8AC3E}">
        <p14:creationId xmlns:p14="http://schemas.microsoft.com/office/powerpoint/2010/main" val="30714057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Trivia 9</a:t>
            </a:r>
            <a:endParaRPr lang="en-US" b="1" dirty="0">
              <a:solidFill>
                <a:schemeClr val="accent5">
                  <a:lumMod val="75000"/>
                </a:schemeClr>
              </a:solidFill>
            </a:endParaRPr>
          </a:p>
        </p:txBody>
      </p:sp>
      <p:sp>
        <p:nvSpPr>
          <p:cNvPr id="3" name="Content Placeholder 2"/>
          <p:cNvSpPr>
            <a:spLocks noGrp="1"/>
          </p:cNvSpPr>
          <p:nvPr>
            <p:ph idx="1"/>
          </p:nvPr>
        </p:nvSpPr>
        <p:spPr>
          <a:xfrm>
            <a:off x="457200" y="1600200"/>
            <a:ext cx="8229600" cy="3657599"/>
          </a:xfrm>
        </p:spPr>
        <p:txBody>
          <a:bodyPr>
            <a:noAutofit/>
          </a:bodyPr>
          <a:lstStyle/>
          <a:p>
            <a:pPr marL="0" indent="0">
              <a:buNone/>
            </a:pPr>
            <a:r>
              <a:rPr lang="en-US" sz="3600" b="1" dirty="0" smtClean="0">
                <a:solidFill>
                  <a:schemeClr val="accent5">
                    <a:lumMod val="75000"/>
                  </a:schemeClr>
                </a:solidFill>
              </a:rPr>
              <a:t>What indicators use data collected in the referral tracking module?</a:t>
            </a:r>
          </a:p>
          <a:p>
            <a:pPr marL="1143000" lvl="1" indent="-742950">
              <a:buAutoNum type="alphaUcPeriod"/>
            </a:pPr>
            <a:r>
              <a:rPr lang="en-US" sz="3200" b="1" dirty="0" smtClean="0">
                <a:solidFill>
                  <a:schemeClr val="accent5">
                    <a:lumMod val="75000"/>
                  </a:schemeClr>
                </a:solidFill>
              </a:rPr>
              <a:t>Indicators 1, 2, and 11</a:t>
            </a:r>
          </a:p>
          <a:p>
            <a:pPr marL="1143000" lvl="1" indent="-742950">
              <a:buFont typeface="Arial" panose="020B0604020202020204" pitchFamily="34" charset="0"/>
              <a:buAutoNum type="alphaUcPeriod"/>
            </a:pPr>
            <a:r>
              <a:rPr lang="en-US" sz="3200" b="1" dirty="0">
                <a:solidFill>
                  <a:schemeClr val="accent5">
                    <a:lumMod val="75000"/>
                  </a:schemeClr>
                </a:solidFill>
              </a:rPr>
              <a:t>Indicators 11 and 12</a:t>
            </a:r>
          </a:p>
          <a:p>
            <a:pPr marL="1143000" lvl="1" indent="-742950">
              <a:buFont typeface="Arial" panose="020B0604020202020204" pitchFamily="34" charset="0"/>
              <a:buAutoNum type="alphaUcPeriod"/>
            </a:pPr>
            <a:r>
              <a:rPr lang="en-US" sz="3200" b="1" dirty="0" smtClean="0">
                <a:solidFill>
                  <a:schemeClr val="accent5">
                    <a:lumMod val="75000"/>
                  </a:schemeClr>
                </a:solidFill>
              </a:rPr>
              <a:t>Indicators 5 and 6</a:t>
            </a:r>
          </a:p>
          <a:p>
            <a:pPr marL="1143000" lvl="1" indent="-742950">
              <a:buFont typeface="Arial" panose="020B0604020202020204" pitchFamily="34" charset="0"/>
              <a:buAutoNum type="alphaUcPeriod"/>
            </a:pPr>
            <a:r>
              <a:rPr lang="en-US" sz="3200" b="1" dirty="0" smtClean="0">
                <a:solidFill>
                  <a:schemeClr val="accent5">
                    <a:lumMod val="75000"/>
                  </a:schemeClr>
                </a:solidFill>
              </a:rPr>
              <a:t>Indicators </a:t>
            </a:r>
            <a:r>
              <a:rPr lang="en-US" sz="3200" b="1" dirty="0">
                <a:solidFill>
                  <a:schemeClr val="accent5">
                    <a:lumMod val="75000"/>
                  </a:schemeClr>
                </a:solidFill>
              </a:rPr>
              <a:t>3</a:t>
            </a:r>
            <a:r>
              <a:rPr lang="en-US" sz="3200" b="1" dirty="0" smtClean="0">
                <a:solidFill>
                  <a:schemeClr val="accent5">
                    <a:lumMod val="75000"/>
                  </a:schemeClr>
                </a:solidFill>
              </a:rPr>
              <a:t>, 4, 5, and 9</a:t>
            </a:r>
            <a:endParaRPr lang="en-US" sz="3200" b="1" dirty="0">
              <a:solidFill>
                <a:schemeClr val="accent5">
                  <a:lumMod val="75000"/>
                </a:schemeClr>
              </a:solidFill>
            </a:endParaRPr>
          </a:p>
          <a:p>
            <a:pPr marL="742950" indent="-742950">
              <a:buFont typeface="Arial" panose="020B0604020202020204" pitchFamily="34" charset="0"/>
              <a:buAutoNum type="alphaUcPeriod"/>
            </a:pPr>
            <a:endParaRPr lang="en-US" sz="3600" b="1" dirty="0">
              <a:solidFill>
                <a:schemeClr val="accent5">
                  <a:lumMod val="75000"/>
                </a:schemeClr>
              </a:solidFill>
            </a:endParaRPr>
          </a:p>
          <a:p>
            <a:pPr marL="742950" indent="-742950">
              <a:buAutoNum type="alphaUcPeriod"/>
            </a:pPr>
            <a:endParaRPr lang="en-US" sz="3600" b="1" dirty="0" smtClean="0">
              <a:solidFill>
                <a:schemeClr val="accent5">
                  <a:lumMod val="75000"/>
                </a:schemeClr>
              </a:solidFill>
            </a:endParaRPr>
          </a:p>
          <a:p>
            <a:pPr marL="0" indent="0">
              <a:buNone/>
            </a:pPr>
            <a:endParaRPr lang="en-US" sz="3600" b="1" dirty="0" smtClean="0">
              <a:solidFill>
                <a:schemeClr val="accent5">
                  <a:lumMod val="75000"/>
                </a:schemeClr>
              </a:solidFill>
            </a:endParaRPr>
          </a:p>
          <a:p>
            <a:pPr marL="0" indent="0">
              <a:buNone/>
            </a:pPr>
            <a:endParaRPr lang="en-US" sz="3600" b="1" dirty="0">
              <a:solidFill>
                <a:schemeClr val="accent5">
                  <a:lumMod val="75000"/>
                </a:schemeClr>
              </a:solidFill>
            </a:endParaRPr>
          </a:p>
        </p:txBody>
      </p:sp>
    </p:spTree>
    <p:extLst>
      <p:ext uri="{BB962C8B-B14F-4D97-AF65-F5344CB8AC3E}">
        <p14:creationId xmlns:p14="http://schemas.microsoft.com/office/powerpoint/2010/main" val="42724636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Indicator 7: Preschool Outcomes	</a:t>
            </a:r>
            <a:endParaRPr lang="en-US" dirty="0"/>
          </a:p>
        </p:txBody>
      </p:sp>
      <p:sp>
        <p:nvSpPr>
          <p:cNvPr id="2" name="Content Placeholder 1"/>
          <p:cNvSpPr>
            <a:spLocks noGrp="1"/>
          </p:cNvSpPr>
          <p:nvPr>
            <p:ph idx="1"/>
          </p:nvPr>
        </p:nvSpPr>
        <p:spPr>
          <a:xfrm>
            <a:off x="457200" y="1447800"/>
            <a:ext cx="8229600" cy="4525963"/>
          </a:xfrm>
        </p:spPr>
        <p:txBody>
          <a:bodyPr>
            <a:normAutofit fontScale="92500" lnSpcReduction="20000"/>
          </a:bodyPr>
          <a:lstStyle/>
          <a:p>
            <a:pPr marL="0" indent="0">
              <a:buNone/>
            </a:pPr>
            <a:r>
              <a:rPr lang="en-US" dirty="0"/>
              <a:t>Results indicator: Percent of preschool children aged 3 through 5 with IEPs who demonstrate improved:</a:t>
            </a:r>
          </a:p>
          <a:p>
            <a:pPr marL="0" indent="0">
              <a:buNone/>
            </a:pPr>
            <a:endParaRPr lang="en-US" dirty="0"/>
          </a:p>
          <a:p>
            <a:pPr marL="514350" lvl="0" indent="-514350">
              <a:buFont typeface="+mj-lt"/>
              <a:buAutoNum type="alphaUcPeriod"/>
            </a:pPr>
            <a:r>
              <a:rPr lang="en-US" dirty="0"/>
              <a:t>Positive social-emotional skills (including social relationships);</a:t>
            </a:r>
          </a:p>
          <a:p>
            <a:pPr marL="514350" lvl="0" indent="-514350">
              <a:buFont typeface="+mj-lt"/>
              <a:buAutoNum type="alphaUcPeriod"/>
            </a:pPr>
            <a:r>
              <a:rPr lang="en-US" dirty="0"/>
              <a:t>Acquisition and use of knowledge and skills (including early language/ communication and early literacy); and</a:t>
            </a:r>
          </a:p>
          <a:p>
            <a:pPr marL="514350" lvl="0" indent="-514350">
              <a:buFont typeface="+mj-lt"/>
              <a:buAutoNum type="alphaUcPeriod"/>
            </a:pPr>
            <a:r>
              <a:rPr lang="en-US" dirty="0"/>
              <a:t>Use of appropriate behaviors to meet their needs.</a:t>
            </a:r>
          </a:p>
          <a:p>
            <a:pPr marL="0" indent="0">
              <a:buNone/>
            </a:pPr>
            <a:endParaRPr lang="en-US" dirty="0"/>
          </a:p>
        </p:txBody>
      </p:sp>
    </p:spTree>
    <p:extLst>
      <p:ext uri="{BB962C8B-B14F-4D97-AF65-F5344CB8AC3E}">
        <p14:creationId xmlns:p14="http://schemas.microsoft.com/office/powerpoint/2010/main" val="31527983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66800"/>
          </a:xfrm>
        </p:spPr>
        <p:txBody>
          <a:bodyPr>
            <a:normAutofit fontScale="90000"/>
          </a:bodyPr>
          <a:lstStyle/>
          <a:p>
            <a:r>
              <a:rPr lang="en-US" dirty="0" smtClean="0"/>
              <a:t>Indicator 7: Preschool Outcomes	</a:t>
            </a:r>
            <a:endParaRPr lang="en-US" dirty="0"/>
          </a:p>
        </p:txBody>
      </p:sp>
      <p:sp>
        <p:nvSpPr>
          <p:cNvPr id="2" name="Content Placeholder 1"/>
          <p:cNvSpPr>
            <a:spLocks noGrp="1"/>
          </p:cNvSpPr>
          <p:nvPr>
            <p:ph idx="1"/>
          </p:nvPr>
        </p:nvSpPr>
        <p:spPr/>
        <p:txBody>
          <a:bodyPr>
            <a:normAutofit/>
          </a:bodyPr>
          <a:lstStyle/>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8989909"/>
              </p:ext>
            </p:extLst>
          </p:nvPr>
        </p:nvGraphicFramePr>
        <p:xfrm>
          <a:off x="762000" y="1295400"/>
          <a:ext cx="7848600" cy="4359152"/>
        </p:xfrm>
        <a:graphic>
          <a:graphicData uri="http://schemas.openxmlformats.org/drawingml/2006/table">
            <a:tbl>
              <a:tblPr firstRow="1" firstCol="1" lastRow="1" lastCol="1" bandRow="1" bandCol="1">
                <a:tableStyleId>{B301B821-A1FF-4177-AEE7-76D212191A09}</a:tableStyleId>
              </a:tblPr>
              <a:tblGrid>
                <a:gridCol w="7848600">
                  <a:extLst>
                    <a:ext uri="{9D8B030D-6E8A-4147-A177-3AD203B41FA5}">
                      <a16:colId xmlns:a16="http://schemas.microsoft.com/office/drawing/2014/main" val="20000"/>
                    </a:ext>
                  </a:extLst>
                </a:gridCol>
              </a:tblGrid>
              <a:tr h="321920">
                <a:tc>
                  <a:txBody>
                    <a:bodyPr/>
                    <a:lstStyle/>
                    <a:p>
                      <a:pPr marL="78105" marR="76835" indent="0" algn="l" defTabSz="914400" rtl="0" eaLnBrk="1" fontAlgn="auto" latinLnBrk="0" hangingPunct="1">
                        <a:lnSpc>
                          <a:spcPct val="107000"/>
                        </a:lnSpc>
                        <a:spcBef>
                          <a:spcPts val="380"/>
                        </a:spcBef>
                        <a:spcAft>
                          <a:spcPts val="0"/>
                        </a:spcAft>
                        <a:buClrTx/>
                        <a:buSzTx/>
                        <a:buFontTx/>
                        <a:buNone/>
                        <a:tabLst/>
                        <a:defRPr/>
                      </a:pPr>
                      <a:r>
                        <a:rPr lang="en-US" sz="1800" dirty="0" smtClean="0"/>
                        <a:t>Indicator Measurement for Each Outcome Area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23649">
                <a:tc>
                  <a:txBody>
                    <a:bodyPr/>
                    <a:lstStyle/>
                    <a:p>
                      <a:pPr marL="341313" marR="76835" indent="-263525" algn="l" defTabSz="914400" rtl="0" eaLnBrk="1" latinLnBrk="0" hangingPunct="1">
                        <a:lnSpc>
                          <a:spcPct val="107000"/>
                        </a:lnSpc>
                        <a:spcBef>
                          <a:spcPts val="380"/>
                        </a:spcBef>
                        <a:spcAft>
                          <a:spcPts val="0"/>
                        </a:spcAft>
                      </a:pPr>
                      <a:r>
                        <a:rPr lang="en-US" sz="1200" b="1" kern="1200" spc="-25" dirty="0" smtClean="0">
                          <a:solidFill>
                            <a:schemeClr val="dk1"/>
                          </a:solidFill>
                          <a:effectLst/>
                          <a:latin typeface="+mn-lt"/>
                          <a:ea typeface="+mn-ea"/>
                          <a:cs typeface="+mn-cs"/>
                        </a:rPr>
                        <a:t>A1.</a:t>
                      </a:r>
                      <a:r>
                        <a:rPr lang="en-US" sz="1200" b="1" kern="1200" spc="-25" dirty="0">
                          <a:solidFill>
                            <a:schemeClr val="dk1"/>
                          </a:solidFill>
                          <a:effectLst/>
                          <a:latin typeface="+mn-lt"/>
                          <a:ea typeface="+mn-ea"/>
                          <a:cs typeface="+mn-cs"/>
                        </a:rPr>
                        <a:t>	</a:t>
                      </a:r>
                      <a:r>
                        <a:rPr lang="en-US" sz="1200" b="1" kern="1200" spc="-25" dirty="0" smtClean="0">
                          <a:solidFill>
                            <a:schemeClr val="dk1"/>
                          </a:solidFill>
                          <a:effectLst/>
                          <a:latin typeface="+mn-lt"/>
                          <a:ea typeface="+mn-ea"/>
                          <a:cs typeface="+mn-cs"/>
                        </a:rPr>
                        <a:t>Of </a:t>
                      </a:r>
                      <a:r>
                        <a:rPr lang="en-US" sz="1200" b="1" kern="1200" spc="-25" dirty="0">
                          <a:solidFill>
                            <a:schemeClr val="dk1"/>
                          </a:solidFill>
                          <a:effectLst/>
                          <a:latin typeface="+mn-lt"/>
                          <a:ea typeface="+mn-ea"/>
                          <a:cs typeface="+mn-cs"/>
                        </a:rPr>
                        <a:t>those preschool children who entered or exited the preschool program below age expectations in Outcome A, the percent who substantially increased their rate of growth by the time they turned 6 years of age or exited the program. (</a:t>
                      </a:r>
                      <a:r>
                        <a:rPr lang="en-US" sz="1200" b="1" kern="1200" spc="-25" dirty="0" err="1">
                          <a:solidFill>
                            <a:schemeClr val="dk1"/>
                          </a:solidFill>
                          <a:effectLst/>
                          <a:latin typeface="+mn-lt"/>
                          <a:ea typeface="+mn-ea"/>
                          <a:cs typeface="+mn-cs"/>
                        </a:rPr>
                        <a:t>c+d</a:t>
                      </a:r>
                      <a:r>
                        <a:rPr lang="en-US" sz="1200" b="1" kern="1200" spc="-25" dirty="0">
                          <a:solidFill>
                            <a:schemeClr val="dk1"/>
                          </a:solidFill>
                          <a:effectLst/>
                          <a:latin typeface="+mn-lt"/>
                          <a:ea typeface="+mn-ea"/>
                          <a:cs typeface="+mn-cs"/>
                        </a:rPr>
                        <a:t>)/(</a:t>
                      </a:r>
                      <a:r>
                        <a:rPr lang="en-US" sz="1200" b="1" kern="1200" spc="-25" dirty="0" err="1">
                          <a:solidFill>
                            <a:schemeClr val="dk1"/>
                          </a:solidFill>
                          <a:effectLst/>
                          <a:latin typeface="+mn-lt"/>
                          <a:ea typeface="+mn-ea"/>
                          <a:cs typeface="+mn-cs"/>
                        </a:rPr>
                        <a:t>a+b+c+d</a:t>
                      </a:r>
                      <a:r>
                        <a:rPr lang="en-US" sz="1200" b="1" kern="1200" spc="-25" dirty="0">
                          <a:solidFill>
                            <a:schemeClr val="dk1"/>
                          </a:solidFill>
                          <a:effectLst/>
                          <a:latin typeface="+mn-lt"/>
                          <a:ea typeface="+mn-ea"/>
                          <a:cs typeface="+mn-cs"/>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483550">
                <a:tc>
                  <a:txBody>
                    <a:bodyPr/>
                    <a:lstStyle/>
                    <a:p>
                      <a:pPr marL="341313" marR="76835" indent="-263525" algn="l" defTabSz="914400" rtl="0" eaLnBrk="1" latinLnBrk="0" hangingPunct="1">
                        <a:lnSpc>
                          <a:spcPct val="107000"/>
                        </a:lnSpc>
                        <a:spcBef>
                          <a:spcPts val="380"/>
                        </a:spcBef>
                        <a:spcAft>
                          <a:spcPts val="0"/>
                        </a:spcAft>
                      </a:pPr>
                      <a:r>
                        <a:rPr lang="en-US" sz="1200" b="1" kern="1200" spc="-25" dirty="0">
                          <a:solidFill>
                            <a:schemeClr val="dk1"/>
                          </a:solidFill>
                          <a:effectLst/>
                          <a:latin typeface="+mn-lt"/>
                          <a:ea typeface="+mn-ea"/>
                          <a:cs typeface="+mn-cs"/>
                        </a:rPr>
                        <a:t>A2. The percent of preschool children who were functioning within age expectations in Outcome A by the time they turned 6 years of age or exited the program.  (</a:t>
                      </a:r>
                      <a:r>
                        <a:rPr lang="en-US" sz="1200" b="1" kern="1200" spc="-25" dirty="0" err="1">
                          <a:solidFill>
                            <a:schemeClr val="dk1"/>
                          </a:solidFill>
                          <a:effectLst/>
                          <a:latin typeface="+mn-lt"/>
                          <a:ea typeface="+mn-ea"/>
                          <a:cs typeface="+mn-cs"/>
                        </a:rPr>
                        <a:t>d+e</a:t>
                      </a:r>
                      <a:r>
                        <a:rPr lang="en-US" sz="1200" b="1" kern="1200" spc="-25" dirty="0">
                          <a:solidFill>
                            <a:schemeClr val="dk1"/>
                          </a:solidFill>
                          <a:effectLst/>
                          <a:latin typeface="+mn-lt"/>
                          <a:ea typeface="+mn-ea"/>
                          <a:cs typeface="+mn-cs"/>
                        </a:rPr>
                        <a:t>)/(</a:t>
                      </a:r>
                      <a:r>
                        <a:rPr lang="en-US" sz="1200" b="1" kern="1200" spc="-25" dirty="0" err="1">
                          <a:solidFill>
                            <a:schemeClr val="dk1"/>
                          </a:solidFill>
                          <a:effectLst/>
                          <a:latin typeface="+mn-lt"/>
                          <a:ea typeface="+mn-ea"/>
                          <a:cs typeface="+mn-cs"/>
                        </a:rPr>
                        <a:t>a+b+c+d+e</a:t>
                      </a:r>
                      <a:r>
                        <a:rPr lang="en-US" sz="1200" b="1" kern="1200" spc="-25" dirty="0">
                          <a:solidFill>
                            <a:schemeClr val="dk1"/>
                          </a:solidFill>
                          <a:effectLst/>
                          <a:latin typeface="+mn-lt"/>
                          <a:ea typeface="+mn-ea"/>
                          <a:cs typeface="+mn-cs"/>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r h="680681">
                <a:tc>
                  <a:txBody>
                    <a:bodyPr/>
                    <a:lstStyle/>
                    <a:p>
                      <a:pPr marL="341313" marR="76835" indent="-263525" algn="l" defTabSz="914400" rtl="0" eaLnBrk="1" latinLnBrk="0" hangingPunct="1">
                        <a:lnSpc>
                          <a:spcPct val="107000"/>
                        </a:lnSpc>
                        <a:spcBef>
                          <a:spcPts val="380"/>
                        </a:spcBef>
                        <a:spcAft>
                          <a:spcPts val="0"/>
                        </a:spcAft>
                      </a:pPr>
                      <a:r>
                        <a:rPr lang="en-US" sz="1200" b="1" kern="1200" spc="-25" dirty="0">
                          <a:solidFill>
                            <a:schemeClr val="dk1"/>
                          </a:solidFill>
                          <a:effectLst/>
                          <a:latin typeface="+mn-lt"/>
                          <a:ea typeface="+mn-ea"/>
                          <a:cs typeface="+mn-cs"/>
                        </a:rPr>
                        <a:t>B</a:t>
                      </a:r>
                      <a:r>
                        <a:rPr lang="en-US" sz="1200" b="1" kern="1200" spc="-25" dirty="0" smtClean="0">
                          <a:solidFill>
                            <a:schemeClr val="dk1"/>
                          </a:solidFill>
                          <a:effectLst/>
                          <a:latin typeface="+mn-lt"/>
                          <a:ea typeface="+mn-ea"/>
                          <a:cs typeface="+mn-cs"/>
                        </a:rPr>
                        <a:t>1</a:t>
                      </a:r>
                      <a:r>
                        <a:rPr lang="en-US" sz="1200" b="1" kern="1200" spc="-25" dirty="0">
                          <a:solidFill>
                            <a:schemeClr val="dk1"/>
                          </a:solidFill>
                          <a:effectLst/>
                          <a:latin typeface="+mn-lt"/>
                          <a:ea typeface="+mn-ea"/>
                          <a:cs typeface="+mn-cs"/>
                        </a:rPr>
                        <a:t>. Of those preschool children who entered or exited the preschool program below age expectations in Outcome A, the percent who substantially increased their rate of growth by the time they turned 6 years of age or exited the program. (</a:t>
                      </a:r>
                      <a:r>
                        <a:rPr lang="en-US" sz="1200" b="1" kern="1200" spc="-25" dirty="0" err="1">
                          <a:solidFill>
                            <a:schemeClr val="dk1"/>
                          </a:solidFill>
                          <a:effectLst/>
                          <a:latin typeface="+mn-lt"/>
                          <a:ea typeface="+mn-ea"/>
                          <a:cs typeface="+mn-cs"/>
                        </a:rPr>
                        <a:t>c+d</a:t>
                      </a:r>
                      <a:r>
                        <a:rPr lang="en-US" sz="1200" b="1" kern="1200" spc="-25" dirty="0">
                          <a:solidFill>
                            <a:schemeClr val="dk1"/>
                          </a:solidFill>
                          <a:effectLst/>
                          <a:latin typeface="+mn-lt"/>
                          <a:ea typeface="+mn-ea"/>
                          <a:cs typeface="+mn-cs"/>
                        </a:rPr>
                        <a:t>)/(</a:t>
                      </a:r>
                      <a:r>
                        <a:rPr lang="en-US" sz="1200" b="1" kern="1200" spc="-25" dirty="0" err="1">
                          <a:solidFill>
                            <a:schemeClr val="dk1"/>
                          </a:solidFill>
                          <a:effectLst/>
                          <a:latin typeface="+mn-lt"/>
                          <a:ea typeface="+mn-ea"/>
                          <a:cs typeface="+mn-cs"/>
                        </a:rPr>
                        <a:t>a+b+c+d</a:t>
                      </a:r>
                      <a:r>
                        <a:rPr lang="en-US" sz="1200" b="1" kern="1200" spc="-25" dirty="0">
                          <a:solidFill>
                            <a:schemeClr val="dk1"/>
                          </a:solidFill>
                          <a:effectLst/>
                          <a:latin typeface="+mn-lt"/>
                          <a:ea typeface="+mn-ea"/>
                          <a:cs typeface="+mn-cs"/>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3"/>
                  </a:ext>
                </a:extLst>
              </a:tr>
              <a:tr h="471076">
                <a:tc>
                  <a:txBody>
                    <a:bodyPr/>
                    <a:lstStyle/>
                    <a:p>
                      <a:pPr marL="341313" marR="76835" indent="-263525" algn="l" defTabSz="914400" rtl="0" eaLnBrk="1" latinLnBrk="0" hangingPunct="1">
                        <a:lnSpc>
                          <a:spcPct val="107000"/>
                        </a:lnSpc>
                        <a:spcBef>
                          <a:spcPts val="380"/>
                        </a:spcBef>
                        <a:spcAft>
                          <a:spcPts val="0"/>
                        </a:spcAft>
                      </a:pPr>
                      <a:r>
                        <a:rPr lang="en-US" sz="1200" b="1" kern="1200" spc="-25" dirty="0">
                          <a:solidFill>
                            <a:schemeClr val="dk1"/>
                          </a:solidFill>
                          <a:effectLst/>
                          <a:latin typeface="+mn-lt"/>
                          <a:ea typeface="+mn-ea"/>
                          <a:cs typeface="+mn-cs"/>
                        </a:rPr>
                        <a:t>B</a:t>
                      </a:r>
                      <a:r>
                        <a:rPr lang="en-US" sz="1200" b="1" kern="1200" spc="-25" dirty="0" smtClean="0">
                          <a:solidFill>
                            <a:schemeClr val="dk1"/>
                          </a:solidFill>
                          <a:effectLst/>
                          <a:latin typeface="+mn-lt"/>
                          <a:ea typeface="+mn-ea"/>
                          <a:cs typeface="+mn-cs"/>
                        </a:rPr>
                        <a:t>2</a:t>
                      </a:r>
                      <a:r>
                        <a:rPr lang="en-US" sz="1200" b="1" kern="1200" spc="-25" dirty="0">
                          <a:solidFill>
                            <a:schemeClr val="dk1"/>
                          </a:solidFill>
                          <a:effectLst/>
                          <a:latin typeface="+mn-lt"/>
                          <a:ea typeface="+mn-ea"/>
                          <a:cs typeface="+mn-cs"/>
                        </a:rPr>
                        <a:t>. The percent of preschool children who were functioning within age expectations in Outcome A by the time they turned 6 years of age or exited the program.  (</a:t>
                      </a:r>
                      <a:r>
                        <a:rPr lang="en-US" sz="1200" b="1" kern="1200" spc="-25" dirty="0" err="1">
                          <a:solidFill>
                            <a:schemeClr val="dk1"/>
                          </a:solidFill>
                          <a:effectLst/>
                          <a:latin typeface="+mn-lt"/>
                          <a:ea typeface="+mn-ea"/>
                          <a:cs typeface="+mn-cs"/>
                        </a:rPr>
                        <a:t>d+e</a:t>
                      </a:r>
                      <a:r>
                        <a:rPr lang="en-US" sz="1200" b="1" kern="1200" spc="-25" dirty="0">
                          <a:solidFill>
                            <a:schemeClr val="dk1"/>
                          </a:solidFill>
                          <a:effectLst/>
                          <a:latin typeface="+mn-lt"/>
                          <a:ea typeface="+mn-ea"/>
                          <a:cs typeface="+mn-cs"/>
                        </a:rPr>
                        <a:t>)/(</a:t>
                      </a:r>
                      <a:r>
                        <a:rPr lang="en-US" sz="1200" b="1" kern="1200" spc="-25" dirty="0" err="1">
                          <a:solidFill>
                            <a:schemeClr val="dk1"/>
                          </a:solidFill>
                          <a:effectLst/>
                          <a:latin typeface="+mn-lt"/>
                          <a:ea typeface="+mn-ea"/>
                          <a:cs typeface="+mn-cs"/>
                        </a:rPr>
                        <a:t>a+b+c+d+e</a:t>
                      </a:r>
                      <a:r>
                        <a:rPr lang="en-US" sz="1200" b="1" kern="1200" spc="-25" dirty="0">
                          <a:solidFill>
                            <a:schemeClr val="dk1"/>
                          </a:solidFill>
                          <a:effectLst/>
                          <a:latin typeface="+mn-lt"/>
                          <a:ea typeface="+mn-ea"/>
                          <a:cs typeface="+mn-cs"/>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4"/>
                  </a:ext>
                </a:extLst>
              </a:tr>
              <a:tr h="620098">
                <a:tc>
                  <a:txBody>
                    <a:bodyPr/>
                    <a:lstStyle/>
                    <a:p>
                      <a:pPr marL="341313" marR="76835" indent="-263525" algn="l" defTabSz="914400" rtl="0" eaLnBrk="1" latinLnBrk="0" hangingPunct="1">
                        <a:lnSpc>
                          <a:spcPct val="107000"/>
                        </a:lnSpc>
                        <a:spcBef>
                          <a:spcPts val="380"/>
                        </a:spcBef>
                        <a:spcAft>
                          <a:spcPts val="0"/>
                        </a:spcAft>
                      </a:pPr>
                      <a:r>
                        <a:rPr lang="en-US" sz="1200" b="1" kern="1200" spc="-25" dirty="0">
                          <a:solidFill>
                            <a:schemeClr val="dk1"/>
                          </a:solidFill>
                          <a:effectLst/>
                          <a:latin typeface="+mn-lt"/>
                          <a:ea typeface="+mn-ea"/>
                          <a:cs typeface="+mn-cs"/>
                        </a:rPr>
                        <a:t>C</a:t>
                      </a:r>
                      <a:r>
                        <a:rPr lang="en-US" sz="1200" b="1" kern="1200" spc="-25" dirty="0" smtClean="0">
                          <a:solidFill>
                            <a:schemeClr val="dk1"/>
                          </a:solidFill>
                          <a:effectLst/>
                          <a:latin typeface="+mn-lt"/>
                          <a:ea typeface="+mn-ea"/>
                          <a:cs typeface="+mn-cs"/>
                        </a:rPr>
                        <a:t>1</a:t>
                      </a:r>
                      <a:r>
                        <a:rPr lang="en-US" sz="1200" b="1" kern="1200" spc="-25" dirty="0">
                          <a:solidFill>
                            <a:schemeClr val="dk1"/>
                          </a:solidFill>
                          <a:effectLst/>
                          <a:latin typeface="+mn-lt"/>
                          <a:ea typeface="+mn-ea"/>
                          <a:cs typeface="+mn-cs"/>
                        </a:rPr>
                        <a:t>. Of those preschool children who entered or exited the preschool program below age expectations in Outcome A, the percent who substantially increased their rate of growth by the time they turned 6 years of age or exited the program. (</a:t>
                      </a:r>
                      <a:r>
                        <a:rPr lang="en-US" sz="1200" b="1" kern="1200" spc="-25" dirty="0" err="1">
                          <a:solidFill>
                            <a:schemeClr val="dk1"/>
                          </a:solidFill>
                          <a:effectLst/>
                          <a:latin typeface="+mn-lt"/>
                          <a:ea typeface="+mn-ea"/>
                          <a:cs typeface="+mn-cs"/>
                        </a:rPr>
                        <a:t>c+d</a:t>
                      </a:r>
                      <a:r>
                        <a:rPr lang="en-US" sz="1200" b="1" kern="1200" spc="-25" dirty="0">
                          <a:solidFill>
                            <a:schemeClr val="dk1"/>
                          </a:solidFill>
                          <a:effectLst/>
                          <a:latin typeface="+mn-lt"/>
                          <a:ea typeface="+mn-ea"/>
                          <a:cs typeface="+mn-cs"/>
                        </a:rPr>
                        <a:t>)/(</a:t>
                      </a:r>
                      <a:r>
                        <a:rPr lang="en-US" sz="1200" b="1" kern="1200" spc="-25" dirty="0" err="1">
                          <a:solidFill>
                            <a:schemeClr val="dk1"/>
                          </a:solidFill>
                          <a:effectLst/>
                          <a:latin typeface="+mn-lt"/>
                          <a:ea typeface="+mn-ea"/>
                          <a:cs typeface="+mn-cs"/>
                        </a:rPr>
                        <a:t>a+b+c+d</a:t>
                      </a:r>
                      <a:r>
                        <a:rPr lang="en-US" sz="1200" b="1" kern="1200" spc="-25" dirty="0">
                          <a:solidFill>
                            <a:schemeClr val="dk1"/>
                          </a:solidFill>
                          <a:effectLst/>
                          <a:latin typeface="+mn-lt"/>
                          <a:ea typeface="+mn-ea"/>
                          <a:cs typeface="+mn-cs"/>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5"/>
                  </a:ext>
                </a:extLst>
              </a:tr>
              <a:tr h="458602">
                <a:tc>
                  <a:txBody>
                    <a:bodyPr/>
                    <a:lstStyle/>
                    <a:p>
                      <a:pPr marL="341313" marR="76835" indent="-263525" algn="l" defTabSz="914400" rtl="0" eaLnBrk="1" latinLnBrk="0" hangingPunct="1">
                        <a:lnSpc>
                          <a:spcPct val="107000"/>
                        </a:lnSpc>
                        <a:spcBef>
                          <a:spcPts val="380"/>
                        </a:spcBef>
                        <a:spcAft>
                          <a:spcPts val="0"/>
                        </a:spcAft>
                      </a:pPr>
                      <a:r>
                        <a:rPr lang="en-US" sz="1200" b="1" kern="1200" spc="-25" dirty="0">
                          <a:solidFill>
                            <a:schemeClr val="dk1"/>
                          </a:solidFill>
                          <a:effectLst/>
                          <a:latin typeface="+mn-lt"/>
                          <a:ea typeface="+mn-ea"/>
                          <a:cs typeface="+mn-cs"/>
                        </a:rPr>
                        <a:t>C</a:t>
                      </a:r>
                      <a:r>
                        <a:rPr lang="en-US" sz="1200" b="1" kern="1200" spc="-25" dirty="0" smtClean="0">
                          <a:solidFill>
                            <a:schemeClr val="dk1"/>
                          </a:solidFill>
                          <a:effectLst/>
                          <a:latin typeface="+mn-lt"/>
                          <a:ea typeface="+mn-ea"/>
                          <a:cs typeface="+mn-cs"/>
                        </a:rPr>
                        <a:t>2</a:t>
                      </a:r>
                      <a:r>
                        <a:rPr lang="en-US" sz="1200" b="1" kern="1200" spc="-25" dirty="0">
                          <a:solidFill>
                            <a:schemeClr val="dk1"/>
                          </a:solidFill>
                          <a:effectLst/>
                          <a:latin typeface="+mn-lt"/>
                          <a:ea typeface="+mn-ea"/>
                          <a:cs typeface="+mn-cs"/>
                        </a:rPr>
                        <a:t>. The percent of preschool children who were functioning within age expectations in Outcome A by the time they turned 6 years of age or exited the program.  (</a:t>
                      </a:r>
                      <a:r>
                        <a:rPr lang="en-US" sz="1200" b="1" kern="1200" spc="-25" dirty="0" err="1">
                          <a:solidFill>
                            <a:schemeClr val="dk1"/>
                          </a:solidFill>
                          <a:effectLst/>
                          <a:latin typeface="+mn-lt"/>
                          <a:ea typeface="+mn-ea"/>
                          <a:cs typeface="+mn-cs"/>
                        </a:rPr>
                        <a:t>d+e</a:t>
                      </a:r>
                      <a:r>
                        <a:rPr lang="en-US" sz="1200" b="1" kern="1200" spc="-25" dirty="0">
                          <a:solidFill>
                            <a:schemeClr val="dk1"/>
                          </a:solidFill>
                          <a:effectLst/>
                          <a:latin typeface="+mn-lt"/>
                          <a:ea typeface="+mn-ea"/>
                          <a:cs typeface="+mn-cs"/>
                        </a:rPr>
                        <a:t>)/(</a:t>
                      </a:r>
                      <a:r>
                        <a:rPr lang="en-US" sz="1200" b="1" kern="1200" spc="-25" dirty="0" err="1">
                          <a:solidFill>
                            <a:schemeClr val="dk1"/>
                          </a:solidFill>
                          <a:effectLst/>
                          <a:latin typeface="+mn-lt"/>
                          <a:ea typeface="+mn-ea"/>
                          <a:cs typeface="+mn-cs"/>
                        </a:rPr>
                        <a:t>a+b+c+d+e</a:t>
                      </a:r>
                      <a:r>
                        <a:rPr lang="en-US" sz="1200" b="1" kern="1200" spc="-25" dirty="0">
                          <a:solidFill>
                            <a:schemeClr val="dk1"/>
                          </a:solidFill>
                          <a:effectLst/>
                          <a:latin typeface="+mn-lt"/>
                          <a:ea typeface="+mn-ea"/>
                          <a:cs typeface="+mn-cs"/>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6"/>
                  </a:ext>
                </a:extLst>
              </a:tr>
              <a:tr h="599576">
                <a:tc>
                  <a:txBody>
                    <a:bodyPr/>
                    <a:lstStyle/>
                    <a:p>
                      <a:pPr marL="341313" marR="76835" indent="-263525" algn="l" defTabSz="914400" rtl="0" eaLnBrk="1" latinLnBrk="0" hangingPunct="1">
                        <a:lnSpc>
                          <a:spcPct val="107000"/>
                        </a:lnSpc>
                        <a:spcBef>
                          <a:spcPts val="380"/>
                        </a:spcBef>
                        <a:spcAft>
                          <a:spcPts val="0"/>
                        </a:spcAft>
                      </a:pPr>
                      <a:endParaRPr lang="en-US" sz="1200" b="1" kern="1200" spc="-25" dirty="0">
                        <a:solidFill>
                          <a:schemeClr val="dk1"/>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160515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normAutofit fontScale="90000"/>
          </a:bodyPr>
          <a:lstStyle/>
          <a:p>
            <a:r>
              <a:rPr lang="en-US" dirty="0"/>
              <a:t>Indicator 7: Preschool Outcomes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5793633"/>
              </p:ext>
            </p:extLst>
          </p:nvPr>
        </p:nvGraphicFramePr>
        <p:xfrm>
          <a:off x="533400" y="1415534"/>
          <a:ext cx="7924802" cy="2804160"/>
        </p:xfrm>
        <a:graphic>
          <a:graphicData uri="http://schemas.openxmlformats.org/drawingml/2006/table">
            <a:tbl>
              <a:tblPr firstRow="1" firstCol="1" lastRow="1" lastCol="1" bandRow="1" bandCol="1">
                <a:tableStyleId>{5C22544A-7EE6-4342-B048-85BDC9FD1C3A}</a:tableStyleId>
              </a:tblPr>
              <a:tblGrid>
                <a:gridCol w="792775">
                  <a:extLst>
                    <a:ext uri="{9D8B030D-6E8A-4147-A177-3AD203B41FA5}">
                      <a16:colId xmlns:a16="http://schemas.microsoft.com/office/drawing/2014/main" val="20000"/>
                    </a:ext>
                  </a:extLst>
                </a:gridCol>
                <a:gridCol w="792775">
                  <a:extLst>
                    <a:ext uri="{9D8B030D-6E8A-4147-A177-3AD203B41FA5}">
                      <a16:colId xmlns:a16="http://schemas.microsoft.com/office/drawing/2014/main" val="20001"/>
                    </a:ext>
                  </a:extLst>
                </a:gridCol>
                <a:gridCol w="792038">
                  <a:extLst>
                    <a:ext uri="{9D8B030D-6E8A-4147-A177-3AD203B41FA5}">
                      <a16:colId xmlns:a16="http://schemas.microsoft.com/office/drawing/2014/main" val="20002"/>
                    </a:ext>
                  </a:extLst>
                </a:gridCol>
                <a:gridCol w="792775">
                  <a:extLst>
                    <a:ext uri="{9D8B030D-6E8A-4147-A177-3AD203B41FA5}">
                      <a16:colId xmlns:a16="http://schemas.microsoft.com/office/drawing/2014/main" val="20003"/>
                    </a:ext>
                  </a:extLst>
                </a:gridCol>
                <a:gridCol w="792775">
                  <a:extLst>
                    <a:ext uri="{9D8B030D-6E8A-4147-A177-3AD203B41FA5}">
                      <a16:colId xmlns:a16="http://schemas.microsoft.com/office/drawing/2014/main" val="20004"/>
                    </a:ext>
                  </a:extLst>
                </a:gridCol>
                <a:gridCol w="792038">
                  <a:extLst>
                    <a:ext uri="{9D8B030D-6E8A-4147-A177-3AD203B41FA5}">
                      <a16:colId xmlns:a16="http://schemas.microsoft.com/office/drawing/2014/main" val="20005"/>
                    </a:ext>
                  </a:extLst>
                </a:gridCol>
                <a:gridCol w="792775">
                  <a:extLst>
                    <a:ext uri="{9D8B030D-6E8A-4147-A177-3AD203B41FA5}">
                      <a16:colId xmlns:a16="http://schemas.microsoft.com/office/drawing/2014/main" val="20006"/>
                    </a:ext>
                  </a:extLst>
                </a:gridCol>
                <a:gridCol w="792775">
                  <a:extLst>
                    <a:ext uri="{9D8B030D-6E8A-4147-A177-3AD203B41FA5}">
                      <a16:colId xmlns:a16="http://schemas.microsoft.com/office/drawing/2014/main" val="20007"/>
                    </a:ext>
                  </a:extLst>
                </a:gridCol>
                <a:gridCol w="792038">
                  <a:extLst>
                    <a:ext uri="{9D8B030D-6E8A-4147-A177-3AD203B41FA5}">
                      <a16:colId xmlns:a16="http://schemas.microsoft.com/office/drawing/2014/main" val="20008"/>
                    </a:ext>
                  </a:extLst>
                </a:gridCol>
                <a:gridCol w="792038">
                  <a:extLst>
                    <a:ext uri="{9D8B030D-6E8A-4147-A177-3AD203B41FA5}">
                      <a16:colId xmlns:a16="http://schemas.microsoft.com/office/drawing/2014/main" val="20009"/>
                    </a:ext>
                  </a:extLst>
                </a:gridCol>
              </a:tblGrid>
              <a:tr h="228600">
                <a:tc>
                  <a:txBody>
                    <a:bodyPr/>
                    <a:lstStyle/>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 marR="0" algn="ctr">
                        <a:spcBef>
                          <a:spcPts val="380"/>
                        </a:spcBef>
                        <a:spcAft>
                          <a:spcPts val="0"/>
                        </a:spcAft>
                      </a:pPr>
                      <a:r>
                        <a:rPr lang="en-US" sz="1200" dirty="0">
                          <a:solidFill>
                            <a:schemeClr val="bg1"/>
                          </a:solidFill>
                          <a:effectLst/>
                        </a:rPr>
                        <a:t>FFY</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a:effectLst/>
                        </a:rPr>
                        <a:t>2005</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a:effectLst/>
                        </a:rPr>
                        <a:t>2006</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a:effectLst/>
                        </a:rPr>
                        <a:t>2007</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a:effectLst/>
                        </a:rPr>
                        <a:t>2008</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a:effectLst/>
                        </a:rPr>
                        <a:t>2009</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a:effectLst/>
                        </a:rPr>
                        <a:t>2010</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50">
                          <a:effectLst/>
                        </a:rPr>
                        <a:t>2011</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a:effectLst/>
                        </a:rPr>
                        <a:t>2012</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4630">
                <a:tc rowSpan="2">
                  <a:txBody>
                    <a:bodyPr/>
                    <a:lstStyle/>
                    <a:p>
                      <a:pPr marL="0" marR="0">
                        <a:spcBef>
                          <a:spcPts val="0"/>
                        </a:spcBef>
                        <a:spcAft>
                          <a:spcPts val="0"/>
                        </a:spcAft>
                      </a:pPr>
                      <a:r>
                        <a:rPr lang="en-US" sz="1200">
                          <a:effectLst/>
                        </a:rPr>
                        <a:t> </a:t>
                      </a:r>
                    </a:p>
                    <a:p>
                      <a:pPr marL="42545" marR="0">
                        <a:spcBef>
                          <a:spcPts val="420"/>
                        </a:spcBef>
                        <a:spcAft>
                          <a:spcPts val="0"/>
                        </a:spcAft>
                      </a:pPr>
                      <a:r>
                        <a:rPr lang="en-US" sz="1200" spc="-35">
                          <a:effectLst/>
                        </a:rPr>
                        <a:t>A1</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815" marR="0">
                        <a:spcBef>
                          <a:spcPts val="380"/>
                        </a:spcBef>
                        <a:spcAft>
                          <a:spcPts val="0"/>
                        </a:spcAft>
                      </a:pPr>
                      <a:r>
                        <a:rPr lang="en-US" sz="1200" spc="-25" dirty="0">
                          <a:solidFill>
                            <a:schemeClr val="bg1"/>
                          </a:solidFill>
                          <a:effectLst/>
                        </a:rPr>
                        <a:t>Target</a:t>
                      </a:r>
                      <a:r>
                        <a:rPr lang="en-US" sz="1200" spc="-60" dirty="0">
                          <a:solidFill>
                            <a:schemeClr val="bg1"/>
                          </a:solidFill>
                          <a:effectLst/>
                        </a:rPr>
                        <a:t> </a:t>
                      </a:r>
                      <a:r>
                        <a:rPr lang="en-US" sz="1200" dirty="0">
                          <a:solidFill>
                            <a:schemeClr val="bg1"/>
                          </a:solidFill>
                          <a:effectLst/>
                        </a:rPr>
                        <a:t>≥</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200" b="1" dirty="0">
                          <a:solidFill>
                            <a:srgbClr val="FF0000"/>
                          </a:solidFill>
                          <a:effectLst/>
                        </a:rPr>
                        <a:t> </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90.50%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90.50%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90.50%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1"/>
                  </a:ext>
                </a:extLst>
              </a:tr>
              <a:tr h="214630">
                <a:tc vMerge="1">
                  <a:txBody>
                    <a:bodyPr/>
                    <a:lstStyle/>
                    <a:p>
                      <a:endParaRPr lang="en-US"/>
                    </a:p>
                  </a:txBody>
                  <a:tcPr/>
                </a:tc>
                <a:tc>
                  <a:txBody>
                    <a:bodyPr/>
                    <a:lstStyle/>
                    <a:p>
                      <a:pPr marL="44450" marR="0">
                        <a:spcBef>
                          <a:spcPts val="380"/>
                        </a:spcBef>
                        <a:spcAft>
                          <a:spcPts val="0"/>
                        </a:spcAft>
                      </a:pPr>
                      <a:r>
                        <a:rPr lang="en-US" sz="1200" spc="-25" dirty="0">
                          <a:solidFill>
                            <a:schemeClr val="bg1"/>
                          </a:solidFill>
                          <a:effectLst/>
                        </a:rPr>
                        <a:t>Data</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a:spcBef>
                          <a:spcPts val="205"/>
                        </a:spcBef>
                        <a:spcAft>
                          <a:spcPts val="0"/>
                        </a:spcAft>
                      </a:pPr>
                      <a:r>
                        <a:rPr lang="en-US" sz="1200" b="1" spc="-35" dirty="0">
                          <a:solidFill>
                            <a:srgbClr val="FF0000"/>
                          </a:solidFill>
                          <a:effectLst/>
                        </a:rPr>
                        <a:t>89.56%</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89.68%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89.61%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89.20%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90.17%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2"/>
                  </a:ext>
                </a:extLst>
              </a:tr>
              <a:tr h="214630">
                <a:tc rowSpan="2">
                  <a:txBody>
                    <a:bodyPr/>
                    <a:lstStyle/>
                    <a:p>
                      <a:pPr marL="0" marR="0">
                        <a:spcBef>
                          <a:spcPts val="0"/>
                        </a:spcBef>
                        <a:spcAft>
                          <a:spcPts val="0"/>
                        </a:spcAft>
                      </a:pPr>
                      <a:r>
                        <a:rPr lang="en-US" sz="1200">
                          <a:effectLst/>
                        </a:rPr>
                        <a:t> </a:t>
                      </a:r>
                    </a:p>
                    <a:p>
                      <a:pPr marL="42545" marR="0">
                        <a:spcBef>
                          <a:spcPts val="420"/>
                        </a:spcBef>
                        <a:spcAft>
                          <a:spcPts val="0"/>
                        </a:spcAft>
                      </a:pPr>
                      <a:r>
                        <a:rPr lang="en-US" sz="1200" spc="-35">
                          <a:effectLst/>
                        </a:rPr>
                        <a:t>A2</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815" marR="0">
                        <a:spcBef>
                          <a:spcPts val="380"/>
                        </a:spcBef>
                        <a:spcAft>
                          <a:spcPts val="0"/>
                        </a:spcAft>
                      </a:pPr>
                      <a:r>
                        <a:rPr lang="en-US" sz="1200" spc="-25" dirty="0">
                          <a:solidFill>
                            <a:schemeClr val="bg1"/>
                          </a:solidFill>
                          <a:effectLst/>
                        </a:rPr>
                        <a:t>Target</a:t>
                      </a:r>
                      <a:r>
                        <a:rPr lang="en-US" sz="1200" spc="-60" dirty="0">
                          <a:solidFill>
                            <a:schemeClr val="bg1"/>
                          </a:solidFill>
                          <a:effectLst/>
                        </a:rPr>
                        <a:t> </a:t>
                      </a:r>
                      <a:r>
                        <a:rPr lang="en-US" sz="1200" dirty="0">
                          <a:solidFill>
                            <a:schemeClr val="bg1"/>
                          </a:solidFill>
                          <a:effectLst/>
                        </a:rPr>
                        <a:t>≥</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1200" b="1">
                          <a:effectLst/>
                        </a:rPr>
                        <a:t> </a:t>
                      </a:r>
                      <a:endParaRPr lang="en-US" sz="1200" b="1">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spcBef>
                          <a:spcPts val="0"/>
                        </a:spcBef>
                        <a:spcAft>
                          <a:spcPts val="0"/>
                        </a:spcAft>
                      </a:pPr>
                      <a:r>
                        <a:rPr lang="en-US" sz="1200" b="1">
                          <a:effectLst/>
                        </a:rPr>
                        <a:t> </a:t>
                      </a:r>
                      <a:endParaRPr lang="en-US" sz="1200" b="1">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200" b="1" dirty="0">
                          <a:solidFill>
                            <a:srgbClr val="FF0000"/>
                          </a:solidFill>
                          <a:effectLst/>
                        </a:rPr>
                        <a:t> </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69.00%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69.50%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69.50%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69.50%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3"/>
                  </a:ext>
                </a:extLst>
              </a:tr>
              <a:tr h="214630">
                <a:tc vMerge="1">
                  <a:txBody>
                    <a:bodyPr/>
                    <a:lstStyle/>
                    <a:p>
                      <a:endParaRPr lang="en-US"/>
                    </a:p>
                  </a:txBody>
                  <a:tcPr/>
                </a:tc>
                <a:tc>
                  <a:txBody>
                    <a:bodyPr/>
                    <a:lstStyle/>
                    <a:p>
                      <a:pPr marL="44450" marR="0">
                        <a:spcBef>
                          <a:spcPts val="380"/>
                        </a:spcBef>
                        <a:spcAft>
                          <a:spcPts val="0"/>
                        </a:spcAft>
                      </a:pPr>
                      <a:r>
                        <a:rPr lang="en-US" sz="1200" spc="-25" dirty="0">
                          <a:solidFill>
                            <a:schemeClr val="bg1"/>
                          </a:solidFill>
                          <a:effectLst/>
                        </a:rPr>
                        <a:t>Data</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a:spcBef>
                          <a:spcPts val="205"/>
                        </a:spcBef>
                        <a:spcAft>
                          <a:spcPts val="0"/>
                        </a:spcAft>
                      </a:pPr>
                      <a:r>
                        <a:rPr lang="en-US" sz="1200" b="1" spc="-35" dirty="0">
                          <a:solidFill>
                            <a:srgbClr val="FF0000"/>
                          </a:solidFill>
                          <a:effectLst/>
                        </a:rPr>
                        <a:t>68.61%</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66.74%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66.58%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68.25%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64.56%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4"/>
                  </a:ext>
                </a:extLst>
              </a:tr>
              <a:tr h="214630">
                <a:tc rowSpan="2">
                  <a:txBody>
                    <a:bodyPr/>
                    <a:lstStyle/>
                    <a:p>
                      <a:pPr marL="0" marR="0">
                        <a:spcBef>
                          <a:spcPts val="0"/>
                        </a:spcBef>
                        <a:spcAft>
                          <a:spcPts val="0"/>
                        </a:spcAft>
                      </a:pPr>
                      <a:r>
                        <a:rPr lang="en-US" sz="1200">
                          <a:effectLst/>
                        </a:rPr>
                        <a:t> </a:t>
                      </a:r>
                    </a:p>
                    <a:p>
                      <a:pPr marL="44450" marR="0">
                        <a:spcBef>
                          <a:spcPts val="420"/>
                        </a:spcBef>
                        <a:spcAft>
                          <a:spcPts val="0"/>
                        </a:spcAft>
                      </a:pPr>
                      <a:r>
                        <a:rPr lang="en-US" sz="1200" spc="-15">
                          <a:effectLst/>
                        </a:rPr>
                        <a:t>B1</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815" marR="0">
                        <a:spcBef>
                          <a:spcPts val="380"/>
                        </a:spcBef>
                        <a:spcAft>
                          <a:spcPts val="0"/>
                        </a:spcAft>
                      </a:pPr>
                      <a:r>
                        <a:rPr lang="en-US" sz="1200" spc="-25" dirty="0">
                          <a:solidFill>
                            <a:schemeClr val="bg1"/>
                          </a:solidFill>
                          <a:effectLst/>
                        </a:rPr>
                        <a:t>Target</a:t>
                      </a:r>
                      <a:r>
                        <a:rPr lang="en-US" sz="1200" spc="-60" dirty="0">
                          <a:solidFill>
                            <a:schemeClr val="bg1"/>
                          </a:solidFill>
                          <a:effectLst/>
                        </a:rPr>
                        <a:t> </a:t>
                      </a:r>
                      <a:r>
                        <a:rPr lang="en-US" sz="1200" dirty="0">
                          <a:solidFill>
                            <a:schemeClr val="bg1"/>
                          </a:solidFill>
                          <a:effectLst/>
                        </a:rPr>
                        <a:t>≥</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1200" b="1">
                          <a:effectLst/>
                        </a:rPr>
                        <a:t> </a:t>
                      </a:r>
                      <a:endParaRPr lang="en-US" sz="1200" b="1">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spcBef>
                          <a:spcPts val="0"/>
                        </a:spcBef>
                        <a:spcAft>
                          <a:spcPts val="0"/>
                        </a:spcAft>
                      </a:pPr>
                      <a:r>
                        <a:rPr lang="en-US" sz="1200" b="1">
                          <a:effectLst/>
                        </a:rPr>
                        <a:t> </a:t>
                      </a:r>
                      <a:endParaRPr lang="en-US" sz="1200" b="1">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200" b="1" dirty="0">
                          <a:solidFill>
                            <a:srgbClr val="FF0000"/>
                          </a:solidFill>
                          <a:effectLst/>
                        </a:rPr>
                        <a:t> </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90.50%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90.50%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90.50%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5"/>
                  </a:ext>
                </a:extLst>
              </a:tr>
              <a:tr h="214630">
                <a:tc vMerge="1">
                  <a:txBody>
                    <a:bodyPr/>
                    <a:lstStyle/>
                    <a:p>
                      <a:endParaRPr lang="en-US"/>
                    </a:p>
                  </a:txBody>
                  <a:tcPr/>
                </a:tc>
                <a:tc>
                  <a:txBody>
                    <a:bodyPr/>
                    <a:lstStyle/>
                    <a:p>
                      <a:pPr marL="44450" marR="0">
                        <a:spcBef>
                          <a:spcPts val="380"/>
                        </a:spcBef>
                        <a:spcAft>
                          <a:spcPts val="0"/>
                        </a:spcAft>
                      </a:pPr>
                      <a:r>
                        <a:rPr lang="en-US" sz="1200" spc="-25" dirty="0">
                          <a:solidFill>
                            <a:schemeClr val="bg1"/>
                          </a:solidFill>
                          <a:effectLst/>
                        </a:rPr>
                        <a:t>Data</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a:spcBef>
                          <a:spcPts val="205"/>
                        </a:spcBef>
                        <a:spcAft>
                          <a:spcPts val="0"/>
                        </a:spcAft>
                      </a:pPr>
                      <a:r>
                        <a:rPr lang="en-US" sz="1200" b="1" spc="-35" dirty="0">
                          <a:solidFill>
                            <a:srgbClr val="FF0000"/>
                          </a:solidFill>
                          <a:effectLst/>
                        </a:rPr>
                        <a:t>89.64%</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91.34%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90.31%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89.81%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90.80%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6"/>
                  </a:ext>
                </a:extLst>
              </a:tr>
              <a:tr h="214630">
                <a:tc rowSpan="2">
                  <a:txBody>
                    <a:bodyPr/>
                    <a:lstStyle/>
                    <a:p>
                      <a:pPr marL="0" marR="0">
                        <a:spcBef>
                          <a:spcPts val="0"/>
                        </a:spcBef>
                        <a:spcAft>
                          <a:spcPts val="0"/>
                        </a:spcAft>
                      </a:pPr>
                      <a:r>
                        <a:rPr lang="en-US" sz="1200">
                          <a:effectLst/>
                        </a:rPr>
                        <a:t> </a:t>
                      </a:r>
                    </a:p>
                    <a:p>
                      <a:pPr marL="44450" marR="0">
                        <a:spcBef>
                          <a:spcPts val="420"/>
                        </a:spcBef>
                        <a:spcAft>
                          <a:spcPts val="0"/>
                        </a:spcAft>
                      </a:pPr>
                      <a:r>
                        <a:rPr lang="en-US" sz="1200" spc="-15">
                          <a:effectLst/>
                        </a:rPr>
                        <a:t>B2</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815" marR="0">
                        <a:spcBef>
                          <a:spcPts val="380"/>
                        </a:spcBef>
                        <a:spcAft>
                          <a:spcPts val="0"/>
                        </a:spcAft>
                      </a:pPr>
                      <a:r>
                        <a:rPr lang="en-US" sz="1200" spc="-25" dirty="0">
                          <a:solidFill>
                            <a:schemeClr val="bg1"/>
                          </a:solidFill>
                          <a:effectLst/>
                        </a:rPr>
                        <a:t>Target</a:t>
                      </a:r>
                      <a:r>
                        <a:rPr lang="en-US" sz="1200" spc="-60" dirty="0">
                          <a:solidFill>
                            <a:schemeClr val="bg1"/>
                          </a:solidFill>
                          <a:effectLst/>
                        </a:rPr>
                        <a:t> </a:t>
                      </a:r>
                      <a:r>
                        <a:rPr lang="en-US" sz="1200" dirty="0">
                          <a:solidFill>
                            <a:schemeClr val="bg1"/>
                          </a:solidFill>
                          <a:effectLst/>
                        </a:rPr>
                        <a:t>≥</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1200" b="1">
                          <a:effectLst/>
                        </a:rPr>
                        <a:t> </a:t>
                      </a:r>
                      <a:endParaRPr lang="en-US" sz="1200" b="1">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spcBef>
                          <a:spcPts val="0"/>
                        </a:spcBef>
                        <a:spcAft>
                          <a:spcPts val="0"/>
                        </a:spcAft>
                      </a:pPr>
                      <a:r>
                        <a:rPr lang="en-US" sz="1200" b="1">
                          <a:effectLst/>
                        </a:rPr>
                        <a:t> </a:t>
                      </a:r>
                      <a:endParaRPr lang="en-US" sz="1200" b="1">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spcBef>
                          <a:spcPts val="0"/>
                        </a:spcBef>
                        <a:spcAft>
                          <a:spcPts val="0"/>
                        </a:spcAft>
                      </a:pPr>
                      <a:r>
                        <a:rPr lang="en-US" sz="1200" b="1">
                          <a:effectLst/>
                        </a:rPr>
                        <a:t> </a:t>
                      </a:r>
                      <a:endParaRPr lang="en-US" sz="1200" b="1">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200" b="1" dirty="0">
                          <a:solidFill>
                            <a:srgbClr val="FF0000"/>
                          </a:solidFill>
                          <a:effectLst/>
                        </a:rPr>
                        <a:t> </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a:solidFill>
                            <a:schemeClr val="tx1"/>
                          </a:solidFill>
                          <a:effectLst/>
                          <a:latin typeface="+mn-lt"/>
                          <a:ea typeface="+mn-ea"/>
                          <a:cs typeface="+mn-cs"/>
                        </a:rPr>
                        <a:t>60.00%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a:solidFill>
                            <a:schemeClr val="tx1"/>
                          </a:solidFill>
                          <a:effectLst/>
                          <a:latin typeface="+mn-lt"/>
                          <a:ea typeface="+mn-ea"/>
                          <a:cs typeface="+mn-cs"/>
                        </a:rPr>
                        <a:t>60.50%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60.50%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60.50%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7"/>
                  </a:ext>
                </a:extLst>
              </a:tr>
              <a:tr h="214630">
                <a:tc vMerge="1">
                  <a:txBody>
                    <a:bodyPr/>
                    <a:lstStyle/>
                    <a:p>
                      <a:endParaRPr lang="en-US"/>
                    </a:p>
                  </a:txBody>
                  <a:tcPr/>
                </a:tc>
                <a:tc>
                  <a:txBody>
                    <a:bodyPr/>
                    <a:lstStyle/>
                    <a:p>
                      <a:pPr marL="44450" marR="0">
                        <a:spcBef>
                          <a:spcPts val="380"/>
                        </a:spcBef>
                        <a:spcAft>
                          <a:spcPts val="0"/>
                        </a:spcAft>
                      </a:pPr>
                      <a:r>
                        <a:rPr lang="en-US" sz="1200" spc="-25" dirty="0">
                          <a:solidFill>
                            <a:schemeClr val="bg1"/>
                          </a:solidFill>
                          <a:effectLst/>
                        </a:rPr>
                        <a:t>Data</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a:spcBef>
                          <a:spcPts val="205"/>
                        </a:spcBef>
                        <a:spcAft>
                          <a:spcPts val="0"/>
                        </a:spcAft>
                      </a:pPr>
                      <a:r>
                        <a:rPr lang="en-US" sz="1200" b="1" spc="-35" dirty="0">
                          <a:solidFill>
                            <a:srgbClr val="FF0000"/>
                          </a:solidFill>
                          <a:effectLst/>
                        </a:rPr>
                        <a:t>59.74%</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57.67%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57.43%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57.68%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55.87%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8"/>
                  </a:ext>
                </a:extLst>
              </a:tr>
              <a:tr h="214630">
                <a:tc rowSpan="2">
                  <a:txBody>
                    <a:bodyPr/>
                    <a:lstStyle/>
                    <a:p>
                      <a:pPr marL="0" marR="0">
                        <a:spcBef>
                          <a:spcPts val="0"/>
                        </a:spcBef>
                        <a:spcAft>
                          <a:spcPts val="0"/>
                        </a:spcAft>
                      </a:pPr>
                      <a:r>
                        <a:rPr lang="en-US" sz="1200">
                          <a:effectLst/>
                        </a:rPr>
                        <a:t> </a:t>
                      </a:r>
                    </a:p>
                    <a:p>
                      <a:pPr marL="44450" marR="0">
                        <a:spcBef>
                          <a:spcPts val="420"/>
                        </a:spcBef>
                        <a:spcAft>
                          <a:spcPts val="0"/>
                        </a:spcAft>
                      </a:pPr>
                      <a:r>
                        <a:rPr lang="en-US" sz="1200" spc="-15">
                          <a:effectLst/>
                        </a:rPr>
                        <a:t>C1</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815" marR="0">
                        <a:spcBef>
                          <a:spcPts val="380"/>
                        </a:spcBef>
                        <a:spcAft>
                          <a:spcPts val="0"/>
                        </a:spcAft>
                      </a:pPr>
                      <a:r>
                        <a:rPr lang="en-US" sz="1200" spc="-25" dirty="0">
                          <a:solidFill>
                            <a:schemeClr val="bg1"/>
                          </a:solidFill>
                          <a:effectLst/>
                        </a:rPr>
                        <a:t>Target</a:t>
                      </a:r>
                      <a:r>
                        <a:rPr lang="en-US" sz="1200" spc="-60" dirty="0">
                          <a:solidFill>
                            <a:schemeClr val="bg1"/>
                          </a:solidFill>
                          <a:effectLst/>
                        </a:rPr>
                        <a:t> </a:t>
                      </a:r>
                      <a:r>
                        <a:rPr lang="en-US" sz="1200" dirty="0">
                          <a:solidFill>
                            <a:schemeClr val="bg1"/>
                          </a:solidFill>
                          <a:effectLst/>
                        </a:rPr>
                        <a:t>≥</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1200" b="1">
                          <a:effectLst/>
                        </a:rPr>
                        <a:t> </a:t>
                      </a:r>
                      <a:endParaRPr lang="en-US" sz="1200" b="1">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200" b="1" dirty="0">
                          <a:solidFill>
                            <a:srgbClr val="FF0000"/>
                          </a:solidFill>
                          <a:effectLst/>
                        </a:rPr>
                        <a:t> </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92.00%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a:solidFill>
                            <a:schemeClr val="tx1"/>
                          </a:solidFill>
                          <a:effectLst/>
                          <a:latin typeface="+mn-lt"/>
                          <a:ea typeface="+mn-ea"/>
                          <a:cs typeface="+mn-cs"/>
                        </a:rPr>
                        <a:t>92.50%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92.50%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92.50%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9"/>
                  </a:ext>
                </a:extLst>
              </a:tr>
              <a:tr h="214630">
                <a:tc vMerge="1">
                  <a:txBody>
                    <a:bodyPr/>
                    <a:lstStyle/>
                    <a:p>
                      <a:endParaRPr lang="en-US"/>
                    </a:p>
                  </a:txBody>
                  <a:tcPr/>
                </a:tc>
                <a:tc>
                  <a:txBody>
                    <a:bodyPr/>
                    <a:lstStyle/>
                    <a:p>
                      <a:pPr marL="44450" marR="0">
                        <a:spcBef>
                          <a:spcPts val="380"/>
                        </a:spcBef>
                        <a:spcAft>
                          <a:spcPts val="0"/>
                        </a:spcAft>
                      </a:pPr>
                      <a:r>
                        <a:rPr lang="en-US" sz="1200" spc="-25" dirty="0">
                          <a:solidFill>
                            <a:schemeClr val="bg1"/>
                          </a:solidFill>
                          <a:effectLst/>
                        </a:rPr>
                        <a:t>Data</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a:spcBef>
                          <a:spcPts val="205"/>
                        </a:spcBef>
                        <a:spcAft>
                          <a:spcPts val="0"/>
                        </a:spcAft>
                      </a:pPr>
                      <a:r>
                        <a:rPr lang="en-US" sz="1200" b="1" spc="-35" dirty="0">
                          <a:solidFill>
                            <a:srgbClr val="FF0000"/>
                          </a:solidFill>
                          <a:effectLst/>
                        </a:rPr>
                        <a:t>91.68%</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90.32%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90.82%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91.00%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91.40%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10"/>
                  </a:ext>
                </a:extLst>
              </a:tr>
              <a:tr h="214630">
                <a:tc rowSpan="2">
                  <a:txBody>
                    <a:bodyPr/>
                    <a:lstStyle/>
                    <a:p>
                      <a:pPr marL="0" marR="0">
                        <a:spcBef>
                          <a:spcPts val="0"/>
                        </a:spcBef>
                        <a:spcAft>
                          <a:spcPts val="0"/>
                        </a:spcAft>
                      </a:pPr>
                      <a:r>
                        <a:rPr lang="en-US" sz="1200" dirty="0">
                          <a:effectLst/>
                        </a:rPr>
                        <a:t> </a:t>
                      </a:r>
                    </a:p>
                    <a:p>
                      <a:pPr marL="44450" marR="0">
                        <a:spcBef>
                          <a:spcPts val="420"/>
                        </a:spcBef>
                        <a:spcAft>
                          <a:spcPts val="0"/>
                        </a:spcAft>
                      </a:pPr>
                      <a:r>
                        <a:rPr lang="en-US" sz="1200" spc="-15" dirty="0">
                          <a:effectLst/>
                        </a:rPr>
                        <a:t>C2</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815" marR="0">
                        <a:spcBef>
                          <a:spcPts val="380"/>
                        </a:spcBef>
                        <a:spcAft>
                          <a:spcPts val="0"/>
                        </a:spcAft>
                      </a:pPr>
                      <a:r>
                        <a:rPr lang="en-US" sz="1200" spc="-25" dirty="0">
                          <a:solidFill>
                            <a:schemeClr val="bg1"/>
                          </a:solidFill>
                          <a:effectLst/>
                        </a:rPr>
                        <a:t>Target</a:t>
                      </a:r>
                      <a:r>
                        <a:rPr lang="en-US" sz="1200" spc="-60" dirty="0">
                          <a:solidFill>
                            <a:schemeClr val="bg1"/>
                          </a:solidFill>
                          <a:effectLst/>
                        </a:rPr>
                        <a:t> </a:t>
                      </a:r>
                      <a:r>
                        <a:rPr lang="en-US" sz="1200" dirty="0">
                          <a:solidFill>
                            <a:schemeClr val="bg1"/>
                          </a:solidFill>
                          <a:effectLst/>
                        </a:rPr>
                        <a:t>≥</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1200" b="1">
                          <a:effectLst/>
                        </a:rPr>
                        <a:t> </a:t>
                      </a:r>
                      <a:endParaRPr lang="en-US" sz="1200" b="1">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spcBef>
                          <a:spcPts val="0"/>
                        </a:spcBef>
                        <a:spcAft>
                          <a:spcPts val="0"/>
                        </a:spcAft>
                      </a:pPr>
                      <a:r>
                        <a:rPr lang="en-US" sz="1200" b="1">
                          <a:effectLst/>
                        </a:rPr>
                        <a:t> </a:t>
                      </a:r>
                      <a:endParaRPr lang="en-US" sz="1200" b="1">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spcBef>
                          <a:spcPts val="0"/>
                        </a:spcBef>
                        <a:spcAft>
                          <a:spcPts val="0"/>
                        </a:spcAft>
                      </a:pPr>
                      <a:r>
                        <a:rPr lang="en-US" sz="1200" b="1">
                          <a:effectLst/>
                        </a:rPr>
                        <a:t> </a:t>
                      </a:r>
                      <a:endParaRPr lang="en-US" sz="1200" b="1">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200" b="1" dirty="0">
                          <a:solidFill>
                            <a:srgbClr val="FF0000"/>
                          </a:solidFill>
                          <a:effectLst/>
                        </a:rPr>
                        <a:t> </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a:solidFill>
                            <a:schemeClr val="tx1"/>
                          </a:solidFill>
                          <a:effectLst/>
                          <a:latin typeface="+mn-lt"/>
                          <a:ea typeface="+mn-ea"/>
                          <a:cs typeface="+mn-cs"/>
                        </a:rPr>
                        <a:t>78.00%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a:solidFill>
                            <a:schemeClr val="tx1"/>
                          </a:solidFill>
                          <a:effectLst/>
                          <a:latin typeface="+mn-lt"/>
                          <a:ea typeface="+mn-ea"/>
                          <a:cs typeface="+mn-cs"/>
                        </a:rPr>
                        <a:t>78.50%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78.50%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78.50%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11"/>
                  </a:ext>
                </a:extLst>
              </a:tr>
              <a:tr h="214630">
                <a:tc vMerge="1">
                  <a:txBody>
                    <a:bodyPr/>
                    <a:lstStyle/>
                    <a:p>
                      <a:endParaRPr lang="en-US"/>
                    </a:p>
                  </a:txBody>
                  <a:tcPr/>
                </a:tc>
                <a:tc>
                  <a:txBody>
                    <a:bodyPr/>
                    <a:lstStyle/>
                    <a:p>
                      <a:pPr marL="44450" marR="0">
                        <a:spcBef>
                          <a:spcPts val="380"/>
                        </a:spcBef>
                        <a:spcAft>
                          <a:spcPts val="0"/>
                        </a:spcAft>
                      </a:pPr>
                      <a:r>
                        <a:rPr lang="en-US" sz="1200" spc="-25" dirty="0">
                          <a:solidFill>
                            <a:schemeClr val="bg1"/>
                          </a:solidFill>
                          <a:effectLst/>
                        </a:rPr>
                        <a:t>Data</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1200" b="1" dirty="0">
                          <a:solidFill>
                            <a:schemeClr val="bg1"/>
                          </a:solidFill>
                          <a:effectLst/>
                        </a:rPr>
                        <a:t> </a:t>
                      </a:r>
                      <a:endParaRPr lang="en-US" sz="1200" b="1"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a:spcBef>
                          <a:spcPts val="205"/>
                        </a:spcBef>
                        <a:spcAft>
                          <a:spcPts val="0"/>
                        </a:spcAft>
                      </a:pPr>
                      <a:r>
                        <a:rPr lang="en-US" sz="1200" b="1" spc="-35" dirty="0">
                          <a:solidFill>
                            <a:srgbClr val="FF0000"/>
                          </a:solidFill>
                          <a:effectLst/>
                        </a:rPr>
                        <a:t>77.81%</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76.23%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76.69%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78.03%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3175" marR="0" indent="0" algn="ctr" rtl="0" eaLnBrk="1" latinLnBrk="0" hangingPunct="1">
                        <a:spcBef>
                          <a:spcPts val="205"/>
                        </a:spcBef>
                        <a:spcAft>
                          <a:spcPts val="0"/>
                        </a:spcAft>
                      </a:pPr>
                      <a:r>
                        <a:rPr kumimoji="0" lang="en-US" sz="1200" b="1" kern="1200" spc="-35" dirty="0">
                          <a:solidFill>
                            <a:schemeClr val="tx1"/>
                          </a:solidFill>
                          <a:effectLst/>
                          <a:latin typeface="+mn-lt"/>
                          <a:ea typeface="+mn-ea"/>
                          <a:cs typeface="+mn-cs"/>
                        </a:rPr>
                        <a:t>74.09%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12"/>
                  </a:ext>
                </a:extLst>
              </a:tr>
            </a:tbl>
          </a:graphicData>
        </a:graphic>
      </p:graphicFrame>
      <p:sp>
        <p:nvSpPr>
          <p:cNvPr id="5" name="TextBox 4"/>
          <p:cNvSpPr txBox="1"/>
          <p:nvPr/>
        </p:nvSpPr>
        <p:spPr>
          <a:xfrm>
            <a:off x="533400" y="1066800"/>
            <a:ext cx="2971800" cy="369332"/>
          </a:xfrm>
          <a:prstGeom prst="rect">
            <a:avLst/>
          </a:prstGeom>
          <a:noFill/>
        </p:spPr>
        <p:txBody>
          <a:bodyPr wrap="square" rtlCol="0">
            <a:spAutoFit/>
          </a:bodyPr>
          <a:lstStyle/>
          <a:p>
            <a:r>
              <a:rPr lang="en-US" b="1" dirty="0" smtClean="0"/>
              <a:t>Historical Data and Targets</a:t>
            </a:r>
            <a:endParaRPr lang="en-US" b="1" dirty="0"/>
          </a:p>
        </p:txBody>
      </p:sp>
    </p:spTree>
    <p:extLst>
      <p:ext uri="{BB962C8B-B14F-4D97-AF65-F5344CB8AC3E}">
        <p14:creationId xmlns:p14="http://schemas.microsoft.com/office/powerpoint/2010/main" val="11483373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normAutofit fontScale="90000"/>
          </a:bodyPr>
          <a:lstStyle/>
          <a:p>
            <a:r>
              <a:rPr lang="en-US" dirty="0"/>
              <a:t>Indicator 7: Preschool Outcomes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9906889"/>
              </p:ext>
            </p:extLst>
          </p:nvPr>
        </p:nvGraphicFramePr>
        <p:xfrm>
          <a:off x="533400" y="1415534"/>
          <a:ext cx="6340726" cy="2899416"/>
        </p:xfrm>
        <a:graphic>
          <a:graphicData uri="http://schemas.openxmlformats.org/drawingml/2006/table">
            <a:tbl>
              <a:tblPr firstRow="1" firstCol="1" lastRow="1" lastCol="1" bandRow="1" bandCol="1">
                <a:tableStyleId>{5C22544A-7EE6-4342-B048-85BDC9FD1C3A}</a:tableStyleId>
              </a:tblPr>
              <a:tblGrid>
                <a:gridCol w="792775">
                  <a:extLst>
                    <a:ext uri="{9D8B030D-6E8A-4147-A177-3AD203B41FA5}">
                      <a16:colId xmlns:a16="http://schemas.microsoft.com/office/drawing/2014/main" val="20000"/>
                    </a:ext>
                  </a:extLst>
                </a:gridCol>
                <a:gridCol w="792775">
                  <a:extLst>
                    <a:ext uri="{9D8B030D-6E8A-4147-A177-3AD203B41FA5}">
                      <a16:colId xmlns:a16="http://schemas.microsoft.com/office/drawing/2014/main" val="20001"/>
                    </a:ext>
                  </a:extLst>
                </a:gridCol>
                <a:gridCol w="792038">
                  <a:extLst>
                    <a:ext uri="{9D8B030D-6E8A-4147-A177-3AD203B41FA5}">
                      <a16:colId xmlns:a16="http://schemas.microsoft.com/office/drawing/2014/main" val="20002"/>
                    </a:ext>
                  </a:extLst>
                </a:gridCol>
                <a:gridCol w="792775">
                  <a:extLst>
                    <a:ext uri="{9D8B030D-6E8A-4147-A177-3AD203B41FA5}">
                      <a16:colId xmlns:a16="http://schemas.microsoft.com/office/drawing/2014/main" val="20003"/>
                    </a:ext>
                  </a:extLst>
                </a:gridCol>
                <a:gridCol w="792775">
                  <a:extLst>
                    <a:ext uri="{9D8B030D-6E8A-4147-A177-3AD203B41FA5}">
                      <a16:colId xmlns:a16="http://schemas.microsoft.com/office/drawing/2014/main" val="20004"/>
                    </a:ext>
                  </a:extLst>
                </a:gridCol>
                <a:gridCol w="792038">
                  <a:extLst>
                    <a:ext uri="{9D8B030D-6E8A-4147-A177-3AD203B41FA5}">
                      <a16:colId xmlns:a16="http://schemas.microsoft.com/office/drawing/2014/main" val="20005"/>
                    </a:ext>
                  </a:extLst>
                </a:gridCol>
                <a:gridCol w="792775">
                  <a:extLst>
                    <a:ext uri="{9D8B030D-6E8A-4147-A177-3AD203B41FA5}">
                      <a16:colId xmlns:a16="http://schemas.microsoft.com/office/drawing/2014/main" val="20006"/>
                    </a:ext>
                  </a:extLst>
                </a:gridCol>
                <a:gridCol w="792775">
                  <a:extLst>
                    <a:ext uri="{9D8B030D-6E8A-4147-A177-3AD203B41FA5}">
                      <a16:colId xmlns:a16="http://schemas.microsoft.com/office/drawing/2014/main" val="20007"/>
                    </a:ext>
                  </a:extLst>
                </a:gridCol>
              </a:tblGrid>
              <a:tr h="228600">
                <a:tc>
                  <a:txBody>
                    <a:bodyPr/>
                    <a:lstStyle/>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 marR="0" algn="ctr">
                        <a:spcBef>
                          <a:spcPts val="380"/>
                        </a:spcBef>
                        <a:spcAft>
                          <a:spcPts val="0"/>
                        </a:spcAft>
                      </a:pPr>
                      <a:r>
                        <a:rPr lang="en-US" sz="1200" dirty="0">
                          <a:solidFill>
                            <a:schemeClr val="bg1"/>
                          </a:solidFill>
                          <a:effectLst/>
                        </a:rPr>
                        <a:t>FFY</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dirty="0">
                          <a:effectLst/>
                        </a:rPr>
                        <a:t>2013</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dirty="0">
                          <a:effectLst/>
                        </a:rPr>
                        <a:t>2014</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dirty="0">
                          <a:effectLst/>
                        </a:rPr>
                        <a:t>2015</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dirty="0">
                          <a:effectLst/>
                        </a:rPr>
                        <a:t>2016</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dirty="0">
                          <a:effectLst/>
                        </a:rPr>
                        <a:t>2017</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80"/>
                        </a:spcBef>
                        <a:spcAft>
                          <a:spcPts val="0"/>
                        </a:spcAft>
                      </a:pPr>
                      <a:r>
                        <a:rPr lang="en-US" sz="1200" spc="-40" dirty="0">
                          <a:effectLst/>
                        </a:rPr>
                        <a:t>2018</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4630">
                <a:tc rowSpan="2">
                  <a:txBody>
                    <a:bodyPr/>
                    <a:lstStyle/>
                    <a:p>
                      <a:pPr marL="0" marR="0">
                        <a:spcBef>
                          <a:spcPts val="0"/>
                        </a:spcBef>
                        <a:spcAft>
                          <a:spcPts val="0"/>
                        </a:spcAft>
                      </a:pPr>
                      <a:r>
                        <a:rPr lang="en-US" sz="1200">
                          <a:effectLst/>
                        </a:rPr>
                        <a:t> </a:t>
                      </a:r>
                    </a:p>
                    <a:p>
                      <a:pPr marL="42545" marR="0">
                        <a:spcBef>
                          <a:spcPts val="420"/>
                        </a:spcBef>
                        <a:spcAft>
                          <a:spcPts val="0"/>
                        </a:spcAft>
                      </a:pPr>
                      <a:r>
                        <a:rPr lang="en-US" sz="1200" spc="-35">
                          <a:effectLst/>
                        </a:rPr>
                        <a:t>A1</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815" marR="0">
                        <a:spcBef>
                          <a:spcPts val="380"/>
                        </a:spcBef>
                        <a:spcAft>
                          <a:spcPts val="0"/>
                        </a:spcAft>
                      </a:pPr>
                      <a:r>
                        <a:rPr lang="en-US" sz="1200" spc="-25" dirty="0">
                          <a:solidFill>
                            <a:schemeClr val="bg1"/>
                          </a:solidFill>
                          <a:effectLst/>
                        </a:rPr>
                        <a:t>Target</a:t>
                      </a:r>
                      <a:r>
                        <a:rPr lang="en-US" sz="1200" spc="-60" dirty="0">
                          <a:solidFill>
                            <a:schemeClr val="bg1"/>
                          </a:solidFill>
                          <a:effectLst/>
                        </a:rPr>
                        <a:t> </a:t>
                      </a:r>
                      <a:r>
                        <a:rPr lang="en-US" sz="1200" dirty="0">
                          <a:solidFill>
                            <a:schemeClr val="bg1"/>
                          </a:solidFill>
                          <a:effectLst/>
                        </a:rPr>
                        <a:t>≥</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defTabSz="914400" rtl="0" eaLnBrk="1" latinLnBrk="0" hangingPunct="1">
                        <a:spcBef>
                          <a:spcPts val="380"/>
                        </a:spcBef>
                        <a:spcAft>
                          <a:spcPts val="0"/>
                        </a:spcAft>
                      </a:pPr>
                      <a:r>
                        <a:rPr lang="en-US" sz="1200" b="1" kern="1200" spc="-35" dirty="0" smtClean="0">
                          <a:solidFill>
                            <a:schemeClr val="tx1"/>
                          </a:solidFill>
                          <a:effectLst/>
                          <a:latin typeface="+mn-lt"/>
                          <a:ea typeface="+mn-ea"/>
                          <a:cs typeface="+mn-cs"/>
                        </a:rPr>
                        <a:t>89.16%</a:t>
                      </a:r>
                      <a:endParaRPr lang="en-US" sz="1200" b="1" kern="1200" spc="-35"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89.64%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90.12%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90.60%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91.08%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91.56%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1"/>
                  </a:ext>
                </a:extLst>
              </a:tr>
              <a:tr h="214630">
                <a:tc vMerge="1">
                  <a:txBody>
                    <a:bodyPr/>
                    <a:lstStyle/>
                    <a:p>
                      <a:endParaRPr lang="en-US"/>
                    </a:p>
                  </a:txBody>
                  <a:tcPr/>
                </a:tc>
                <a:tc>
                  <a:txBody>
                    <a:bodyPr/>
                    <a:lstStyle/>
                    <a:p>
                      <a:pPr marL="44450" marR="0">
                        <a:spcBef>
                          <a:spcPts val="380"/>
                        </a:spcBef>
                        <a:spcAft>
                          <a:spcPts val="0"/>
                        </a:spcAft>
                      </a:pPr>
                      <a:r>
                        <a:rPr lang="en-US" sz="1200" spc="-25" dirty="0">
                          <a:solidFill>
                            <a:schemeClr val="bg1"/>
                          </a:solidFill>
                          <a:effectLst/>
                        </a:rPr>
                        <a:t>Data</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86.76%</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85.58%</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84.99%</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85.13%</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indent="0" algn="ctr" defTabSz="914400" rtl="0" eaLnBrk="1" latinLnBrk="0" hangingPunct="1">
                        <a:spcBef>
                          <a:spcPts val="380"/>
                        </a:spcBef>
                        <a:spcAft>
                          <a:spcPts val="0"/>
                        </a:spcAft>
                      </a:pPr>
                      <a:r>
                        <a:rPr lang="en-US" sz="1200" b="0" kern="1200" spc="-35" dirty="0" smtClean="0">
                          <a:solidFill>
                            <a:schemeClr val="tx1"/>
                          </a:solidFill>
                          <a:effectLst/>
                          <a:latin typeface="+mn-lt"/>
                          <a:ea typeface="+mn-ea"/>
                          <a:cs typeface="+mn-cs"/>
                        </a:rPr>
                        <a:t>84.39%</a:t>
                      </a:r>
                      <a:endParaRPr lang="en-US" sz="1200" b="0" kern="1200" spc="-35"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indent="0" algn="ctr" defTabSz="914400" rtl="0" eaLnBrk="1" latinLnBrk="0" hangingPunct="1">
                        <a:spcBef>
                          <a:spcPts val="380"/>
                        </a:spcBef>
                        <a:spcAft>
                          <a:spcPts val="0"/>
                        </a:spcAft>
                      </a:pPr>
                      <a:endParaRPr lang="en-US" sz="1200" b="1" kern="1200" spc="-35"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2"/>
                  </a:ext>
                </a:extLst>
              </a:tr>
              <a:tr h="214630">
                <a:tc rowSpan="2">
                  <a:txBody>
                    <a:bodyPr/>
                    <a:lstStyle/>
                    <a:p>
                      <a:pPr marL="0" marR="0">
                        <a:spcBef>
                          <a:spcPts val="0"/>
                        </a:spcBef>
                        <a:spcAft>
                          <a:spcPts val="0"/>
                        </a:spcAft>
                      </a:pPr>
                      <a:r>
                        <a:rPr lang="en-US" sz="1200">
                          <a:effectLst/>
                        </a:rPr>
                        <a:t> </a:t>
                      </a:r>
                    </a:p>
                    <a:p>
                      <a:pPr marL="42545" marR="0">
                        <a:spcBef>
                          <a:spcPts val="420"/>
                        </a:spcBef>
                        <a:spcAft>
                          <a:spcPts val="0"/>
                        </a:spcAft>
                      </a:pPr>
                      <a:r>
                        <a:rPr lang="en-US" sz="1200" spc="-35">
                          <a:effectLst/>
                        </a:rPr>
                        <a:t>A2</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815" marR="0">
                        <a:spcBef>
                          <a:spcPts val="380"/>
                        </a:spcBef>
                        <a:spcAft>
                          <a:spcPts val="0"/>
                        </a:spcAft>
                      </a:pPr>
                      <a:r>
                        <a:rPr lang="en-US" sz="1200" spc="-25" dirty="0">
                          <a:solidFill>
                            <a:schemeClr val="bg1"/>
                          </a:solidFill>
                          <a:effectLst/>
                        </a:rPr>
                        <a:t>Target</a:t>
                      </a:r>
                      <a:r>
                        <a:rPr lang="en-US" sz="1200" spc="-60" dirty="0">
                          <a:solidFill>
                            <a:schemeClr val="bg1"/>
                          </a:solidFill>
                          <a:effectLst/>
                        </a:rPr>
                        <a:t> </a:t>
                      </a:r>
                      <a:r>
                        <a:rPr lang="en-US" sz="1200" dirty="0">
                          <a:solidFill>
                            <a:schemeClr val="bg1"/>
                          </a:solidFill>
                          <a:effectLst/>
                        </a:rPr>
                        <a:t>≥</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66.32%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66.80%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67.28%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67.76%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68.24%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68.72%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3"/>
                  </a:ext>
                </a:extLst>
              </a:tr>
              <a:tr h="214630">
                <a:tc vMerge="1">
                  <a:txBody>
                    <a:bodyPr/>
                    <a:lstStyle/>
                    <a:p>
                      <a:endParaRPr lang="en-US"/>
                    </a:p>
                  </a:txBody>
                  <a:tcPr/>
                </a:tc>
                <a:tc>
                  <a:txBody>
                    <a:bodyPr/>
                    <a:lstStyle/>
                    <a:p>
                      <a:pPr marL="44450" marR="0">
                        <a:spcBef>
                          <a:spcPts val="380"/>
                        </a:spcBef>
                        <a:spcAft>
                          <a:spcPts val="0"/>
                        </a:spcAft>
                      </a:pPr>
                      <a:r>
                        <a:rPr lang="en-US" sz="1200" spc="-25" dirty="0">
                          <a:solidFill>
                            <a:schemeClr val="bg1"/>
                          </a:solidFill>
                          <a:effectLst/>
                        </a:rPr>
                        <a:t>Data</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63.18%</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59.06%</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59.76%</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56.66%</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indent="0" algn="ctr" defTabSz="914400" rtl="0" eaLnBrk="1" latinLnBrk="0" hangingPunct="1">
                        <a:spcBef>
                          <a:spcPts val="380"/>
                        </a:spcBef>
                        <a:spcAft>
                          <a:spcPts val="0"/>
                        </a:spcAft>
                      </a:pPr>
                      <a:r>
                        <a:rPr lang="en-US" sz="1200" b="0" kern="1200" spc="-35" dirty="0" smtClean="0">
                          <a:solidFill>
                            <a:schemeClr val="tx1"/>
                          </a:solidFill>
                          <a:effectLst/>
                          <a:latin typeface="+mn-lt"/>
                          <a:ea typeface="+mn-ea"/>
                          <a:cs typeface="+mn-cs"/>
                        </a:rPr>
                        <a:t>57.89%</a:t>
                      </a:r>
                      <a:endParaRPr lang="en-US" sz="1200" b="0" kern="1200" spc="-35"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indent="0" algn="ctr" defTabSz="914400" rtl="0" eaLnBrk="1" latinLnBrk="0" hangingPunct="1">
                        <a:spcBef>
                          <a:spcPts val="380"/>
                        </a:spcBef>
                        <a:spcAft>
                          <a:spcPts val="0"/>
                        </a:spcAft>
                      </a:pPr>
                      <a:endParaRPr lang="en-US" sz="1200" b="1" kern="1200" spc="-35"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4"/>
                  </a:ext>
                </a:extLst>
              </a:tr>
              <a:tr h="214630">
                <a:tc rowSpan="2">
                  <a:txBody>
                    <a:bodyPr/>
                    <a:lstStyle/>
                    <a:p>
                      <a:pPr marL="0" marR="0">
                        <a:spcBef>
                          <a:spcPts val="0"/>
                        </a:spcBef>
                        <a:spcAft>
                          <a:spcPts val="0"/>
                        </a:spcAft>
                      </a:pPr>
                      <a:r>
                        <a:rPr lang="en-US" sz="1200">
                          <a:effectLst/>
                        </a:rPr>
                        <a:t> </a:t>
                      </a:r>
                    </a:p>
                    <a:p>
                      <a:pPr marL="44450" marR="0">
                        <a:spcBef>
                          <a:spcPts val="420"/>
                        </a:spcBef>
                        <a:spcAft>
                          <a:spcPts val="0"/>
                        </a:spcAft>
                      </a:pPr>
                      <a:r>
                        <a:rPr lang="en-US" sz="1200" spc="-15">
                          <a:effectLst/>
                        </a:rPr>
                        <a:t>B1</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815" marR="0">
                        <a:spcBef>
                          <a:spcPts val="380"/>
                        </a:spcBef>
                        <a:spcAft>
                          <a:spcPts val="0"/>
                        </a:spcAft>
                      </a:pPr>
                      <a:r>
                        <a:rPr lang="en-US" sz="1200" spc="-25" dirty="0">
                          <a:solidFill>
                            <a:schemeClr val="bg1"/>
                          </a:solidFill>
                          <a:effectLst/>
                        </a:rPr>
                        <a:t>Target</a:t>
                      </a:r>
                      <a:r>
                        <a:rPr lang="en-US" sz="1200" spc="-60" dirty="0">
                          <a:solidFill>
                            <a:schemeClr val="bg1"/>
                          </a:solidFill>
                          <a:effectLst/>
                        </a:rPr>
                        <a:t> </a:t>
                      </a:r>
                      <a:r>
                        <a:rPr lang="en-US" sz="1200" dirty="0">
                          <a:solidFill>
                            <a:schemeClr val="bg1"/>
                          </a:solidFill>
                          <a:effectLst/>
                        </a:rPr>
                        <a:t>≥</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89.98%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90.46%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90.64%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91.42%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91.90%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92.38%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5"/>
                  </a:ext>
                </a:extLst>
              </a:tr>
              <a:tr h="214630">
                <a:tc vMerge="1">
                  <a:txBody>
                    <a:bodyPr/>
                    <a:lstStyle/>
                    <a:p>
                      <a:endParaRPr lang="en-US"/>
                    </a:p>
                  </a:txBody>
                  <a:tcPr/>
                </a:tc>
                <a:tc>
                  <a:txBody>
                    <a:bodyPr/>
                    <a:lstStyle/>
                    <a:p>
                      <a:pPr marL="44450" marR="0">
                        <a:spcBef>
                          <a:spcPts val="380"/>
                        </a:spcBef>
                        <a:spcAft>
                          <a:spcPts val="0"/>
                        </a:spcAft>
                      </a:pPr>
                      <a:r>
                        <a:rPr lang="en-US" sz="1200" spc="-25" dirty="0">
                          <a:solidFill>
                            <a:schemeClr val="bg1"/>
                          </a:solidFill>
                          <a:effectLst/>
                        </a:rPr>
                        <a:t>Data</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88.20%</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87.47%</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86.39%</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85.26%</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indent="0" algn="ctr" defTabSz="914400" rtl="0" eaLnBrk="1" latinLnBrk="0" hangingPunct="1">
                        <a:spcBef>
                          <a:spcPts val="380"/>
                        </a:spcBef>
                        <a:spcAft>
                          <a:spcPts val="0"/>
                        </a:spcAft>
                      </a:pPr>
                      <a:r>
                        <a:rPr lang="en-US" sz="1200" b="0" kern="1200" spc="-35" dirty="0" smtClean="0">
                          <a:solidFill>
                            <a:schemeClr val="tx1"/>
                          </a:solidFill>
                          <a:effectLst/>
                          <a:latin typeface="+mn-lt"/>
                          <a:ea typeface="+mn-ea"/>
                          <a:cs typeface="+mn-cs"/>
                        </a:rPr>
                        <a:t>85.96%</a:t>
                      </a:r>
                      <a:endParaRPr lang="en-US" sz="1200" b="0" kern="1200" spc="-35"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indent="0" algn="ctr" defTabSz="914400" rtl="0" eaLnBrk="1" latinLnBrk="0" hangingPunct="1">
                        <a:spcBef>
                          <a:spcPts val="380"/>
                        </a:spcBef>
                        <a:spcAft>
                          <a:spcPts val="0"/>
                        </a:spcAft>
                      </a:pPr>
                      <a:endParaRPr lang="en-US" sz="1200" b="1" kern="1200" spc="-35"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6"/>
                  </a:ext>
                </a:extLst>
              </a:tr>
              <a:tr h="214630">
                <a:tc rowSpan="2">
                  <a:txBody>
                    <a:bodyPr/>
                    <a:lstStyle/>
                    <a:p>
                      <a:pPr marL="0" marR="0">
                        <a:spcBef>
                          <a:spcPts val="0"/>
                        </a:spcBef>
                        <a:spcAft>
                          <a:spcPts val="0"/>
                        </a:spcAft>
                      </a:pPr>
                      <a:r>
                        <a:rPr lang="en-US" sz="1200">
                          <a:effectLst/>
                        </a:rPr>
                        <a:t> </a:t>
                      </a:r>
                    </a:p>
                    <a:p>
                      <a:pPr marL="44450" marR="0">
                        <a:spcBef>
                          <a:spcPts val="420"/>
                        </a:spcBef>
                        <a:spcAft>
                          <a:spcPts val="0"/>
                        </a:spcAft>
                      </a:pPr>
                      <a:r>
                        <a:rPr lang="en-US" sz="1200" spc="-15">
                          <a:effectLst/>
                        </a:rPr>
                        <a:t>B2</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815" marR="0">
                        <a:spcBef>
                          <a:spcPts val="380"/>
                        </a:spcBef>
                        <a:spcAft>
                          <a:spcPts val="0"/>
                        </a:spcAft>
                      </a:pPr>
                      <a:r>
                        <a:rPr lang="en-US" sz="1200" spc="-25" dirty="0">
                          <a:solidFill>
                            <a:schemeClr val="bg1"/>
                          </a:solidFill>
                          <a:effectLst/>
                        </a:rPr>
                        <a:t>Target</a:t>
                      </a:r>
                      <a:r>
                        <a:rPr lang="en-US" sz="1200" spc="-60" dirty="0">
                          <a:solidFill>
                            <a:schemeClr val="bg1"/>
                          </a:solidFill>
                          <a:effectLst/>
                        </a:rPr>
                        <a:t> </a:t>
                      </a:r>
                      <a:r>
                        <a:rPr lang="en-US" sz="1200" dirty="0">
                          <a:solidFill>
                            <a:schemeClr val="bg1"/>
                          </a:solidFill>
                          <a:effectLst/>
                        </a:rPr>
                        <a:t>≥</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57.17%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56.21%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57.19%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58.17%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59.64%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61.11%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7"/>
                  </a:ext>
                </a:extLst>
              </a:tr>
              <a:tr h="214630">
                <a:tc vMerge="1">
                  <a:txBody>
                    <a:bodyPr/>
                    <a:lstStyle/>
                    <a:p>
                      <a:endParaRPr lang="en-US"/>
                    </a:p>
                  </a:txBody>
                  <a:tcPr/>
                </a:tc>
                <a:tc>
                  <a:txBody>
                    <a:bodyPr/>
                    <a:lstStyle/>
                    <a:p>
                      <a:pPr marL="44450" marR="0">
                        <a:spcBef>
                          <a:spcPts val="380"/>
                        </a:spcBef>
                        <a:spcAft>
                          <a:spcPts val="0"/>
                        </a:spcAft>
                      </a:pPr>
                      <a:r>
                        <a:rPr lang="en-US" sz="1200" spc="-25" dirty="0">
                          <a:solidFill>
                            <a:schemeClr val="bg1"/>
                          </a:solidFill>
                          <a:effectLst/>
                        </a:rPr>
                        <a:t>Data</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54.65%</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49.15%</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49.22%</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45.67%</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indent="0" algn="ctr" defTabSz="914400" rtl="0" eaLnBrk="1" latinLnBrk="0" hangingPunct="1">
                        <a:spcBef>
                          <a:spcPts val="380"/>
                        </a:spcBef>
                        <a:spcAft>
                          <a:spcPts val="0"/>
                        </a:spcAft>
                      </a:pPr>
                      <a:r>
                        <a:rPr lang="en-US" sz="1200" b="0" kern="1200" spc="-35" dirty="0" smtClean="0">
                          <a:solidFill>
                            <a:schemeClr val="tx1"/>
                          </a:solidFill>
                          <a:effectLst/>
                          <a:latin typeface="+mn-lt"/>
                          <a:ea typeface="+mn-ea"/>
                          <a:cs typeface="+mn-cs"/>
                        </a:rPr>
                        <a:t>59.64%</a:t>
                      </a:r>
                      <a:endParaRPr lang="en-US" sz="1200" b="0" kern="1200" spc="-35"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indent="0" algn="ctr" defTabSz="914400" rtl="0" eaLnBrk="1" latinLnBrk="0" hangingPunct="1">
                        <a:spcBef>
                          <a:spcPts val="380"/>
                        </a:spcBef>
                        <a:spcAft>
                          <a:spcPts val="0"/>
                        </a:spcAft>
                      </a:pPr>
                      <a:endParaRPr lang="en-US" sz="1200" b="1" kern="1200" spc="-35"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8"/>
                  </a:ext>
                </a:extLst>
              </a:tr>
              <a:tr h="214630">
                <a:tc rowSpan="2">
                  <a:txBody>
                    <a:bodyPr/>
                    <a:lstStyle/>
                    <a:p>
                      <a:pPr marL="0" marR="0">
                        <a:spcBef>
                          <a:spcPts val="0"/>
                        </a:spcBef>
                        <a:spcAft>
                          <a:spcPts val="0"/>
                        </a:spcAft>
                      </a:pPr>
                      <a:r>
                        <a:rPr lang="en-US" sz="1200">
                          <a:effectLst/>
                        </a:rPr>
                        <a:t> </a:t>
                      </a:r>
                    </a:p>
                    <a:p>
                      <a:pPr marL="44450" marR="0">
                        <a:spcBef>
                          <a:spcPts val="420"/>
                        </a:spcBef>
                        <a:spcAft>
                          <a:spcPts val="0"/>
                        </a:spcAft>
                      </a:pPr>
                      <a:r>
                        <a:rPr lang="en-US" sz="1200" spc="-15">
                          <a:effectLst/>
                        </a:rPr>
                        <a:t>C1</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815" marR="0">
                        <a:spcBef>
                          <a:spcPts val="380"/>
                        </a:spcBef>
                        <a:spcAft>
                          <a:spcPts val="0"/>
                        </a:spcAft>
                      </a:pPr>
                      <a:r>
                        <a:rPr lang="en-US" sz="1200" spc="-25" dirty="0">
                          <a:solidFill>
                            <a:schemeClr val="bg1"/>
                          </a:solidFill>
                          <a:effectLst/>
                        </a:rPr>
                        <a:t>Target</a:t>
                      </a:r>
                      <a:r>
                        <a:rPr lang="en-US" sz="1200" spc="-60" dirty="0">
                          <a:solidFill>
                            <a:schemeClr val="bg1"/>
                          </a:solidFill>
                          <a:effectLst/>
                        </a:rPr>
                        <a:t> </a:t>
                      </a:r>
                      <a:r>
                        <a:rPr lang="en-US" sz="1200" dirty="0">
                          <a:solidFill>
                            <a:schemeClr val="bg1"/>
                          </a:solidFill>
                          <a:effectLst/>
                        </a:rPr>
                        <a:t>≥</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90.71%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89.73%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91.17%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91.65%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92.13%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9"/>
                  </a:ext>
                </a:extLst>
              </a:tr>
              <a:tr h="214630">
                <a:tc vMerge="1">
                  <a:txBody>
                    <a:bodyPr/>
                    <a:lstStyle/>
                    <a:p>
                      <a:endParaRPr lang="en-US"/>
                    </a:p>
                  </a:txBody>
                  <a:tcPr/>
                </a:tc>
                <a:tc>
                  <a:txBody>
                    <a:bodyPr/>
                    <a:lstStyle/>
                    <a:p>
                      <a:pPr marL="44450" marR="0">
                        <a:spcBef>
                          <a:spcPts val="380"/>
                        </a:spcBef>
                        <a:spcAft>
                          <a:spcPts val="0"/>
                        </a:spcAft>
                      </a:pPr>
                      <a:r>
                        <a:rPr lang="en-US" sz="1200" spc="-25" dirty="0">
                          <a:solidFill>
                            <a:schemeClr val="bg1"/>
                          </a:solidFill>
                          <a:effectLst/>
                        </a:rPr>
                        <a:t>Data</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89.05%</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87.82%</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85.73%</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85.93%</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indent="0" algn="ctr" defTabSz="914400" rtl="0" eaLnBrk="1" latinLnBrk="0" hangingPunct="1">
                        <a:spcBef>
                          <a:spcPts val="380"/>
                        </a:spcBef>
                        <a:spcAft>
                          <a:spcPts val="0"/>
                        </a:spcAft>
                      </a:pPr>
                      <a:r>
                        <a:rPr lang="en-US" sz="1200" b="0" kern="1200" spc="-35" dirty="0" smtClean="0">
                          <a:solidFill>
                            <a:schemeClr val="tx1"/>
                          </a:solidFill>
                          <a:effectLst/>
                          <a:latin typeface="+mn-lt"/>
                          <a:ea typeface="+mn-ea"/>
                          <a:cs typeface="+mn-cs"/>
                        </a:rPr>
                        <a:t>86.59%</a:t>
                      </a:r>
                      <a:endParaRPr lang="en-US" sz="1200" b="0" kern="1200" spc="-35"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indent="0" algn="ctr" defTabSz="914400" rtl="0" eaLnBrk="1" latinLnBrk="0" hangingPunct="1">
                        <a:spcBef>
                          <a:spcPts val="380"/>
                        </a:spcBef>
                        <a:spcAft>
                          <a:spcPts val="0"/>
                        </a:spcAft>
                      </a:pPr>
                      <a:endParaRPr lang="en-US" sz="1200" b="1" kern="1200" spc="-35"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10"/>
                  </a:ext>
                </a:extLst>
              </a:tr>
              <a:tr h="214630">
                <a:tc rowSpan="2">
                  <a:txBody>
                    <a:bodyPr/>
                    <a:lstStyle/>
                    <a:p>
                      <a:pPr marL="0" marR="0">
                        <a:spcBef>
                          <a:spcPts val="0"/>
                        </a:spcBef>
                        <a:spcAft>
                          <a:spcPts val="0"/>
                        </a:spcAft>
                      </a:pPr>
                      <a:r>
                        <a:rPr lang="en-US" sz="1200">
                          <a:effectLst/>
                        </a:rPr>
                        <a:t> </a:t>
                      </a:r>
                    </a:p>
                    <a:p>
                      <a:pPr marL="44450" marR="0">
                        <a:spcBef>
                          <a:spcPts val="420"/>
                        </a:spcBef>
                        <a:spcAft>
                          <a:spcPts val="0"/>
                        </a:spcAft>
                      </a:pPr>
                      <a:r>
                        <a:rPr lang="en-US" sz="1200" spc="-15">
                          <a:effectLst/>
                        </a:rPr>
                        <a:t>C2</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815" marR="0">
                        <a:spcBef>
                          <a:spcPts val="380"/>
                        </a:spcBef>
                        <a:spcAft>
                          <a:spcPts val="0"/>
                        </a:spcAft>
                      </a:pPr>
                      <a:r>
                        <a:rPr lang="en-US" sz="1200" spc="-25" dirty="0">
                          <a:solidFill>
                            <a:schemeClr val="bg1"/>
                          </a:solidFill>
                          <a:effectLst/>
                        </a:rPr>
                        <a:t>Target</a:t>
                      </a:r>
                      <a:r>
                        <a:rPr lang="en-US" sz="1200" spc="-60" dirty="0">
                          <a:solidFill>
                            <a:schemeClr val="bg1"/>
                          </a:solidFill>
                          <a:effectLst/>
                        </a:rPr>
                        <a:t> </a:t>
                      </a:r>
                      <a:r>
                        <a:rPr lang="en-US" sz="1200" dirty="0">
                          <a:solidFill>
                            <a:schemeClr val="bg1"/>
                          </a:solidFill>
                          <a:effectLst/>
                        </a:rPr>
                        <a:t>≥</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75.95%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74.97%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73.99%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75.46%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76.93%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78.40%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11"/>
                  </a:ext>
                </a:extLst>
              </a:tr>
              <a:tr h="214630">
                <a:tc vMerge="1">
                  <a:txBody>
                    <a:bodyPr/>
                    <a:lstStyle/>
                    <a:p>
                      <a:endParaRPr lang="en-US"/>
                    </a:p>
                  </a:txBody>
                  <a:tcPr/>
                </a:tc>
                <a:tc>
                  <a:txBody>
                    <a:bodyPr/>
                    <a:lstStyle/>
                    <a:p>
                      <a:pPr marL="44450" marR="0">
                        <a:spcBef>
                          <a:spcPts val="380"/>
                        </a:spcBef>
                        <a:spcAft>
                          <a:spcPts val="0"/>
                        </a:spcAft>
                      </a:pPr>
                      <a:r>
                        <a:rPr lang="en-US" sz="1200" spc="-25" dirty="0">
                          <a:solidFill>
                            <a:schemeClr val="bg1"/>
                          </a:solidFill>
                          <a:effectLst/>
                        </a:rPr>
                        <a:t>Data</a:t>
                      </a:r>
                      <a:endParaRPr lang="en-US" sz="1200"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72.87%</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69.20%</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69.62%</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65.54%</a:t>
                      </a: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indent="0" algn="ctr" defTabSz="914400" rtl="0" eaLnBrk="1" latinLnBrk="0" hangingPunct="1">
                        <a:spcBef>
                          <a:spcPts val="380"/>
                        </a:spcBef>
                        <a:spcAft>
                          <a:spcPts val="0"/>
                        </a:spcAft>
                      </a:pPr>
                      <a:r>
                        <a:rPr lang="en-US" sz="1200" b="0" kern="1200" spc="-35" dirty="0" smtClean="0">
                          <a:solidFill>
                            <a:schemeClr val="tx1"/>
                          </a:solidFill>
                          <a:effectLst/>
                          <a:latin typeface="+mn-lt"/>
                          <a:ea typeface="+mn-ea"/>
                          <a:cs typeface="+mn-cs"/>
                        </a:rPr>
                        <a:t>64.97%</a:t>
                      </a:r>
                      <a:endParaRPr lang="en-US" sz="1200" b="0" kern="1200" spc="-35"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635" indent="0" algn="ctr" defTabSz="914400" rtl="0" eaLnBrk="1" latinLnBrk="0" hangingPunct="1">
                        <a:spcBef>
                          <a:spcPts val="380"/>
                        </a:spcBef>
                        <a:spcAft>
                          <a:spcPts val="0"/>
                        </a:spcAft>
                      </a:pPr>
                      <a:endParaRPr lang="en-US" sz="1200" b="1" kern="1200" spc="-35"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12"/>
                  </a:ext>
                </a:extLst>
              </a:tr>
            </a:tbl>
          </a:graphicData>
        </a:graphic>
      </p:graphicFrame>
      <p:sp>
        <p:nvSpPr>
          <p:cNvPr id="5" name="TextBox 4"/>
          <p:cNvSpPr txBox="1"/>
          <p:nvPr/>
        </p:nvSpPr>
        <p:spPr>
          <a:xfrm>
            <a:off x="457200" y="1046202"/>
            <a:ext cx="4953000" cy="369332"/>
          </a:xfrm>
          <a:prstGeom prst="rect">
            <a:avLst/>
          </a:prstGeom>
          <a:noFill/>
        </p:spPr>
        <p:txBody>
          <a:bodyPr wrap="square" rtlCol="0">
            <a:spAutoFit/>
          </a:bodyPr>
          <a:lstStyle/>
          <a:p>
            <a:r>
              <a:rPr lang="en-US" b="1" dirty="0" smtClean="0"/>
              <a:t>Historical Data and Targets (continued)</a:t>
            </a:r>
            <a:endParaRPr lang="en-US" b="1" dirty="0"/>
          </a:p>
        </p:txBody>
      </p:sp>
    </p:spTree>
    <p:extLst>
      <p:ext uri="{BB962C8B-B14F-4D97-AF65-F5344CB8AC3E}">
        <p14:creationId xmlns:p14="http://schemas.microsoft.com/office/powerpoint/2010/main" val="42753180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85800"/>
          </a:xfrm>
        </p:spPr>
        <p:txBody>
          <a:bodyPr>
            <a:normAutofit/>
          </a:bodyPr>
          <a:lstStyle/>
          <a:p>
            <a:r>
              <a:rPr lang="en-US" sz="3200" dirty="0" smtClean="0"/>
              <a:t>Indicator 7: Preschool Outcomes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4474458"/>
              </p:ext>
            </p:extLst>
          </p:nvPr>
        </p:nvGraphicFramePr>
        <p:xfrm>
          <a:off x="609600" y="1447800"/>
          <a:ext cx="8153400" cy="1615694"/>
        </p:xfrm>
        <a:graphic>
          <a:graphicData uri="http://schemas.openxmlformats.org/drawingml/2006/table">
            <a:tbl>
              <a:tblPr firstRow="1" firstCol="1" lastRow="1" lastCol="1" bandRow="1" bandCol="1">
                <a:tableStyleId>{69012ECD-51FC-41F1-AA8D-1B2483CD663E}</a:tableStyleId>
              </a:tblPr>
              <a:tblGrid>
                <a:gridCol w="6781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32105">
                <a:tc>
                  <a:txBody>
                    <a:bodyPr/>
                    <a:lstStyle/>
                    <a:p>
                      <a:pPr marL="0" marR="0">
                        <a:spcBef>
                          <a:spcPts val="0"/>
                        </a:spcBef>
                        <a:spcAft>
                          <a:spcPts val="0"/>
                        </a:spcAft>
                      </a:pPr>
                      <a:r>
                        <a:rPr lang="en-US" sz="1200" dirty="0">
                          <a:solidFill>
                            <a:schemeClr val="bg1"/>
                          </a:solidFill>
                          <a:effectLst/>
                          <a:latin typeface="+mn-lt"/>
                        </a:rPr>
                        <a:t> </a:t>
                      </a:r>
                      <a:r>
                        <a:rPr lang="en-US" sz="1400" b="1" dirty="0" smtClean="0">
                          <a:solidFill>
                            <a:schemeClr val="bg1"/>
                          </a:solidFill>
                          <a:effectLst/>
                        </a:rPr>
                        <a:t>Outcome A: Positive social-emotional skills (including social relationships)</a:t>
                      </a:r>
                      <a:endParaRPr lang="en-US" sz="1400" dirty="0">
                        <a:solidFill>
                          <a:schemeClr val="bg1"/>
                        </a:solidFill>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9385" marR="112395" indent="-47625" algn="ctr">
                        <a:lnSpc>
                          <a:spcPct val="107000"/>
                        </a:lnSpc>
                        <a:spcBef>
                          <a:spcPts val="380"/>
                        </a:spcBef>
                        <a:spcAft>
                          <a:spcPts val="0"/>
                        </a:spcAft>
                      </a:pPr>
                      <a:r>
                        <a:rPr lang="en-US" sz="1200" spc="-5" dirty="0">
                          <a:effectLst/>
                          <a:latin typeface="+mn-lt"/>
                        </a:rPr>
                        <a:t>Number</a:t>
                      </a:r>
                      <a:r>
                        <a:rPr lang="en-US" sz="1200" spc="-85" dirty="0">
                          <a:effectLst/>
                          <a:latin typeface="+mn-lt"/>
                        </a:rPr>
                        <a:t> </a:t>
                      </a:r>
                      <a:r>
                        <a:rPr lang="en-US" sz="1200" spc="-5" dirty="0">
                          <a:effectLst/>
                          <a:latin typeface="+mn-lt"/>
                        </a:rPr>
                        <a:t>of</a:t>
                      </a:r>
                      <a:r>
                        <a:rPr lang="en-US" sz="1200" spc="115" dirty="0">
                          <a:effectLst/>
                          <a:latin typeface="+mn-lt"/>
                        </a:rPr>
                        <a:t> </a:t>
                      </a:r>
                      <a:r>
                        <a:rPr lang="en-US" sz="1200" spc="-15" dirty="0">
                          <a:effectLst/>
                          <a:latin typeface="+mn-lt"/>
                        </a:rPr>
                        <a:t>Children</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4630">
                <a:tc>
                  <a:txBody>
                    <a:bodyPr/>
                    <a:lstStyle/>
                    <a:p>
                      <a:pPr marL="233363" marR="0" indent="-193675">
                        <a:spcBef>
                          <a:spcPts val="380"/>
                        </a:spcBef>
                        <a:spcAft>
                          <a:spcPts val="0"/>
                        </a:spcAft>
                      </a:pPr>
                      <a:r>
                        <a:rPr lang="en-US" sz="1200" spc="-20" dirty="0" smtClean="0">
                          <a:solidFill>
                            <a:schemeClr val="bg1"/>
                          </a:solidFill>
                          <a:effectLst/>
                          <a:latin typeface="+mn-lt"/>
                        </a:rPr>
                        <a:t>a.	</a:t>
                      </a:r>
                      <a:r>
                        <a:rPr lang="en-US" sz="1200" spc="-30" dirty="0" smtClean="0">
                          <a:solidFill>
                            <a:schemeClr val="bg1"/>
                          </a:solidFill>
                          <a:effectLst/>
                          <a:latin typeface="+mn-lt"/>
                        </a:rPr>
                        <a:t>Preschool</a:t>
                      </a:r>
                      <a:r>
                        <a:rPr lang="en-US" sz="1200" spc="-65" dirty="0" smtClean="0">
                          <a:solidFill>
                            <a:schemeClr val="bg1"/>
                          </a:solidFill>
                          <a:effectLst/>
                          <a:latin typeface="+mn-lt"/>
                        </a:rPr>
                        <a:t> </a:t>
                      </a:r>
                      <a:r>
                        <a:rPr lang="en-US" sz="1200" spc="-30" dirty="0">
                          <a:solidFill>
                            <a:schemeClr val="bg1"/>
                          </a:solidFill>
                          <a:effectLst/>
                          <a:latin typeface="+mn-lt"/>
                        </a:rPr>
                        <a:t>children</a:t>
                      </a:r>
                      <a:r>
                        <a:rPr lang="en-US" sz="1200" spc="-65" dirty="0">
                          <a:solidFill>
                            <a:schemeClr val="bg1"/>
                          </a:solidFill>
                          <a:effectLst/>
                          <a:latin typeface="+mn-lt"/>
                        </a:rPr>
                        <a:t> </a:t>
                      </a:r>
                      <a:r>
                        <a:rPr lang="en-US" sz="1200" spc="-25" dirty="0">
                          <a:solidFill>
                            <a:schemeClr val="bg1"/>
                          </a:solidFill>
                          <a:effectLst/>
                          <a:latin typeface="+mn-lt"/>
                        </a:rPr>
                        <a:t>who</a:t>
                      </a:r>
                      <a:r>
                        <a:rPr lang="en-US" sz="1200" spc="-60" dirty="0">
                          <a:solidFill>
                            <a:schemeClr val="bg1"/>
                          </a:solidFill>
                          <a:effectLst/>
                          <a:latin typeface="+mn-lt"/>
                        </a:rPr>
                        <a:t> </a:t>
                      </a:r>
                      <a:r>
                        <a:rPr lang="en-US" sz="1200" spc="-25" dirty="0">
                          <a:solidFill>
                            <a:schemeClr val="bg1"/>
                          </a:solidFill>
                          <a:effectLst/>
                          <a:latin typeface="+mn-lt"/>
                        </a:rPr>
                        <a:t>did</a:t>
                      </a:r>
                      <a:r>
                        <a:rPr lang="en-US" sz="1200" spc="-65" dirty="0">
                          <a:solidFill>
                            <a:schemeClr val="bg1"/>
                          </a:solidFill>
                          <a:effectLst/>
                          <a:latin typeface="+mn-lt"/>
                        </a:rPr>
                        <a:t> </a:t>
                      </a:r>
                      <a:r>
                        <a:rPr lang="en-US" sz="1200" spc="-25" dirty="0">
                          <a:solidFill>
                            <a:schemeClr val="bg1"/>
                          </a:solidFill>
                          <a:effectLst/>
                          <a:latin typeface="+mn-lt"/>
                        </a:rPr>
                        <a:t>not</a:t>
                      </a:r>
                      <a:r>
                        <a:rPr lang="en-US" sz="1200" spc="-65" dirty="0">
                          <a:solidFill>
                            <a:schemeClr val="bg1"/>
                          </a:solidFill>
                          <a:effectLst/>
                          <a:latin typeface="+mn-lt"/>
                        </a:rPr>
                        <a:t> </a:t>
                      </a:r>
                      <a:r>
                        <a:rPr lang="en-US" sz="1200" spc="-30" dirty="0">
                          <a:solidFill>
                            <a:schemeClr val="bg1"/>
                          </a:solidFill>
                          <a:effectLst/>
                          <a:latin typeface="+mn-lt"/>
                        </a:rPr>
                        <a:t>improve</a:t>
                      </a:r>
                      <a:r>
                        <a:rPr lang="en-US" sz="1200" spc="-65" dirty="0">
                          <a:solidFill>
                            <a:schemeClr val="bg1"/>
                          </a:solidFill>
                          <a:effectLst/>
                          <a:latin typeface="+mn-lt"/>
                        </a:rPr>
                        <a:t> </a:t>
                      </a:r>
                      <a:r>
                        <a:rPr lang="en-US" sz="1200" spc="-30" dirty="0">
                          <a:solidFill>
                            <a:schemeClr val="bg1"/>
                          </a:solidFill>
                          <a:effectLst/>
                          <a:latin typeface="+mn-lt"/>
                        </a:rPr>
                        <a:t>functioning</a:t>
                      </a:r>
                      <a:endParaRPr lang="en-US" sz="1200" dirty="0">
                        <a:solidFill>
                          <a:schemeClr val="bg1"/>
                        </a:solidFill>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spc="-35" dirty="0" smtClean="0">
                          <a:effectLst/>
                          <a:latin typeface="+mn-lt"/>
                        </a:rPr>
                        <a:t>110</a:t>
                      </a:r>
                      <a:endParaRPr lang="en-US" sz="12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214630">
                <a:tc>
                  <a:txBody>
                    <a:bodyPr/>
                    <a:lstStyle/>
                    <a:p>
                      <a:pPr marL="233363" marR="0" indent="-193675" algn="l" defTabSz="914400" rtl="0" eaLnBrk="1" latinLnBrk="0" hangingPunct="1">
                        <a:spcBef>
                          <a:spcPts val="380"/>
                        </a:spcBef>
                        <a:spcAft>
                          <a:spcPts val="0"/>
                        </a:spcAft>
                      </a:pPr>
                      <a:r>
                        <a:rPr lang="en-US" sz="1200" b="1" kern="1200" spc="-20" dirty="0">
                          <a:solidFill>
                            <a:schemeClr val="bg1"/>
                          </a:solidFill>
                          <a:effectLst/>
                          <a:latin typeface="+mn-lt"/>
                          <a:ea typeface="+mn-ea"/>
                          <a:cs typeface="+mn-cs"/>
                        </a:rPr>
                        <a:t>b</a:t>
                      </a:r>
                      <a:r>
                        <a:rPr lang="en-US" sz="1200" b="1" kern="1200" spc="-20" dirty="0" smtClean="0">
                          <a:solidFill>
                            <a:schemeClr val="bg1"/>
                          </a:solidFill>
                          <a:effectLst/>
                          <a:latin typeface="+mn-lt"/>
                          <a:ea typeface="+mn-ea"/>
                          <a:cs typeface="+mn-cs"/>
                        </a:rPr>
                        <a:t>.	Preschool </a:t>
                      </a:r>
                      <a:r>
                        <a:rPr lang="en-US" sz="1200" b="1" kern="1200" spc="-20" dirty="0">
                          <a:solidFill>
                            <a:schemeClr val="bg1"/>
                          </a:solidFill>
                          <a:effectLst/>
                          <a:latin typeface="+mn-lt"/>
                          <a:ea typeface="+mn-ea"/>
                          <a:cs typeface="+mn-cs"/>
                        </a:rPr>
                        <a:t>children who improved functioning but not sufficient to move nearer to functioning comparable to same-aged peers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spc="-35" dirty="0" smtClean="0">
                          <a:effectLst/>
                          <a:latin typeface="+mn-lt"/>
                          <a:ea typeface="+mn-ea"/>
                          <a:cs typeface="+mn-cs"/>
                        </a:rPr>
                        <a:t>532</a:t>
                      </a:r>
                      <a:endParaRPr lang="en-US" sz="12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r h="214630">
                <a:tc>
                  <a:txBody>
                    <a:bodyPr/>
                    <a:lstStyle/>
                    <a:p>
                      <a:pPr marL="233363" marR="0" indent="-193675" algn="l" defTabSz="914400" rtl="0" eaLnBrk="1" latinLnBrk="0" hangingPunct="1">
                        <a:spcBef>
                          <a:spcPts val="380"/>
                        </a:spcBef>
                        <a:spcAft>
                          <a:spcPts val="0"/>
                        </a:spcAft>
                      </a:pPr>
                      <a:r>
                        <a:rPr lang="en-US" sz="1200" b="1" kern="1200" spc="-20" dirty="0">
                          <a:solidFill>
                            <a:schemeClr val="bg1"/>
                          </a:solidFill>
                          <a:effectLst/>
                          <a:latin typeface="+mn-lt"/>
                          <a:ea typeface="+mn-ea"/>
                          <a:cs typeface="+mn-cs"/>
                        </a:rPr>
                        <a:t>c. </a:t>
                      </a:r>
                      <a:r>
                        <a:rPr lang="en-US" sz="1200" b="1" kern="1200" spc="-20" dirty="0" smtClean="0">
                          <a:solidFill>
                            <a:schemeClr val="bg1"/>
                          </a:solidFill>
                          <a:effectLst/>
                          <a:latin typeface="+mn-lt"/>
                          <a:ea typeface="+mn-ea"/>
                          <a:cs typeface="+mn-cs"/>
                        </a:rPr>
                        <a:t>	Preschool </a:t>
                      </a:r>
                      <a:r>
                        <a:rPr lang="en-US" sz="1200" b="1" kern="1200" spc="-20" dirty="0">
                          <a:solidFill>
                            <a:schemeClr val="bg1"/>
                          </a:solidFill>
                          <a:effectLst/>
                          <a:latin typeface="+mn-lt"/>
                          <a:ea typeface="+mn-ea"/>
                          <a:cs typeface="+mn-cs"/>
                        </a:rPr>
                        <a:t>children who improved functioning to a level nearer to same-aged peers but did not reach it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spc="-40" dirty="0" smtClean="0">
                          <a:effectLst/>
                          <a:latin typeface="+mn-lt"/>
                        </a:rPr>
                        <a:t>1,775</a:t>
                      </a:r>
                      <a:endParaRPr lang="en-US" sz="12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3"/>
                  </a:ext>
                </a:extLst>
              </a:tr>
              <a:tr h="214630">
                <a:tc>
                  <a:txBody>
                    <a:bodyPr/>
                    <a:lstStyle/>
                    <a:p>
                      <a:pPr marL="233363" marR="0" indent="-193675" algn="l" defTabSz="914400" rtl="0" eaLnBrk="1" latinLnBrk="0" hangingPunct="1">
                        <a:spcBef>
                          <a:spcPts val="380"/>
                        </a:spcBef>
                        <a:spcAft>
                          <a:spcPts val="0"/>
                        </a:spcAft>
                      </a:pPr>
                      <a:r>
                        <a:rPr lang="en-US" sz="1200" b="1" kern="1200" spc="-20" dirty="0">
                          <a:solidFill>
                            <a:schemeClr val="bg1"/>
                          </a:solidFill>
                          <a:effectLst/>
                          <a:latin typeface="+mn-lt"/>
                          <a:ea typeface="+mn-ea"/>
                          <a:cs typeface="+mn-cs"/>
                        </a:rPr>
                        <a:t>d. </a:t>
                      </a:r>
                      <a:r>
                        <a:rPr lang="en-US" sz="1200" b="1" kern="1200" spc="-20" dirty="0" smtClean="0">
                          <a:solidFill>
                            <a:schemeClr val="bg1"/>
                          </a:solidFill>
                          <a:effectLst/>
                          <a:latin typeface="+mn-lt"/>
                          <a:ea typeface="+mn-ea"/>
                          <a:cs typeface="+mn-cs"/>
                        </a:rPr>
                        <a:t>	Preschool </a:t>
                      </a:r>
                      <a:r>
                        <a:rPr lang="en-US" sz="1200" b="1" kern="1200" spc="-20" dirty="0">
                          <a:solidFill>
                            <a:schemeClr val="bg1"/>
                          </a:solidFill>
                          <a:effectLst/>
                          <a:latin typeface="+mn-lt"/>
                          <a:ea typeface="+mn-ea"/>
                          <a:cs typeface="+mn-cs"/>
                        </a:rPr>
                        <a:t>children who improved functioning to reach a level comparable to same-aged peers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spc="-40" dirty="0" smtClean="0">
                          <a:effectLst/>
                          <a:latin typeface="+mn-lt"/>
                        </a:rPr>
                        <a:t>1,696</a:t>
                      </a:r>
                      <a:endParaRPr lang="en-US" sz="12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4"/>
                  </a:ext>
                </a:extLst>
              </a:tr>
              <a:tr h="214630">
                <a:tc>
                  <a:txBody>
                    <a:bodyPr/>
                    <a:lstStyle/>
                    <a:p>
                      <a:pPr marL="233363" marR="0" indent="-193675" algn="l" defTabSz="914400" rtl="0" eaLnBrk="1" latinLnBrk="0" hangingPunct="1">
                        <a:spcBef>
                          <a:spcPts val="380"/>
                        </a:spcBef>
                        <a:spcAft>
                          <a:spcPts val="0"/>
                        </a:spcAft>
                      </a:pPr>
                      <a:r>
                        <a:rPr lang="en-US" sz="1200" b="1" kern="1200" spc="-20" dirty="0">
                          <a:solidFill>
                            <a:schemeClr val="bg1"/>
                          </a:solidFill>
                          <a:effectLst/>
                          <a:latin typeface="+mn-lt"/>
                          <a:ea typeface="+mn-ea"/>
                          <a:cs typeface="+mn-cs"/>
                        </a:rPr>
                        <a:t>e. </a:t>
                      </a:r>
                      <a:r>
                        <a:rPr lang="en-US" sz="1200" b="1" kern="1200" spc="-20" dirty="0" smtClean="0">
                          <a:solidFill>
                            <a:schemeClr val="bg1"/>
                          </a:solidFill>
                          <a:effectLst/>
                          <a:latin typeface="+mn-lt"/>
                          <a:ea typeface="+mn-ea"/>
                          <a:cs typeface="+mn-cs"/>
                        </a:rPr>
                        <a:t>	Preschool </a:t>
                      </a:r>
                      <a:r>
                        <a:rPr lang="en-US" sz="1200" b="1" kern="1200" spc="-20" dirty="0">
                          <a:solidFill>
                            <a:schemeClr val="bg1"/>
                          </a:solidFill>
                          <a:effectLst/>
                          <a:latin typeface="+mn-lt"/>
                          <a:ea typeface="+mn-ea"/>
                          <a:cs typeface="+mn-cs"/>
                        </a:rPr>
                        <a:t>children who maintained functioning at a level comparable to same-aged peers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spc="-40" dirty="0" smtClean="0">
                          <a:effectLst/>
                          <a:latin typeface="+mn-lt"/>
                        </a:rPr>
                        <a:t>1,627</a:t>
                      </a:r>
                      <a:endParaRPr lang="en-US" sz="12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37342540"/>
              </p:ext>
            </p:extLst>
          </p:nvPr>
        </p:nvGraphicFramePr>
        <p:xfrm>
          <a:off x="609600" y="3581400"/>
          <a:ext cx="8153399" cy="2517140"/>
        </p:xfrm>
        <a:graphic>
          <a:graphicData uri="http://schemas.openxmlformats.org/drawingml/2006/table">
            <a:tbl>
              <a:tblPr firstRow="1" firstCol="1" lastRow="1" lastCol="1" bandRow="1" bandCol="1">
                <a:tableStyleId>{5C22544A-7EE6-4342-B048-85BDC9FD1C3A}</a:tableStyleId>
              </a:tblPr>
              <a:tblGrid>
                <a:gridCol w="3733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59179">
                  <a:extLst>
                    <a:ext uri="{9D8B030D-6E8A-4147-A177-3AD203B41FA5}">
                      <a16:colId xmlns:a16="http://schemas.microsoft.com/office/drawing/2014/main" val="20002"/>
                    </a:ext>
                  </a:extLst>
                </a:gridCol>
                <a:gridCol w="815340">
                  <a:extLst>
                    <a:ext uri="{9D8B030D-6E8A-4147-A177-3AD203B41FA5}">
                      <a16:colId xmlns:a16="http://schemas.microsoft.com/office/drawing/2014/main" val="20003"/>
                    </a:ext>
                  </a:extLst>
                </a:gridCol>
                <a:gridCol w="815340">
                  <a:extLst>
                    <a:ext uri="{9D8B030D-6E8A-4147-A177-3AD203B41FA5}">
                      <a16:colId xmlns:a16="http://schemas.microsoft.com/office/drawing/2014/main" val="20004"/>
                    </a:ext>
                  </a:extLst>
                </a:gridCol>
                <a:gridCol w="815340">
                  <a:extLst>
                    <a:ext uri="{9D8B030D-6E8A-4147-A177-3AD203B41FA5}">
                      <a16:colId xmlns:a16="http://schemas.microsoft.com/office/drawing/2014/main" val="20005"/>
                    </a:ext>
                  </a:extLst>
                </a:gridCol>
              </a:tblGrid>
              <a:tr h="457200">
                <a:tc>
                  <a:txBody>
                    <a:bodyPr/>
                    <a:lstStyle/>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0"/>
                        </a:spcBef>
                        <a:spcAft>
                          <a:spcPts val="0"/>
                        </a:spcAft>
                      </a:pPr>
                      <a:r>
                        <a:rPr lang="en-US" sz="1200" dirty="0">
                          <a:effectLst/>
                        </a:rPr>
                        <a:t> </a:t>
                      </a:r>
                      <a:r>
                        <a:rPr lang="en-US" sz="1200" spc="-15" dirty="0" smtClean="0">
                          <a:effectLst/>
                        </a:rPr>
                        <a:t>Numerator</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0"/>
                        </a:spcBef>
                        <a:spcAft>
                          <a:spcPts val="0"/>
                        </a:spcAft>
                      </a:pPr>
                      <a:r>
                        <a:rPr lang="en-US" sz="1200" dirty="0">
                          <a:effectLst/>
                        </a:rPr>
                        <a:t> </a:t>
                      </a:r>
                      <a:r>
                        <a:rPr lang="en-US" sz="1200" spc="-5" dirty="0" smtClean="0">
                          <a:effectLst/>
                        </a:rPr>
                        <a:t>Denominator</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marR="0" indent="0" algn="ctr">
                        <a:spcBef>
                          <a:spcPts val="380"/>
                        </a:spcBef>
                        <a:spcAft>
                          <a:spcPts val="0"/>
                        </a:spcAft>
                      </a:pPr>
                      <a:r>
                        <a:rPr lang="en-US" sz="1200" spc="-25" dirty="0">
                          <a:effectLst/>
                        </a:rPr>
                        <a:t>FFY</a:t>
                      </a:r>
                      <a:r>
                        <a:rPr lang="en-US" sz="1200" spc="-85" dirty="0">
                          <a:effectLst/>
                        </a:rPr>
                        <a:t> </a:t>
                      </a:r>
                      <a:r>
                        <a:rPr lang="en-US" sz="1200" spc="-30" dirty="0" smtClean="0">
                          <a:effectLst/>
                        </a:rPr>
                        <a:t>2016</a:t>
                      </a:r>
                      <a:endParaRPr lang="en-US" sz="1200" dirty="0">
                        <a:effectLst/>
                      </a:endParaRPr>
                    </a:p>
                    <a:p>
                      <a:pPr marL="1905" marR="0" algn="ctr">
                        <a:spcBef>
                          <a:spcPts val="60"/>
                        </a:spcBef>
                        <a:spcAft>
                          <a:spcPts val="0"/>
                        </a:spcAft>
                      </a:pPr>
                      <a:r>
                        <a:rPr lang="en-US" sz="1200" spc="-20" dirty="0" smtClean="0">
                          <a:effectLst/>
                        </a:rPr>
                        <a:t>Data</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380"/>
                        </a:spcBef>
                        <a:spcAft>
                          <a:spcPts val="0"/>
                        </a:spcAft>
                      </a:pPr>
                      <a:r>
                        <a:rPr lang="en-US" sz="1200" spc="-25" dirty="0">
                          <a:effectLst/>
                        </a:rPr>
                        <a:t>FFY</a:t>
                      </a:r>
                      <a:r>
                        <a:rPr lang="en-US" sz="1200" spc="-85" dirty="0">
                          <a:effectLst/>
                        </a:rPr>
                        <a:t> </a:t>
                      </a:r>
                      <a:r>
                        <a:rPr lang="en-US" sz="1200" spc="-30" dirty="0" smtClean="0">
                          <a:effectLst/>
                        </a:rPr>
                        <a:t>2017</a:t>
                      </a:r>
                      <a:r>
                        <a:rPr lang="en-US" sz="1200" spc="0" baseline="0" dirty="0" smtClean="0">
                          <a:effectLst/>
                        </a:rPr>
                        <a:t> </a:t>
                      </a:r>
                      <a:r>
                        <a:rPr lang="en-US" sz="1200" spc="-25" dirty="0" smtClean="0">
                          <a:effectLst/>
                        </a:rPr>
                        <a:t>Target</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marR="0" algn="ctr">
                        <a:spcBef>
                          <a:spcPts val="380"/>
                        </a:spcBef>
                        <a:spcAft>
                          <a:spcPts val="0"/>
                        </a:spcAft>
                      </a:pPr>
                      <a:r>
                        <a:rPr lang="en-US" sz="1200" spc="-25" dirty="0">
                          <a:effectLst/>
                        </a:rPr>
                        <a:t>FFY</a:t>
                      </a:r>
                      <a:r>
                        <a:rPr lang="en-US" sz="1200" spc="-85" dirty="0">
                          <a:effectLst/>
                        </a:rPr>
                        <a:t> </a:t>
                      </a:r>
                      <a:r>
                        <a:rPr lang="en-US" sz="1200" spc="-30" dirty="0" smtClean="0">
                          <a:effectLst/>
                        </a:rPr>
                        <a:t>201</a:t>
                      </a:r>
                      <a:endParaRPr lang="en-US" sz="1200" dirty="0">
                        <a:effectLst/>
                      </a:endParaRPr>
                    </a:p>
                    <a:p>
                      <a:pPr marL="3810" marR="0" algn="ctr">
                        <a:spcBef>
                          <a:spcPts val="60"/>
                        </a:spcBef>
                        <a:spcAft>
                          <a:spcPts val="0"/>
                        </a:spcAft>
                      </a:pPr>
                      <a:r>
                        <a:rPr lang="en-US" sz="1200" spc="-15" dirty="0">
                          <a:effectLst/>
                        </a:rPr>
                        <a:t>Data</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5540">
                <a:tc>
                  <a:txBody>
                    <a:bodyPr/>
                    <a:lstStyle/>
                    <a:p>
                      <a:pPr marL="78105" marR="76835" algn="l">
                        <a:lnSpc>
                          <a:spcPct val="107000"/>
                        </a:lnSpc>
                        <a:spcBef>
                          <a:spcPts val="380"/>
                        </a:spcBef>
                        <a:spcAft>
                          <a:spcPts val="0"/>
                        </a:spcAft>
                      </a:pPr>
                      <a:r>
                        <a:rPr lang="en-US" sz="1200" spc="-25" dirty="0">
                          <a:effectLst/>
                        </a:rPr>
                        <a:t>A1.</a:t>
                      </a:r>
                      <a:r>
                        <a:rPr lang="en-US" sz="1200" spc="-70" dirty="0">
                          <a:effectLst/>
                        </a:rPr>
                        <a:t> </a:t>
                      </a:r>
                      <a:r>
                        <a:rPr lang="en-US" sz="1200" spc="-20" dirty="0">
                          <a:effectLst/>
                        </a:rPr>
                        <a:t>Of</a:t>
                      </a:r>
                      <a:r>
                        <a:rPr lang="en-US" sz="1200" spc="-60" dirty="0">
                          <a:effectLst/>
                        </a:rPr>
                        <a:t> </a:t>
                      </a:r>
                      <a:r>
                        <a:rPr lang="en-US" sz="1200" spc="-25" dirty="0">
                          <a:effectLst/>
                        </a:rPr>
                        <a:t>those</a:t>
                      </a:r>
                      <a:r>
                        <a:rPr lang="en-US" sz="1200" spc="-70" dirty="0">
                          <a:effectLst/>
                        </a:rPr>
                        <a:t> </a:t>
                      </a:r>
                      <a:r>
                        <a:rPr lang="en-US" sz="1200" spc="-30" dirty="0">
                          <a:effectLst/>
                        </a:rPr>
                        <a:t>preschool</a:t>
                      </a:r>
                      <a:r>
                        <a:rPr lang="en-US" sz="1200" spc="-60" dirty="0">
                          <a:effectLst/>
                        </a:rPr>
                        <a:t> </a:t>
                      </a:r>
                      <a:r>
                        <a:rPr lang="en-US" sz="1200" spc="-30" dirty="0">
                          <a:effectLst/>
                        </a:rPr>
                        <a:t>children</a:t>
                      </a:r>
                      <a:r>
                        <a:rPr lang="en-US" sz="1200" spc="-65" dirty="0">
                          <a:effectLst/>
                        </a:rPr>
                        <a:t> </a:t>
                      </a:r>
                      <a:r>
                        <a:rPr lang="en-US" sz="1200" spc="-25" dirty="0">
                          <a:effectLst/>
                        </a:rPr>
                        <a:t>who</a:t>
                      </a:r>
                      <a:r>
                        <a:rPr lang="en-US" sz="1200" spc="-60" dirty="0">
                          <a:effectLst/>
                        </a:rPr>
                        <a:t> </a:t>
                      </a:r>
                      <a:r>
                        <a:rPr lang="en-US" sz="1200" spc="-30" dirty="0">
                          <a:effectLst/>
                        </a:rPr>
                        <a:t>entered</a:t>
                      </a:r>
                      <a:r>
                        <a:rPr lang="en-US" sz="1200" spc="-65" dirty="0">
                          <a:effectLst/>
                        </a:rPr>
                        <a:t> </a:t>
                      </a:r>
                      <a:r>
                        <a:rPr lang="en-US" sz="1200" spc="-20" dirty="0">
                          <a:effectLst/>
                        </a:rPr>
                        <a:t>or</a:t>
                      </a:r>
                      <a:r>
                        <a:rPr lang="en-US" sz="1200" spc="-60" dirty="0">
                          <a:effectLst/>
                        </a:rPr>
                        <a:t> </a:t>
                      </a:r>
                      <a:r>
                        <a:rPr lang="en-US" sz="1200" spc="-30" dirty="0">
                          <a:effectLst/>
                        </a:rPr>
                        <a:t>exited</a:t>
                      </a:r>
                      <a:r>
                        <a:rPr lang="en-US" sz="1200" spc="260" dirty="0">
                          <a:effectLst/>
                        </a:rPr>
                        <a:t> </a:t>
                      </a:r>
                      <a:r>
                        <a:rPr lang="en-US" sz="1200" spc="-25" dirty="0">
                          <a:effectLst/>
                        </a:rPr>
                        <a:t>the</a:t>
                      </a:r>
                      <a:r>
                        <a:rPr lang="en-US" sz="1200" spc="-70" dirty="0">
                          <a:effectLst/>
                        </a:rPr>
                        <a:t> </a:t>
                      </a:r>
                      <a:r>
                        <a:rPr lang="en-US" sz="1200" spc="-30" dirty="0">
                          <a:effectLst/>
                        </a:rPr>
                        <a:t>preschool</a:t>
                      </a:r>
                      <a:r>
                        <a:rPr lang="en-US" sz="1200" spc="-65" dirty="0">
                          <a:effectLst/>
                        </a:rPr>
                        <a:t> </a:t>
                      </a:r>
                      <a:r>
                        <a:rPr lang="en-US" sz="1200" spc="-30" dirty="0">
                          <a:effectLst/>
                        </a:rPr>
                        <a:t>program</a:t>
                      </a:r>
                      <a:r>
                        <a:rPr lang="en-US" sz="1200" spc="-65" dirty="0">
                          <a:effectLst/>
                        </a:rPr>
                        <a:t> </a:t>
                      </a:r>
                      <a:r>
                        <a:rPr lang="en-US" sz="1200" spc="-25" dirty="0">
                          <a:effectLst/>
                        </a:rPr>
                        <a:t>below</a:t>
                      </a:r>
                      <a:r>
                        <a:rPr lang="en-US" sz="1200" spc="-65" dirty="0">
                          <a:effectLst/>
                        </a:rPr>
                        <a:t> </a:t>
                      </a:r>
                      <a:r>
                        <a:rPr lang="en-US" sz="1200" spc="-25" dirty="0">
                          <a:effectLst/>
                        </a:rPr>
                        <a:t>age</a:t>
                      </a:r>
                      <a:r>
                        <a:rPr lang="en-US" sz="1200" spc="-70" dirty="0">
                          <a:effectLst/>
                        </a:rPr>
                        <a:t> </a:t>
                      </a:r>
                      <a:r>
                        <a:rPr lang="en-US" sz="1200" spc="-30" dirty="0">
                          <a:effectLst/>
                        </a:rPr>
                        <a:t>expectations</a:t>
                      </a:r>
                      <a:r>
                        <a:rPr lang="en-US" sz="1200" spc="-65" dirty="0">
                          <a:effectLst/>
                        </a:rPr>
                        <a:t> </a:t>
                      </a:r>
                      <a:r>
                        <a:rPr lang="en-US" sz="1200" spc="-20" dirty="0">
                          <a:effectLst/>
                        </a:rPr>
                        <a:t>in</a:t>
                      </a:r>
                      <a:r>
                        <a:rPr lang="en-US" sz="1200" spc="200" dirty="0">
                          <a:effectLst/>
                        </a:rPr>
                        <a:t> </a:t>
                      </a:r>
                      <a:r>
                        <a:rPr lang="en-US" sz="1200" spc="-30" dirty="0">
                          <a:effectLst/>
                        </a:rPr>
                        <a:t>Outcome</a:t>
                      </a:r>
                      <a:r>
                        <a:rPr lang="en-US" sz="1200" spc="-75" dirty="0">
                          <a:effectLst/>
                        </a:rPr>
                        <a:t> </a:t>
                      </a:r>
                      <a:r>
                        <a:rPr lang="en-US" sz="1200" spc="-20" dirty="0">
                          <a:effectLst/>
                        </a:rPr>
                        <a:t>A,</a:t>
                      </a:r>
                      <a:r>
                        <a:rPr lang="en-US" sz="1200" spc="-70" dirty="0">
                          <a:effectLst/>
                        </a:rPr>
                        <a:t> </a:t>
                      </a:r>
                      <a:r>
                        <a:rPr lang="en-US" sz="1200" spc="-25" dirty="0">
                          <a:effectLst/>
                        </a:rPr>
                        <a:t>the</a:t>
                      </a:r>
                      <a:r>
                        <a:rPr lang="en-US" sz="1200" spc="-75" dirty="0">
                          <a:effectLst/>
                        </a:rPr>
                        <a:t> </a:t>
                      </a:r>
                      <a:r>
                        <a:rPr lang="en-US" sz="1200" spc="-30" dirty="0">
                          <a:effectLst/>
                        </a:rPr>
                        <a:t>percent</a:t>
                      </a:r>
                      <a:r>
                        <a:rPr lang="en-US" sz="1200" spc="-70" dirty="0">
                          <a:effectLst/>
                        </a:rPr>
                        <a:t> </a:t>
                      </a:r>
                      <a:r>
                        <a:rPr lang="en-US" sz="1200" spc="-25" dirty="0">
                          <a:effectLst/>
                        </a:rPr>
                        <a:t>who</a:t>
                      </a:r>
                      <a:r>
                        <a:rPr lang="en-US" sz="1200" spc="-70" dirty="0">
                          <a:effectLst/>
                        </a:rPr>
                        <a:t> </a:t>
                      </a:r>
                      <a:r>
                        <a:rPr lang="en-US" sz="1200" spc="-35" dirty="0">
                          <a:effectLst/>
                        </a:rPr>
                        <a:t>substantially</a:t>
                      </a:r>
                      <a:r>
                        <a:rPr lang="en-US" sz="1200" spc="-75" dirty="0">
                          <a:effectLst/>
                        </a:rPr>
                        <a:t> </a:t>
                      </a:r>
                      <a:r>
                        <a:rPr lang="en-US" sz="1200" spc="-30" dirty="0">
                          <a:effectLst/>
                        </a:rPr>
                        <a:t>increased</a:t>
                      </a:r>
                      <a:r>
                        <a:rPr lang="en-US" sz="1200" spc="155" dirty="0">
                          <a:effectLst/>
                        </a:rPr>
                        <a:t> </a:t>
                      </a:r>
                      <a:r>
                        <a:rPr lang="en-US" sz="1200" spc="-30" dirty="0">
                          <a:effectLst/>
                        </a:rPr>
                        <a:t>their</a:t>
                      </a:r>
                      <a:r>
                        <a:rPr lang="en-US" sz="1200" spc="-70" dirty="0">
                          <a:effectLst/>
                        </a:rPr>
                        <a:t> </a:t>
                      </a:r>
                      <a:r>
                        <a:rPr lang="en-US" sz="1200" spc="-30" dirty="0">
                          <a:effectLst/>
                        </a:rPr>
                        <a:t>rate</a:t>
                      </a:r>
                      <a:r>
                        <a:rPr lang="en-US" sz="1200" spc="-70" dirty="0">
                          <a:effectLst/>
                        </a:rPr>
                        <a:t> </a:t>
                      </a:r>
                      <a:r>
                        <a:rPr lang="en-US" sz="1200" spc="-20" dirty="0">
                          <a:effectLst/>
                        </a:rPr>
                        <a:t>of</a:t>
                      </a:r>
                      <a:r>
                        <a:rPr lang="en-US" sz="1200" spc="-65" dirty="0">
                          <a:effectLst/>
                        </a:rPr>
                        <a:t> </a:t>
                      </a:r>
                      <a:r>
                        <a:rPr lang="en-US" sz="1200" spc="-30" dirty="0">
                          <a:effectLst/>
                        </a:rPr>
                        <a:t>growth</a:t>
                      </a:r>
                      <a:r>
                        <a:rPr lang="en-US" sz="1200" spc="-70" dirty="0">
                          <a:effectLst/>
                        </a:rPr>
                        <a:t> </a:t>
                      </a:r>
                      <a:r>
                        <a:rPr lang="en-US" sz="1200" spc="-20" dirty="0">
                          <a:effectLst/>
                        </a:rPr>
                        <a:t>by</a:t>
                      </a:r>
                      <a:r>
                        <a:rPr lang="en-US" sz="1200" spc="-70" dirty="0">
                          <a:effectLst/>
                        </a:rPr>
                        <a:t> </a:t>
                      </a:r>
                      <a:r>
                        <a:rPr lang="en-US" sz="1200" spc="-25" dirty="0">
                          <a:effectLst/>
                        </a:rPr>
                        <a:t>the</a:t>
                      </a:r>
                      <a:r>
                        <a:rPr lang="en-US" sz="1200" spc="-65" dirty="0">
                          <a:effectLst/>
                        </a:rPr>
                        <a:t> </a:t>
                      </a:r>
                      <a:r>
                        <a:rPr lang="en-US" sz="1200" spc="-30" dirty="0">
                          <a:effectLst/>
                        </a:rPr>
                        <a:t>time</a:t>
                      </a:r>
                      <a:r>
                        <a:rPr lang="en-US" sz="1200" spc="-70" dirty="0">
                          <a:effectLst/>
                        </a:rPr>
                        <a:t> </a:t>
                      </a:r>
                      <a:r>
                        <a:rPr lang="en-US" sz="1200" spc="-30" dirty="0">
                          <a:effectLst/>
                        </a:rPr>
                        <a:t>they</a:t>
                      </a:r>
                      <a:r>
                        <a:rPr lang="en-US" sz="1200" spc="-70" dirty="0">
                          <a:effectLst/>
                        </a:rPr>
                        <a:t> </a:t>
                      </a:r>
                      <a:r>
                        <a:rPr lang="en-US" sz="1200" spc="-30" dirty="0">
                          <a:effectLst/>
                        </a:rPr>
                        <a:t>turned</a:t>
                      </a:r>
                      <a:r>
                        <a:rPr lang="en-US" sz="1200" spc="-65" dirty="0">
                          <a:effectLst/>
                        </a:rPr>
                        <a:t> </a:t>
                      </a:r>
                      <a:r>
                        <a:rPr lang="en-US" sz="1200" dirty="0">
                          <a:effectLst/>
                        </a:rPr>
                        <a:t>6</a:t>
                      </a:r>
                      <a:r>
                        <a:rPr lang="en-US" sz="1200" spc="-70" dirty="0">
                          <a:effectLst/>
                        </a:rPr>
                        <a:t> </a:t>
                      </a:r>
                      <a:r>
                        <a:rPr lang="en-US" sz="1200" spc="-30" dirty="0">
                          <a:effectLst/>
                        </a:rPr>
                        <a:t>years</a:t>
                      </a:r>
                      <a:r>
                        <a:rPr lang="en-US" sz="1200" spc="-70" dirty="0">
                          <a:effectLst/>
                        </a:rPr>
                        <a:t> </a:t>
                      </a:r>
                      <a:r>
                        <a:rPr lang="en-US" sz="1200" spc="-20" dirty="0">
                          <a:effectLst/>
                        </a:rPr>
                        <a:t>of</a:t>
                      </a:r>
                      <a:r>
                        <a:rPr lang="en-US" sz="1200" spc="145" dirty="0">
                          <a:effectLst/>
                        </a:rPr>
                        <a:t> </a:t>
                      </a:r>
                      <a:r>
                        <a:rPr lang="en-US" sz="1200" spc="-15" dirty="0">
                          <a:effectLst/>
                        </a:rPr>
                        <a:t>age</a:t>
                      </a:r>
                      <a:r>
                        <a:rPr lang="en-US" sz="1200" spc="-50" dirty="0">
                          <a:effectLst/>
                        </a:rPr>
                        <a:t> </a:t>
                      </a:r>
                      <a:r>
                        <a:rPr lang="en-US" sz="1200" spc="-15" dirty="0">
                          <a:effectLst/>
                        </a:rPr>
                        <a:t>or</a:t>
                      </a:r>
                      <a:r>
                        <a:rPr lang="en-US" sz="1200" spc="-45" dirty="0">
                          <a:effectLst/>
                        </a:rPr>
                        <a:t> </a:t>
                      </a:r>
                      <a:r>
                        <a:rPr lang="en-US" sz="1200" spc="-20" dirty="0">
                          <a:effectLst/>
                        </a:rPr>
                        <a:t>exited</a:t>
                      </a:r>
                      <a:r>
                        <a:rPr lang="en-US" sz="1200" spc="-45" dirty="0">
                          <a:effectLst/>
                        </a:rPr>
                        <a:t> </a:t>
                      </a:r>
                      <a:r>
                        <a:rPr lang="en-US" sz="1200" spc="-15" dirty="0">
                          <a:effectLst/>
                        </a:rPr>
                        <a:t>the</a:t>
                      </a:r>
                      <a:r>
                        <a:rPr lang="en-US" sz="1200" spc="-50" dirty="0">
                          <a:effectLst/>
                        </a:rPr>
                        <a:t> </a:t>
                      </a:r>
                      <a:r>
                        <a:rPr lang="en-US" sz="1200" spc="-20" dirty="0">
                          <a:effectLst/>
                        </a:rPr>
                        <a:t>program.</a:t>
                      </a:r>
                      <a:r>
                        <a:rPr lang="en-US" sz="1200" spc="-45" dirty="0">
                          <a:effectLst/>
                        </a:rPr>
                        <a:t> </a:t>
                      </a:r>
                      <a:r>
                        <a:rPr lang="en-US" sz="1200" spc="-20" dirty="0">
                          <a:effectLst/>
                        </a:rPr>
                        <a:t>(</a:t>
                      </a:r>
                      <a:r>
                        <a:rPr lang="en-US" sz="1200" spc="-20" dirty="0" err="1">
                          <a:effectLst/>
                        </a:rPr>
                        <a:t>c+d</a:t>
                      </a:r>
                      <a:r>
                        <a:rPr lang="en-US" sz="1200" spc="-20" dirty="0">
                          <a:effectLst/>
                        </a:rPr>
                        <a:t>)/(</a:t>
                      </a:r>
                      <a:r>
                        <a:rPr lang="en-US" sz="1200" spc="-20" dirty="0" err="1">
                          <a:effectLst/>
                        </a:rPr>
                        <a:t>a+b+c+d</a:t>
                      </a:r>
                      <a:r>
                        <a:rPr lang="en-US" sz="1200" spc="-20" dirty="0">
                          <a:effectLst/>
                        </a:rPr>
                        <a:t>)</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 </a:t>
                      </a:r>
                      <a:r>
                        <a:rPr lang="en-US" sz="1200" b="1" spc="-40" dirty="0" smtClean="0">
                          <a:solidFill>
                            <a:schemeClr val="tx1"/>
                          </a:solidFill>
                          <a:effectLst/>
                        </a:rPr>
                        <a:t>3,471</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a:solidFill>
                            <a:schemeClr val="tx1"/>
                          </a:solidFill>
                          <a:effectLst/>
                        </a:rPr>
                        <a:t> </a:t>
                      </a:r>
                      <a:r>
                        <a:rPr lang="en-US" sz="1200" b="1" dirty="0" smtClean="0">
                          <a:solidFill>
                            <a:schemeClr val="tx1"/>
                          </a:solidFill>
                          <a:effectLst/>
                        </a:rPr>
                        <a:t>4,</a:t>
                      </a:r>
                      <a:r>
                        <a:rPr lang="en-US" sz="1200" b="1" spc="-40" dirty="0" smtClean="0">
                          <a:solidFill>
                            <a:schemeClr val="tx1"/>
                          </a:solidFill>
                          <a:effectLst/>
                          <a:latin typeface="+mn-lt"/>
                          <a:ea typeface="+mn-ea"/>
                          <a:cs typeface="+mn-cs"/>
                        </a:rPr>
                        <a:t>113</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solidFill>
                            <a:schemeClr val="tx1"/>
                          </a:solidFill>
                          <a:effectLst/>
                        </a:rPr>
                        <a:t>85.13%</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a:solidFill>
                            <a:schemeClr val="tx1"/>
                          </a:solidFill>
                          <a:effectLst/>
                        </a:rPr>
                        <a:t> </a:t>
                      </a:r>
                      <a:r>
                        <a:rPr lang="en-US" sz="1200" b="1" dirty="0" smtClean="0">
                          <a:solidFill>
                            <a:schemeClr val="tx1"/>
                          </a:solidFill>
                          <a:effectLst/>
                        </a:rPr>
                        <a:t>91.08%</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solidFill>
                            <a:schemeClr val="tx1"/>
                          </a:solidFill>
                          <a:effectLst/>
                          <a:latin typeface="Calibri"/>
                          <a:ea typeface="Calibri"/>
                          <a:cs typeface="Times New Roman"/>
                        </a:rPr>
                        <a:t>84.39%</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914400">
                <a:tc>
                  <a:txBody>
                    <a:bodyPr/>
                    <a:lstStyle/>
                    <a:p>
                      <a:pPr marL="108585" marR="102870" indent="-4445" algn="l">
                        <a:lnSpc>
                          <a:spcPct val="107000"/>
                        </a:lnSpc>
                        <a:spcBef>
                          <a:spcPts val="380"/>
                        </a:spcBef>
                        <a:spcAft>
                          <a:spcPts val="0"/>
                        </a:spcAft>
                      </a:pPr>
                      <a:r>
                        <a:rPr lang="en-US" sz="1200" spc="-25" dirty="0">
                          <a:effectLst/>
                        </a:rPr>
                        <a:t>A2.</a:t>
                      </a:r>
                      <a:r>
                        <a:rPr lang="en-US" sz="1200" spc="-65" dirty="0">
                          <a:effectLst/>
                        </a:rPr>
                        <a:t> </a:t>
                      </a:r>
                      <a:r>
                        <a:rPr lang="en-US" sz="1200" spc="-25" dirty="0">
                          <a:effectLst/>
                        </a:rPr>
                        <a:t>The</a:t>
                      </a:r>
                      <a:r>
                        <a:rPr lang="en-US" sz="1200" spc="-65" dirty="0">
                          <a:effectLst/>
                        </a:rPr>
                        <a:t> </a:t>
                      </a:r>
                      <a:r>
                        <a:rPr lang="en-US" sz="1200" spc="-30" dirty="0">
                          <a:effectLst/>
                        </a:rPr>
                        <a:t>percent</a:t>
                      </a:r>
                      <a:r>
                        <a:rPr lang="en-US" sz="1200" spc="-60" dirty="0">
                          <a:effectLst/>
                        </a:rPr>
                        <a:t> </a:t>
                      </a:r>
                      <a:r>
                        <a:rPr lang="en-US" sz="1200" spc="-20" dirty="0">
                          <a:effectLst/>
                        </a:rPr>
                        <a:t>of</a:t>
                      </a:r>
                      <a:r>
                        <a:rPr lang="en-US" sz="1200" spc="-65" dirty="0">
                          <a:effectLst/>
                        </a:rPr>
                        <a:t> </a:t>
                      </a:r>
                      <a:r>
                        <a:rPr lang="en-US" sz="1200" spc="-30" dirty="0">
                          <a:effectLst/>
                        </a:rPr>
                        <a:t>preschool</a:t>
                      </a:r>
                      <a:r>
                        <a:rPr lang="en-US" sz="1200" spc="-65" dirty="0">
                          <a:effectLst/>
                        </a:rPr>
                        <a:t> </a:t>
                      </a:r>
                      <a:r>
                        <a:rPr lang="en-US" sz="1200" spc="-30" dirty="0">
                          <a:effectLst/>
                        </a:rPr>
                        <a:t>children</a:t>
                      </a:r>
                      <a:r>
                        <a:rPr lang="en-US" sz="1200" spc="-60" dirty="0">
                          <a:effectLst/>
                        </a:rPr>
                        <a:t> </a:t>
                      </a:r>
                      <a:r>
                        <a:rPr lang="en-US" sz="1200" spc="-25" dirty="0">
                          <a:effectLst/>
                        </a:rPr>
                        <a:t>who</a:t>
                      </a:r>
                      <a:r>
                        <a:rPr lang="en-US" sz="1200" spc="-65" dirty="0">
                          <a:effectLst/>
                        </a:rPr>
                        <a:t> </a:t>
                      </a:r>
                      <a:r>
                        <a:rPr lang="en-US" sz="1200" spc="-25" dirty="0">
                          <a:effectLst/>
                        </a:rPr>
                        <a:t>were</a:t>
                      </a:r>
                      <a:r>
                        <a:rPr lang="en-US" sz="1200" spc="230" dirty="0">
                          <a:effectLst/>
                        </a:rPr>
                        <a:t> </a:t>
                      </a:r>
                      <a:r>
                        <a:rPr lang="en-US" sz="1200" spc="-30" dirty="0">
                          <a:effectLst/>
                        </a:rPr>
                        <a:t>functioning</a:t>
                      </a:r>
                      <a:r>
                        <a:rPr lang="en-US" sz="1200" spc="-65" dirty="0">
                          <a:effectLst/>
                        </a:rPr>
                        <a:t> </a:t>
                      </a:r>
                      <a:r>
                        <a:rPr lang="en-US" sz="1200" spc="-30" dirty="0">
                          <a:effectLst/>
                        </a:rPr>
                        <a:t>within</a:t>
                      </a:r>
                      <a:r>
                        <a:rPr lang="en-US" sz="1200" spc="-65" dirty="0">
                          <a:effectLst/>
                        </a:rPr>
                        <a:t> </a:t>
                      </a:r>
                      <a:r>
                        <a:rPr lang="en-US" sz="1200" spc="-25" dirty="0">
                          <a:effectLst/>
                        </a:rPr>
                        <a:t>age</a:t>
                      </a:r>
                      <a:r>
                        <a:rPr lang="en-US" sz="1200" spc="-65" dirty="0">
                          <a:effectLst/>
                        </a:rPr>
                        <a:t> </a:t>
                      </a:r>
                      <a:r>
                        <a:rPr lang="en-US" sz="1200" spc="-30" dirty="0">
                          <a:effectLst/>
                        </a:rPr>
                        <a:t>expectations</a:t>
                      </a:r>
                      <a:r>
                        <a:rPr lang="en-US" sz="1200" spc="-65" dirty="0">
                          <a:effectLst/>
                        </a:rPr>
                        <a:t> </a:t>
                      </a:r>
                      <a:r>
                        <a:rPr lang="en-US" sz="1200" spc="-20" dirty="0">
                          <a:effectLst/>
                        </a:rPr>
                        <a:t>in</a:t>
                      </a:r>
                      <a:r>
                        <a:rPr lang="en-US" sz="1200" spc="-65" dirty="0">
                          <a:effectLst/>
                        </a:rPr>
                        <a:t> </a:t>
                      </a:r>
                      <a:r>
                        <a:rPr lang="en-US" sz="1200" spc="-30" dirty="0">
                          <a:effectLst/>
                        </a:rPr>
                        <a:t>Outcome</a:t>
                      </a:r>
                      <a:r>
                        <a:rPr lang="en-US" sz="1200" spc="-65" dirty="0">
                          <a:effectLst/>
                        </a:rPr>
                        <a:t> </a:t>
                      </a:r>
                      <a:r>
                        <a:rPr lang="en-US" sz="1200" dirty="0">
                          <a:effectLst/>
                        </a:rPr>
                        <a:t>A</a:t>
                      </a:r>
                      <a:r>
                        <a:rPr lang="en-US" sz="1200" spc="-65" dirty="0">
                          <a:effectLst/>
                        </a:rPr>
                        <a:t> </a:t>
                      </a:r>
                      <a:r>
                        <a:rPr lang="en-US" sz="1200" spc="-20" dirty="0">
                          <a:effectLst/>
                        </a:rPr>
                        <a:t>by</a:t>
                      </a:r>
                      <a:r>
                        <a:rPr lang="en-US" sz="1200" spc="240" dirty="0">
                          <a:effectLst/>
                        </a:rPr>
                        <a:t> </a:t>
                      </a:r>
                      <a:r>
                        <a:rPr lang="en-US" sz="1200" spc="-25" dirty="0">
                          <a:effectLst/>
                        </a:rPr>
                        <a:t>the</a:t>
                      </a:r>
                      <a:r>
                        <a:rPr lang="en-US" sz="1200" spc="-70" dirty="0">
                          <a:effectLst/>
                        </a:rPr>
                        <a:t> </a:t>
                      </a:r>
                      <a:r>
                        <a:rPr lang="en-US" sz="1200" spc="-30" dirty="0">
                          <a:effectLst/>
                        </a:rPr>
                        <a:t>time</a:t>
                      </a:r>
                      <a:r>
                        <a:rPr lang="en-US" sz="1200" spc="-70" dirty="0">
                          <a:effectLst/>
                        </a:rPr>
                        <a:t> </a:t>
                      </a:r>
                      <a:r>
                        <a:rPr lang="en-US" sz="1200" spc="-30" dirty="0">
                          <a:effectLst/>
                        </a:rPr>
                        <a:t>they</a:t>
                      </a:r>
                      <a:r>
                        <a:rPr lang="en-US" sz="1200" spc="-70" dirty="0">
                          <a:effectLst/>
                        </a:rPr>
                        <a:t> </a:t>
                      </a:r>
                      <a:r>
                        <a:rPr lang="en-US" sz="1200" spc="-30" dirty="0">
                          <a:effectLst/>
                        </a:rPr>
                        <a:t>turned</a:t>
                      </a:r>
                      <a:r>
                        <a:rPr lang="en-US" sz="1200" spc="-65" dirty="0">
                          <a:effectLst/>
                        </a:rPr>
                        <a:t> </a:t>
                      </a:r>
                      <a:r>
                        <a:rPr lang="en-US" sz="1200" dirty="0">
                          <a:effectLst/>
                        </a:rPr>
                        <a:t>6</a:t>
                      </a:r>
                      <a:r>
                        <a:rPr lang="en-US" sz="1200" spc="-70" dirty="0">
                          <a:effectLst/>
                        </a:rPr>
                        <a:t> </a:t>
                      </a:r>
                      <a:r>
                        <a:rPr lang="en-US" sz="1200" spc="-30" dirty="0">
                          <a:effectLst/>
                        </a:rPr>
                        <a:t>years</a:t>
                      </a:r>
                      <a:r>
                        <a:rPr lang="en-US" sz="1200" spc="-70" dirty="0">
                          <a:effectLst/>
                        </a:rPr>
                        <a:t> </a:t>
                      </a:r>
                      <a:r>
                        <a:rPr lang="en-US" sz="1200" spc="-20" dirty="0">
                          <a:effectLst/>
                        </a:rPr>
                        <a:t>of</a:t>
                      </a:r>
                      <a:r>
                        <a:rPr lang="en-US" sz="1200" spc="-70" dirty="0">
                          <a:effectLst/>
                        </a:rPr>
                        <a:t> </a:t>
                      </a:r>
                      <a:r>
                        <a:rPr lang="en-US" sz="1200" spc="-25" dirty="0">
                          <a:effectLst/>
                        </a:rPr>
                        <a:t>age</a:t>
                      </a:r>
                      <a:r>
                        <a:rPr lang="en-US" sz="1200" spc="-65" dirty="0">
                          <a:effectLst/>
                        </a:rPr>
                        <a:t> </a:t>
                      </a:r>
                      <a:r>
                        <a:rPr lang="en-US" sz="1200" spc="-20" dirty="0">
                          <a:effectLst/>
                        </a:rPr>
                        <a:t>or</a:t>
                      </a:r>
                      <a:r>
                        <a:rPr lang="en-US" sz="1200" spc="-70" dirty="0">
                          <a:effectLst/>
                        </a:rPr>
                        <a:t> </a:t>
                      </a:r>
                      <a:r>
                        <a:rPr lang="en-US" sz="1200" spc="-30" dirty="0">
                          <a:effectLst/>
                        </a:rPr>
                        <a:t>exited</a:t>
                      </a:r>
                      <a:r>
                        <a:rPr lang="en-US" sz="1200" spc="-70" dirty="0">
                          <a:effectLst/>
                        </a:rPr>
                        <a:t> </a:t>
                      </a:r>
                      <a:r>
                        <a:rPr lang="en-US" sz="1200" spc="-25" dirty="0">
                          <a:effectLst/>
                        </a:rPr>
                        <a:t>the</a:t>
                      </a:r>
                      <a:r>
                        <a:rPr lang="en-US" sz="1200" spc="130" dirty="0">
                          <a:effectLst/>
                        </a:rPr>
                        <a:t> </a:t>
                      </a:r>
                      <a:r>
                        <a:rPr lang="en-US" sz="1200" spc="-5" dirty="0">
                          <a:effectLst/>
                        </a:rPr>
                        <a:t>program.</a:t>
                      </a:r>
                      <a:r>
                        <a:rPr lang="en-US" sz="1200" dirty="0">
                          <a:effectLst/>
                        </a:rPr>
                        <a:t> </a:t>
                      </a:r>
                      <a:r>
                        <a:rPr lang="en-US" sz="1200" spc="75" dirty="0">
                          <a:effectLst/>
                        </a:rPr>
                        <a:t> </a:t>
                      </a:r>
                      <a:r>
                        <a:rPr lang="en-US" sz="1200" spc="-5" dirty="0">
                          <a:effectLst/>
                        </a:rPr>
                        <a:t>(</a:t>
                      </a:r>
                      <a:r>
                        <a:rPr lang="en-US" sz="1200" spc="-5" dirty="0" err="1">
                          <a:effectLst/>
                        </a:rPr>
                        <a:t>d+e</a:t>
                      </a:r>
                      <a:r>
                        <a:rPr lang="en-US" sz="1200" spc="-5" dirty="0">
                          <a:effectLst/>
                        </a:rPr>
                        <a:t>)/(</a:t>
                      </a:r>
                      <a:r>
                        <a:rPr lang="en-US" sz="1200" spc="-5" dirty="0" err="1">
                          <a:effectLst/>
                        </a:rPr>
                        <a:t>a+b+c+d+e</a:t>
                      </a:r>
                      <a:r>
                        <a:rPr lang="en-US" sz="1200" spc="-5" dirty="0" smtClean="0">
                          <a:effectLst/>
                        </a:rPr>
                        <a:t>)</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rPr>
                        <a:t> </a:t>
                      </a:r>
                      <a:r>
                        <a:rPr lang="en-US" sz="1200" b="1" spc="-40" dirty="0" smtClean="0">
                          <a:solidFill>
                            <a:schemeClr val="tx1"/>
                          </a:solidFill>
                          <a:effectLst/>
                        </a:rPr>
                        <a:t>3,323</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200" b="1" spc="-40" dirty="0" smtClean="0">
                          <a:solidFill>
                            <a:schemeClr val="tx1"/>
                          </a:solidFill>
                          <a:effectLst/>
                        </a:rPr>
                        <a:t>5,740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126365" marR="0" algn="ctr">
                        <a:spcBef>
                          <a:spcPts val="0"/>
                        </a:spcBef>
                        <a:spcAft>
                          <a:spcPts val="0"/>
                        </a:spcAft>
                      </a:pPr>
                      <a:r>
                        <a:rPr lang="en-US" sz="1200" b="1" spc="-35" dirty="0" smtClean="0">
                          <a:solidFill>
                            <a:schemeClr val="tx1"/>
                          </a:solidFill>
                          <a:effectLst/>
                        </a:rPr>
                        <a:t>56.66</a:t>
                      </a:r>
                      <a:r>
                        <a:rPr lang="en-US" sz="1200" b="1" spc="-35" dirty="0">
                          <a:solidFill>
                            <a:schemeClr val="tx1"/>
                          </a:solidFill>
                          <a:effectLst/>
                        </a:rPr>
                        <a:t>%</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126365" marR="0" algn="ctr">
                        <a:spcBef>
                          <a:spcPts val="0"/>
                        </a:spcBef>
                        <a:spcAft>
                          <a:spcPts val="0"/>
                        </a:spcAft>
                      </a:pPr>
                      <a:r>
                        <a:rPr lang="en-US" sz="1200" b="1" spc="-35" dirty="0" smtClean="0">
                          <a:solidFill>
                            <a:schemeClr val="tx1"/>
                          </a:solidFill>
                          <a:effectLst/>
                        </a:rPr>
                        <a:t>68.24%</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126365" marR="0" algn="ctr">
                        <a:spcBef>
                          <a:spcPts val="0"/>
                        </a:spcBef>
                        <a:spcAft>
                          <a:spcPts val="0"/>
                        </a:spcAft>
                      </a:pPr>
                      <a:r>
                        <a:rPr lang="en-US" sz="1200" b="1" spc="-35" dirty="0" smtClean="0">
                          <a:solidFill>
                            <a:schemeClr val="tx1"/>
                          </a:solidFill>
                          <a:effectLst/>
                        </a:rPr>
                        <a:t>57.89%</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573982" y="990600"/>
            <a:ext cx="2420856" cy="369332"/>
          </a:xfrm>
          <a:prstGeom prst="rect">
            <a:avLst/>
          </a:prstGeom>
        </p:spPr>
        <p:txBody>
          <a:bodyPr wrap="none">
            <a:spAutoFit/>
          </a:bodyPr>
          <a:lstStyle/>
          <a:p>
            <a:r>
              <a:rPr lang="en-US" b="1" dirty="0"/>
              <a:t>FFY </a:t>
            </a:r>
            <a:r>
              <a:rPr lang="en-US" b="1" dirty="0" smtClean="0"/>
              <a:t>2017 </a:t>
            </a:r>
            <a:r>
              <a:rPr lang="en-US" b="1" dirty="0"/>
              <a:t>SPP/APR Data</a:t>
            </a:r>
            <a:endParaRPr lang="en-US" dirty="0"/>
          </a:p>
        </p:txBody>
      </p:sp>
    </p:spTree>
    <p:extLst>
      <p:ext uri="{BB962C8B-B14F-4D97-AF65-F5344CB8AC3E}">
        <p14:creationId xmlns:p14="http://schemas.microsoft.com/office/powerpoint/2010/main" val="15239155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85800"/>
          </a:xfrm>
        </p:spPr>
        <p:txBody>
          <a:bodyPr>
            <a:normAutofit/>
          </a:bodyPr>
          <a:lstStyle/>
          <a:p>
            <a:r>
              <a:rPr lang="en-US" sz="3200" dirty="0" smtClean="0"/>
              <a:t>Indicator 7: Preschool Outcomes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5465621"/>
              </p:ext>
            </p:extLst>
          </p:nvPr>
        </p:nvGraphicFramePr>
        <p:xfrm>
          <a:off x="609600" y="1447800"/>
          <a:ext cx="8153400" cy="1711960"/>
        </p:xfrm>
        <a:graphic>
          <a:graphicData uri="http://schemas.openxmlformats.org/drawingml/2006/table">
            <a:tbl>
              <a:tblPr firstRow="1" firstCol="1" lastRow="1" lastCol="1" bandRow="1" bandCol="1">
                <a:tableStyleId>{69012ECD-51FC-41F1-AA8D-1B2483CD663E}</a:tableStyleId>
              </a:tblPr>
              <a:tblGrid>
                <a:gridCol w="7162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332105">
                <a:tc>
                  <a:txBody>
                    <a:bodyPr/>
                    <a:lstStyle/>
                    <a:p>
                      <a:r>
                        <a:rPr lang="en-US" sz="1200" dirty="0">
                          <a:solidFill>
                            <a:schemeClr val="bg1"/>
                          </a:solidFill>
                          <a:effectLst/>
                          <a:latin typeface="+mn-lt"/>
                        </a:rPr>
                        <a:t> </a:t>
                      </a:r>
                      <a:r>
                        <a:rPr kumimoji="0" lang="en-US" sz="1600" b="1" kern="1200" dirty="0" smtClean="0">
                          <a:solidFill>
                            <a:schemeClr val="bg1"/>
                          </a:solidFill>
                          <a:effectLst/>
                          <a:latin typeface="+mn-lt"/>
                          <a:ea typeface="+mn-ea"/>
                          <a:cs typeface="+mn-cs"/>
                        </a:rPr>
                        <a:t>Outcome B: Acquisition and use of knowledge and skills (including early language and communication)</a:t>
                      </a:r>
                      <a:endParaRPr kumimoji="0" lang="en-US" sz="1600" b="1" kern="1200" dirty="0">
                        <a:solidFill>
                          <a:schemeClr val="bg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9385" marR="112395" indent="-47625">
                        <a:lnSpc>
                          <a:spcPct val="107000"/>
                        </a:lnSpc>
                        <a:spcBef>
                          <a:spcPts val="380"/>
                        </a:spcBef>
                        <a:spcAft>
                          <a:spcPts val="0"/>
                        </a:spcAft>
                      </a:pPr>
                      <a:r>
                        <a:rPr lang="en-US" sz="1200" spc="-5" dirty="0">
                          <a:effectLst/>
                          <a:latin typeface="+mn-lt"/>
                        </a:rPr>
                        <a:t>Number</a:t>
                      </a:r>
                      <a:r>
                        <a:rPr lang="en-US" sz="1200" spc="-85" dirty="0">
                          <a:effectLst/>
                          <a:latin typeface="+mn-lt"/>
                        </a:rPr>
                        <a:t> </a:t>
                      </a:r>
                      <a:r>
                        <a:rPr lang="en-US" sz="1200" spc="-5" dirty="0">
                          <a:effectLst/>
                          <a:latin typeface="+mn-lt"/>
                        </a:rPr>
                        <a:t>of</a:t>
                      </a:r>
                      <a:r>
                        <a:rPr lang="en-US" sz="1200" spc="115" dirty="0">
                          <a:effectLst/>
                          <a:latin typeface="+mn-lt"/>
                        </a:rPr>
                        <a:t> </a:t>
                      </a:r>
                      <a:r>
                        <a:rPr lang="en-US" sz="1200" spc="-15" dirty="0">
                          <a:effectLst/>
                          <a:latin typeface="+mn-lt"/>
                        </a:rPr>
                        <a:t>Children</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4630">
                <a:tc>
                  <a:txBody>
                    <a:bodyPr/>
                    <a:lstStyle/>
                    <a:p>
                      <a:pPr marL="233363" marR="0" indent="-193675" algn="l" defTabSz="914400" rtl="0" eaLnBrk="1" latinLnBrk="0" hangingPunct="1">
                        <a:spcBef>
                          <a:spcPts val="380"/>
                        </a:spcBef>
                        <a:spcAft>
                          <a:spcPts val="0"/>
                        </a:spcAft>
                      </a:pPr>
                      <a:r>
                        <a:rPr lang="en-US" sz="1200" b="1" kern="1200" spc="-20" dirty="0">
                          <a:solidFill>
                            <a:schemeClr val="bg1"/>
                          </a:solidFill>
                          <a:effectLst/>
                          <a:latin typeface="+mn-lt"/>
                          <a:ea typeface="+mn-ea"/>
                          <a:cs typeface="+mn-cs"/>
                        </a:rPr>
                        <a:t>a. </a:t>
                      </a:r>
                      <a:r>
                        <a:rPr lang="en-US" sz="1200" b="1" kern="1200" spc="-20" dirty="0" smtClean="0">
                          <a:solidFill>
                            <a:schemeClr val="bg1"/>
                          </a:solidFill>
                          <a:effectLst/>
                          <a:latin typeface="+mn-lt"/>
                          <a:ea typeface="+mn-ea"/>
                          <a:cs typeface="+mn-cs"/>
                        </a:rPr>
                        <a:t>	Preschool </a:t>
                      </a:r>
                      <a:r>
                        <a:rPr lang="en-US" sz="1200" b="1" kern="1200" spc="-20" dirty="0">
                          <a:solidFill>
                            <a:schemeClr val="bg1"/>
                          </a:solidFill>
                          <a:effectLst/>
                          <a:latin typeface="+mn-lt"/>
                          <a:ea typeface="+mn-ea"/>
                          <a:cs typeface="+mn-cs"/>
                        </a:rPr>
                        <a:t>children who did not improve functioning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spc="-55" dirty="0" smtClean="0">
                          <a:solidFill>
                            <a:schemeClr val="tx1"/>
                          </a:solidFill>
                          <a:effectLst/>
                          <a:latin typeface="+mn-lt"/>
                          <a:ea typeface="Calibri"/>
                          <a:cs typeface="Times New Roman"/>
                        </a:rPr>
                        <a:t>95</a:t>
                      </a:r>
                      <a:endParaRPr lang="en-US" sz="1200" dirty="0">
                        <a:solidFill>
                          <a:schemeClr val="tx1"/>
                        </a:solidFill>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214630">
                <a:tc>
                  <a:txBody>
                    <a:bodyPr/>
                    <a:lstStyle/>
                    <a:p>
                      <a:pPr marL="233363" marR="0" indent="-193675" algn="l" defTabSz="914400" rtl="0" eaLnBrk="1" latinLnBrk="0" hangingPunct="1">
                        <a:spcBef>
                          <a:spcPts val="380"/>
                        </a:spcBef>
                        <a:spcAft>
                          <a:spcPts val="0"/>
                        </a:spcAft>
                      </a:pPr>
                      <a:r>
                        <a:rPr lang="en-US" sz="1200" b="1" kern="1200" spc="-20" dirty="0">
                          <a:solidFill>
                            <a:schemeClr val="bg1"/>
                          </a:solidFill>
                          <a:effectLst/>
                          <a:latin typeface="+mn-lt"/>
                          <a:ea typeface="+mn-ea"/>
                          <a:cs typeface="+mn-cs"/>
                        </a:rPr>
                        <a:t>b. </a:t>
                      </a:r>
                      <a:r>
                        <a:rPr lang="en-US" sz="1200" b="1" kern="1200" spc="-20" dirty="0" smtClean="0">
                          <a:solidFill>
                            <a:schemeClr val="bg1"/>
                          </a:solidFill>
                          <a:effectLst/>
                          <a:latin typeface="+mn-lt"/>
                          <a:ea typeface="+mn-ea"/>
                          <a:cs typeface="+mn-cs"/>
                        </a:rPr>
                        <a:t>	Preschool </a:t>
                      </a:r>
                      <a:r>
                        <a:rPr lang="en-US" sz="1200" b="1" kern="1200" spc="-20" dirty="0">
                          <a:solidFill>
                            <a:schemeClr val="bg1"/>
                          </a:solidFill>
                          <a:effectLst/>
                          <a:latin typeface="+mn-lt"/>
                          <a:ea typeface="+mn-ea"/>
                          <a:cs typeface="+mn-cs"/>
                        </a:rPr>
                        <a:t>children who improved functioning but not sufficient to move nearer to functioning comparable to same-aged peers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spc="-35" dirty="0" smtClean="0">
                          <a:solidFill>
                            <a:schemeClr val="tx1"/>
                          </a:solidFill>
                          <a:effectLst/>
                          <a:latin typeface="+mn-lt"/>
                          <a:ea typeface="Calibri"/>
                          <a:cs typeface="Times New Roman"/>
                        </a:rPr>
                        <a:t>639</a:t>
                      </a:r>
                      <a:endParaRPr lang="en-US" sz="1200" dirty="0">
                        <a:solidFill>
                          <a:schemeClr val="tx1"/>
                        </a:solidFill>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r h="214630">
                <a:tc>
                  <a:txBody>
                    <a:bodyPr/>
                    <a:lstStyle/>
                    <a:p>
                      <a:pPr marL="233363" marR="0" indent="-193675" algn="l" defTabSz="914400" rtl="0" eaLnBrk="1" latinLnBrk="0" hangingPunct="1">
                        <a:spcBef>
                          <a:spcPts val="380"/>
                        </a:spcBef>
                        <a:spcAft>
                          <a:spcPts val="0"/>
                        </a:spcAft>
                      </a:pPr>
                      <a:r>
                        <a:rPr lang="en-US" sz="1200" b="1" kern="1200" spc="-20" dirty="0">
                          <a:solidFill>
                            <a:schemeClr val="bg1"/>
                          </a:solidFill>
                          <a:effectLst/>
                          <a:latin typeface="+mn-lt"/>
                          <a:ea typeface="+mn-ea"/>
                          <a:cs typeface="+mn-cs"/>
                        </a:rPr>
                        <a:t>c. </a:t>
                      </a:r>
                      <a:r>
                        <a:rPr lang="en-US" sz="1200" b="1" kern="1200" spc="-20" dirty="0" smtClean="0">
                          <a:solidFill>
                            <a:schemeClr val="bg1"/>
                          </a:solidFill>
                          <a:effectLst/>
                          <a:latin typeface="+mn-lt"/>
                          <a:ea typeface="+mn-ea"/>
                          <a:cs typeface="+mn-cs"/>
                        </a:rPr>
                        <a:t>	Preschool </a:t>
                      </a:r>
                      <a:r>
                        <a:rPr lang="en-US" sz="1200" b="1" kern="1200" spc="-20" dirty="0">
                          <a:solidFill>
                            <a:schemeClr val="bg1"/>
                          </a:solidFill>
                          <a:effectLst/>
                          <a:latin typeface="+mn-lt"/>
                          <a:ea typeface="+mn-ea"/>
                          <a:cs typeface="+mn-cs"/>
                        </a:rPr>
                        <a:t>children who improved functioning to a level nearer to same-aged peers but did not reach it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spc="-40" dirty="0" smtClean="0">
                          <a:solidFill>
                            <a:schemeClr val="tx1"/>
                          </a:solidFill>
                          <a:effectLst/>
                          <a:latin typeface="+mn-lt"/>
                          <a:ea typeface="Calibri"/>
                          <a:cs typeface="Times New Roman"/>
                        </a:rPr>
                        <a:t>2,384</a:t>
                      </a:r>
                      <a:endParaRPr lang="en-US" sz="1200" dirty="0">
                        <a:solidFill>
                          <a:schemeClr val="tx1"/>
                        </a:solidFill>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3"/>
                  </a:ext>
                </a:extLst>
              </a:tr>
              <a:tr h="214630">
                <a:tc>
                  <a:txBody>
                    <a:bodyPr/>
                    <a:lstStyle/>
                    <a:p>
                      <a:pPr marL="233363" marR="0" indent="-193675" algn="l" defTabSz="914400" rtl="0" eaLnBrk="1" latinLnBrk="0" hangingPunct="1">
                        <a:spcBef>
                          <a:spcPts val="380"/>
                        </a:spcBef>
                        <a:spcAft>
                          <a:spcPts val="0"/>
                        </a:spcAft>
                      </a:pPr>
                      <a:r>
                        <a:rPr lang="en-US" sz="1200" b="1" kern="1200" spc="-20" dirty="0">
                          <a:solidFill>
                            <a:schemeClr val="bg1"/>
                          </a:solidFill>
                          <a:effectLst/>
                          <a:latin typeface="+mn-lt"/>
                          <a:ea typeface="+mn-ea"/>
                          <a:cs typeface="+mn-cs"/>
                        </a:rPr>
                        <a:t>d</a:t>
                      </a:r>
                      <a:r>
                        <a:rPr lang="en-US" sz="1200" b="1" kern="1200" spc="-20" dirty="0" smtClean="0">
                          <a:solidFill>
                            <a:schemeClr val="bg1"/>
                          </a:solidFill>
                          <a:effectLst/>
                          <a:latin typeface="+mn-lt"/>
                          <a:ea typeface="+mn-ea"/>
                          <a:cs typeface="+mn-cs"/>
                        </a:rPr>
                        <a:t>.	Preschool </a:t>
                      </a:r>
                      <a:r>
                        <a:rPr lang="en-US" sz="1200" b="1" kern="1200" spc="-20" dirty="0">
                          <a:solidFill>
                            <a:schemeClr val="bg1"/>
                          </a:solidFill>
                          <a:effectLst/>
                          <a:latin typeface="+mn-lt"/>
                          <a:ea typeface="+mn-ea"/>
                          <a:cs typeface="+mn-cs"/>
                        </a:rPr>
                        <a:t>children who improved functioning to reach a level comparable to same-aged peers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spc="-40" dirty="0" smtClean="0">
                          <a:solidFill>
                            <a:schemeClr val="tx1"/>
                          </a:solidFill>
                          <a:effectLst/>
                          <a:latin typeface="+mn-lt"/>
                          <a:ea typeface="Calibri"/>
                          <a:cs typeface="Times New Roman"/>
                        </a:rPr>
                        <a:t>2,117</a:t>
                      </a:r>
                      <a:endParaRPr lang="en-US" sz="1200" dirty="0">
                        <a:solidFill>
                          <a:schemeClr val="tx1"/>
                        </a:solidFill>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4"/>
                  </a:ext>
                </a:extLst>
              </a:tr>
              <a:tr h="214630">
                <a:tc>
                  <a:txBody>
                    <a:bodyPr/>
                    <a:lstStyle/>
                    <a:p>
                      <a:pPr marL="233363" marR="0" indent="-193675" algn="l" defTabSz="914400" rtl="0" eaLnBrk="1" latinLnBrk="0" hangingPunct="1">
                        <a:spcBef>
                          <a:spcPts val="380"/>
                        </a:spcBef>
                        <a:spcAft>
                          <a:spcPts val="0"/>
                        </a:spcAft>
                      </a:pPr>
                      <a:r>
                        <a:rPr lang="en-US" sz="1200" b="1" kern="1200" spc="-20" dirty="0">
                          <a:solidFill>
                            <a:schemeClr val="bg1"/>
                          </a:solidFill>
                          <a:effectLst/>
                          <a:latin typeface="+mn-lt"/>
                          <a:ea typeface="+mn-ea"/>
                          <a:cs typeface="+mn-cs"/>
                        </a:rPr>
                        <a:t>e. </a:t>
                      </a:r>
                      <a:r>
                        <a:rPr lang="en-US" sz="1200" b="1" kern="1200" spc="-20" dirty="0" smtClean="0">
                          <a:solidFill>
                            <a:schemeClr val="bg1"/>
                          </a:solidFill>
                          <a:effectLst/>
                          <a:latin typeface="+mn-lt"/>
                          <a:ea typeface="+mn-ea"/>
                          <a:cs typeface="+mn-cs"/>
                        </a:rPr>
                        <a:t>	Preschool </a:t>
                      </a:r>
                      <a:r>
                        <a:rPr lang="en-US" sz="1200" b="1" kern="1200" spc="-20" dirty="0">
                          <a:solidFill>
                            <a:schemeClr val="bg1"/>
                          </a:solidFill>
                          <a:effectLst/>
                          <a:latin typeface="+mn-lt"/>
                          <a:ea typeface="+mn-ea"/>
                          <a:cs typeface="+mn-cs"/>
                        </a:rPr>
                        <a:t>children who maintained functioning at a level comparable to same-aged peers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spc="-35" dirty="0" smtClean="0">
                          <a:solidFill>
                            <a:schemeClr val="tx1"/>
                          </a:solidFill>
                          <a:effectLst/>
                          <a:latin typeface="+mn-lt"/>
                          <a:ea typeface="Calibri"/>
                          <a:cs typeface="Times New Roman"/>
                        </a:rPr>
                        <a:t>505</a:t>
                      </a:r>
                      <a:endParaRPr lang="en-US" sz="1200" dirty="0">
                        <a:solidFill>
                          <a:schemeClr val="tx1"/>
                        </a:solidFill>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81117250"/>
              </p:ext>
            </p:extLst>
          </p:nvPr>
        </p:nvGraphicFramePr>
        <p:xfrm>
          <a:off x="609600" y="3581400"/>
          <a:ext cx="8153399" cy="2438400"/>
        </p:xfrm>
        <a:graphic>
          <a:graphicData uri="http://schemas.openxmlformats.org/drawingml/2006/table">
            <a:tbl>
              <a:tblPr firstRow="1" firstCol="1" lastRow="1" lastCol="1" bandRow="1" bandCol="1">
                <a:tableStyleId>{5C22544A-7EE6-4342-B048-85BDC9FD1C3A}</a:tableStyleId>
              </a:tblPr>
              <a:tblGrid>
                <a:gridCol w="3733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59179">
                  <a:extLst>
                    <a:ext uri="{9D8B030D-6E8A-4147-A177-3AD203B41FA5}">
                      <a16:colId xmlns:a16="http://schemas.microsoft.com/office/drawing/2014/main" val="20002"/>
                    </a:ext>
                  </a:extLst>
                </a:gridCol>
                <a:gridCol w="815340">
                  <a:extLst>
                    <a:ext uri="{9D8B030D-6E8A-4147-A177-3AD203B41FA5}">
                      <a16:colId xmlns:a16="http://schemas.microsoft.com/office/drawing/2014/main" val="20003"/>
                    </a:ext>
                  </a:extLst>
                </a:gridCol>
                <a:gridCol w="815340">
                  <a:extLst>
                    <a:ext uri="{9D8B030D-6E8A-4147-A177-3AD203B41FA5}">
                      <a16:colId xmlns:a16="http://schemas.microsoft.com/office/drawing/2014/main" val="20004"/>
                    </a:ext>
                  </a:extLst>
                </a:gridCol>
                <a:gridCol w="815340">
                  <a:extLst>
                    <a:ext uri="{9D8B030D-6E8A-4147-A177-3AD203B41FA5}">
                      <a16:colId xmlns:a16="http://schemas.microsoft.com/office/drawing/2014/main" val="20005"/>
                    </a:ext>
                  </a:extLst>
                </a:gridCol>
              </a:tblGrid>
              <a:tr h="50006">
                <a:tc>
                  <a:txBody>
                    <a:bodyPr/>
                    <a:lstStyle/>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0"/>
                        </a:spcBef>
                        <a:spcAft>
                          <a:spcPts val="0"/>
                        </a:spcAft>
                      </a:pPr>
                      <a:r>
                        <a:rPr lang="en-US" sz="1200" dirty="0">
                          <a:effectLst/>
                        </a:rPr>
                        <a:t> </a:t>
                      </a:r>
                      <a:r>
                        <a:rPr lang="en-US" sz="1200" spc="-15" dirty="0" smtClean="0">
                          <a:effectLst/>
                        </a:rPr>
                        <a:t>Numerator</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0"/>
                        </a:spcBef>
                        <a:spcAft>
                          <a:spcPts val="0"/>
                        </a:spcAft>
                      </a:pPr>
                      <a:r>
                        <a:rPr lang="en-US" sz="1200" dirty="0">
                          <a:effectLst/>
                        </a:rPr>
                        <a:t> </a:t>
                      </a:r>
                      <a:r>
                        <a:rPr lang="en-US" sz="1200" spc="-5" dirty="0" smtClean="0">
                          <a:effectLst/>
                        </a:rPr>
                        <a:t>Denominator</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marR="0" indent="0" algn="ctr">
                        <a:spcBef>
                          <a:spcPts val="380"/>
                        </a:spcBef>
                        <a:spcAft>
                          <a:spcPts val="0"/>
                        </a:spcAft>
                      </a:pPr>
                      <a:r>
                        <a:rPr lang="en-US" sz="1200" spc="-25" dirty="0">
                          <a:effectLst/>
                        </a:rPr>
                        <a:t>FFY</a:t>
                      </a:r>
                      <a:r>
                        <a:rPr lang="en-US" sz="1200" spc="-85" dirty="0">
                          <a:effectLst/>
                        </a:rPr>
                        <a:t> </a:t>
                      </a:r>
                      <a:r>
                        <a:rPr lang="en-US" sz="1200" spc="-30" dirty="0" smtClean="0">
                          <a:effectLst/>
                        </a:rPr>
                        <a:t>2016</a:t>
                      </a:r>
                      <a:endParaRPr lang="en-US" sz="1200" dirty="0">
                        <a:effectLst/>
                      </a:endParaRPr>
                    </a:p>
                    <a:p>
                      <a:pPr marL="1905" marR="0" algn="ctr">
                        <a:spcBef>
                          <a:spcPts val="60"/>
                        </a:spcBef>
                        <a:spcAft>
                          <a:spcPts val="0"/>
                        </a:spcAft>
                      </a:pPr>
                      <a:r>
                        <a:rPr lang="en-US" sz="1200" spc="-20" dirty="0" smtClean="0">
                          <a:effectLst/>
                        </a:rPr>
                        <a:t>Data</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380"/>
                        </a:spcBef>
                        <a:spcAft>
                          <a:spcPts val="0"/>
                        </a:spcAft>
                      </a:pPr>
                      <a:r>
                        <a:rPr lang="en-US" sz="1200" spc="-25" dirty="0">
                          <a:effectLst/>
                        </a:rPr>
                        <a:t>FFY</a:t>
                      </a:r>
                      <a:r>
                        <a:rPr lang="en-US" sz="1200" spc="-85" dirty="0">
                          <a:effectLst/>
                        </a:rPr>
                        <a:t> </a:t>
                      </a:r>
                      <a:r>
                        <a:rPr lang="en-US" sz="1200" spc="-30" dirty="0" smtClean="0">
                          <a:effectLst/>
                        </a:rPr>
                        <a:t>2017</a:t>
                      </a:r>
                      <a:r>
                        <a:rPr lang="en-US" sz="1200" spc="0" baseline="0" dirty="0" smtClean="0">
                          <a:effectLst/>
                        </a:rPr>
                        <a:t> </a:t>
                      </a:r>
                      <a:r>
                        <a:rPr lang="en-US" sz="1200" spc="-25" dirty="0" smtClean="0">
                          <a:effectLst/>
                        </a:rPr>
                        <a:t>Target</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marR="0" algn="ctr">
                        <a:spcBef>
                          <a:spcPts val="380"/>
                        </a:spcBef>
                        <a:spcAft>
                          <a:spcPts val="0"/>
                        </a:spcAft>
                      </a:pPr>
                      <a:r>
                        <a:rPr lang="en-US" sz="1200" spc="-25" dirty="0">
                          <a:effectLst/>
                        </a:rPr>
                        <a:t>FFY</a:t>
                      </a:r>
                      <a:r>
                        <a:rPr lang="en-US" sz="1200" spc="-85" dirty="0">
                          <a:effectLst/>
                        </a:rPr>
                        <a:t> </a:t>
                      </a:r>
                      <a:r>
                        <a:rPr lang="en-US" sz="1200" spc="-30" dirty="0" smtClean="0">
                          <a:effectLst/>
                        </a:rPr>
                        <a:t>2017</a:t>
                      </a:r>
                      <a:endParaRPr lang="en-US" sz="1200" dirty="0">
                        <a:effectLst/>
                      </a:endParaRPr>
                    </a:p>
                    <a:p>
                      <a:pPr marL="3810" marR="0" algn="ctr">
                        <a:spcBef>
                          <a:spcPts val="60"/>
                        </a:spcBef>
                        <a:spcAft>
                          <a:spcPts val="0"/>
                        </a:spcAft>
                      </a:pPr>
                      <a:r>
                        <a:rPr lang="en-US" sz="1200" spc="-15" dirty="0">
                          <a:effectLst/>
                        </a:rPr>
                        <a:t>Data</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5540">
                <a:tc>
                  <a:txBody>
                    <a:bodyPr/>
                    <a:lstStyle/>
                    <a:p>
                      <a:pPr marL="78105" marR="76835" algn="l">
                        <a:lnSpc>
                          <a:spcPct val="107000"/>
                        </a:lnSpc>
                        <a:spcBef>
                          <a:spcPts val="380"/>
                        </a:spcBef>
                        <a:spcAft>
                          <a:spcPts val="0"/>
                        </a:spcAft>
                      </a:pPr>
                      <a:r>
                        <a:rPr lang="en-US" sz="1200" spc="-25" dirty="0" smtClean="0">
                          <a:effectLst/>
                        </a:rPr>
                        <a:t>B1</a:t>
                      </a:r>
                      <a:r>
                        <a:rPr lang="en-US" sz="1200" spc="-25" dirty="0">
                          <a:effectLst/>
                        </a:rPr>
                        <a:t>.</a:t>
                      </a:r>
                      <a:r>
                        <a:rPr lang="en-US" sz="1200" spc="-70" dirty="0">
                          <a:effectLst/>
                        </a:rPr>
                        <a:t> </a:t>
                      </a:r>
                      <a:r>
                        <a:rPr lang="en-US" sz="1200" spc="-20" dirty="0">
                          <a:effectLst/>
                        </a:rPr>
                        <a:t>Of</a:t>
                      </a:r>
                      <a:r>
                        <a:rPr lang="en-US" sz="1200" spc="-60" dirty="0">
                          <a:effectLst/>
                        </a:rPr>
                        <a:t> </a:t>
                      </a:r>
                      <a:r>
                        <a:rPr lang="en-US" sz="1200" spc="-25" dirty="0">
                          <a:effectLst/>
                        </a:rPr>
                        <a:t>those</a:t>
                      </a:r>
                      <a:r>
                        <a:rPr lang="en-US" sz="1200" spc="-70" dirty="0">
                          <a:effectLst/>
                        </a:rPr>
                        <a:t> </a:t>
                      </a:r>
                      <a:r>
                        <a:rPr lang="en-US" sz="1200" spc="-30" dirty="0">
                          <a:effectLst/>
                        </a:rPr>
                        <a:t>preschool</a:t>
                      </a:r>
                      <a:r>
                        <a:rPr lang="en-US" sz="1200" spc="-60" dirty="0">
                          <a:effectLst/>
                        </a:rPr>
                        <a:t> </a:t>
                      </a:r>
                      <a:r>
                        <a:rPr lang="en-US" sz="1200" spc="-30" dirty="0">
                          <a:effectLst/>
                        </a:rPr>
                        <a:t>children</a:t>
                      </a:r>
                      <a:r>
                        <a:rPr lang="en-US" sz="1200" spc="-65" dirty="0">
                          <a:effectLst/>
                        </a:rPr>
                        <a:t> </a:t>
                      </a:r>
                      <a:r>
                        <a:rPr lang="en-US" sz="1200" spc="-25" dirty="0">
                          <a:effectLst/>
                        </a:rPr>
                        <a:t>who</a:t>
                      </a:r>
                      <a:r>
                        <a:rPr lang="en-US" sz="1200" spc="-60" dirty="0">
                          <a:effectLst/>
                        </a:rPr>
                        <a:t> </a:t>
                      </a:r>
                      <a:r>
                        <a:rPr lang="en-US" sz="1200" spc="-30" dirty="0">
                          <a:effectLst/>
                        </a:rPr>
                        <a:t>entered</a:t>
                      </a:r>
                      <a:r>
                        <a:rPr lang="en-US" sz="1200" spc="-65" dirty="0">
                          <a:effectLst/>
                        </a:rPr>
                        <a:t> </a:t>
                      </a:r>
                      <a:r>
                        <a:rPr lang="en-US" sz="1200" spc="-20" dirty="0">
                          <a:effectLst/>
                        </a:rPr>
                        <a:t>or</a:t>
                      </a:r>
                      <a:r>
                        <a:rPr lang="en-US" sz="1200" spc="-60" dirty="0">
                          <a:effectLst/>
                        </a:rPr>
                        <a:t> </a:t>
                      </a:r>
                      <a:r>
                        <a:rPr lang="en-US" sz="1200" spc="-30" dirty="0">
                          <a:effectLst/>
                        </a:rPr>
                        <a:t>exited</a:t>
                      </a:r>
                      <a:r>
                        <a:rPr lang="en-US" sz="1200" spc="260" dirty="0">
                          <a:effectLst/>
                        </a:rPr>
                        <a:t> </a:t>
                      </a:r>
                      <a:r>
                        <a:rPr lang="en-US" sz="1200" spc="-25" dirty="0">
                          <a:effectLst/>
                        </a:rPr>
                        <a:t>the</a:t>
                      </a:r>
                      <a:r>
                        <a:rPr lang="en-US" sz="1200" spc="-70" dirty="0">
                          <a:effectLst/>
                        </a:rPr>
                        <a:t> </a:t>
                      </a:r>
                      <a:r>
                        <a:rPr lang="en-US" sz="1200" spc="-30" dirty="0">
                          <a:effectLst/>
                        </a:rPr>
                        <a:t>preschool</a:t>
                      </a:r>
                      <a:r>
                        <a:rPr lang="en-US" sz="1200" spc="-65" dirty="0">
                          <a:effectLst/>
                        </a:rPr>
                        <a:t> </a:t>
                      </a:r>
                      <a:r>
                        <a:rPr lang="en-US" sz="1200" spc="-30" dirty="0">
                          <a:effectLst/>
                        </a:rPr>
                        <a:t>program</a:t>
                      </a:r>
                      <a:r>
                        <a:rPr lang="en-US" sz="1200" spc="-65" dirty="0">
                          <a:effectLst/>
                        </a:rPr>
                        <a:t> </a:t>
                      </a:r>
                      <a:r>
                        <a:rPr lang="en-US" sz="1200" spc="-25" dirty="0">
                          <a:effectLst/>
                        </a:rPr>
                        <a:t>below</a:t>
                      </a:r>
                      <a:r>
                        <a:rPr lang="en-US" sz="1200" spc="-65" dirty="0">
                          <a:effectLst/>
                        </a:rPr>
                        <a:t> </a:t>
                      </a:r>
                      <a:r>
                        <a:rPr lang="en-US" sz="1200" spc="-25" dirty="0">
                          <a:effectLst/>
                        </a:rPr>
                        <a:t>age</a:t>
                      </a:r>
                      <a:r>
                        <a:rPr lang="en-US" sz="1200" spc="-70" dirty="0">
                          <a:effectLst/>
                        </a:rPr>
                        <a:t> </a:t>
                      </a:r>
                      <a:r>
                        <a:rPr lang="en-US" sz="1200" spc="-30" dirty="0">
                          <a:effectLst/>
                        </a:rPr>
                        <a:t>expectations</a:t>
                      </a:r>
                      <a:r>
                        <a:rPr lang="en-US" sz="1200" spc="-65" dirty="0">
                          <a:effectLst/>
                        </a:rPr>
                        <a:t> </a:t>
                      </a:r>
                      <a:r>
                        <a:rPr lang="en-US" sz="1200" spc="-20" dirty="0">
                          <a:effectLst/>
                        </a:rPr>
                        <a:t>in</a:t>
                      </a:r>
                      <a:r>
                        <a:rPr lang="en-US" sz="1200" spc="200" dirty="0">
                          <a:effectLst/>
                        </a:rPr>
                        <a:t> </a:t>
                      </a:r>
                      <a:r>
                        <a:rPr lang="en-US" sz="1200" spc="-30" dirty="0">
                          <a:effectLst/>
                        </a:rPr>
                        <a:t>Outcome</a:t>
                      </a:r>
                      <a:r>
                        <a:rPr lang="en-US" sz="1200" spc="-75" dirty="0">
                          <a:effectLst/>
                        </a:rPr>
                        <a:t> </a:t>
                      </a:r>
                      <a:r>
                        <a:rPr lang="en-US" sz="1200" spc="-20" dirty="0">
                          <a:effectLst/>
                        </a:rPr>
                        <a:t>A,</a:t>
                      </a:r>
                      <a:r>
                        <a:rPr lang="en-US" sz="1200" spc="-70" dirty="0">
                          <a:effectLst/>
                        </a:rPr>
                        <a:t> </a:t>
                      </a:r>
                      <a:r>
                        <a:rPr lang="en-US" sz="1200" spc="-25" dirty="0">
                          <a:effectLst/>
                        </a:rPr>
                        <a:t>the</a:t>
                      </a:r>
                      <a:r>
                        <a:rPr lang="en-US" sz="1200" spc="-75" dirty="0">
                          <a:effectLst/>
                        </a:rPr>
                        <a:t> </a:t>
                      </a:r>
                      <a:r>
                        <a:rPr lang="en-US" sz="1200" spc="-30" dirty="0">
                          <a:effectLst/>
                        </a:rPr>
                        <a:t>percent</a:t>
                      </a:r>
                      <a:r>
                        <a:rPr lang="en-US" sz="1200" spc="-70" dirty="0">
                          <a:effectLst/>
                        </a:rPr>
                        <a:t> </a:t>
                      </a:r>
                      <a:r>
                        <a:rPr lang="en-US" sz="1200" spc="-25" dirty="0">
                          <a:effectLst/>
                        </a:rPr>
                        <a:t>who</a:t>
                      </a:r>
                      <a:r>
                        <a:rPr lang="en-US" sz="1200" spc="-70" dirty="0">
                          <a:effectLst/>
                        </a:rPr>
                        <a:t> </a:t>
                      </a:r>
                      <a:r>
                        <a:rPr lang="en-US" sz="1200" spc="-35" dirty="0">
                          <a:effectLst/>
                        </a:rPr>
                        <a:t>substantially</a:t>
                      </a:r>
                      <a:r>
                        <a:rPr lang="en-US" sz="1200" spc="-75" dirty="0">
                          <a:effectLst/>
                        </a:rPr>
                        <a:t> </a:t>
                      </a:r>
                      <a:r>
                        <a:rPr lang="en-US" sz="1200" spc="-30" dirty="0">
                          <a:effectLst/>
                        </a:rPr>
                        <a:t>increased</a:t>
                      </a:r>
                      <a:r>
                        <a:rPr lang="en-US" sz="1200" spc="155" dirty="0">
                          <a:effectLst/>
                        </a:rPr>
                        <a:t> </a:t>
                      </a:r>
                      <a:r>
                        <a:rPr lang="en-US" sz="1200" spc="-30" dirty="0">
                          <a:effectLst/>
                        </a:rPr>
                        <a:t>their</a:t>
                      </a:r>
                      <a:r>
                        <a:rPr lang="en-US" sz="1200" spc="-70" dirty="0">
                          <a:effectLst/>
                        </a:rPr>
                        <a:t> </a:t>
                      </a:r>
                      <a:r>
                        <a:rPr lang="en-US" sz="1200" spc="-30" dirty="0">
                          <a:effectLst/>
                        </a:rPr>
                        <a:t>rate</a:t>
                      </a:r>
                      <a:r>
                        <a:rPr lang="en-US" sz="1200" spc="-70" dirty="0">
                          <a:effectLst/>
                        </a:rPr>
                        <a:t> </a:t>
                      </a:r>
                      <a:r>
                        <a:rPr lang="en-US" sz="1200" spc="-20" dirty="0">
                          <a:effectLst/>
                        </a:rPr>
                        <a:t>of</a:t>
                      </a:r>
                      <a:r>
                        <a:rPr lang="en-US" sz="1200" spc="-65" dirty="0">
                          <a:effectLst/>
                        </a:rPr>
                        <a:t> </a:t>
                      </a:r>
                      <a:r>
                        <a:rPr lang="en-US" sz="1200" spc="-30" dirty="0">
                          <a:effectLst/>
                        </a:rPr>
                        <a:t>growth</a:t>
                      </a:r>
                      <a:r>
                        <a:rPr lang="en-US" sz="1200" spc="-70" dirty="0">
                          <a:effectLst/>
                        </a:rPr>
                        <a:t> </a:t>
                      </a:r>
                      <a:r>
                        <a:rPr lang="en-US" sz="1200" spc="-20" dirty="0">
                          <a:effectLst/>
                        </a:rPr>
                        <a:t>by</a:t>
                      </a:r>
                      <a:r>
                        <a:rPr lang="en-US" sz="1200" spc="-70" dirty="0">
                          <a:effectLst/>
                        </a:rPr>
                        <a:t> </a:t>
                      </a:r>
                      <a:r>
                        <a:rPr lang="en-US" sz="1200" spc="-25" dirty="0">
                          <a:effectLst/>
                        </a:rPr>
                        <a:t>the</a:t>
                      </a:r>
                      <a:r>
                        <a:rPr lang="en-US" sz="1200" spc="-65" dirty="0">
                          <a:effectLst/>
                        </a:rPr>
                        <a:t> </a:t>
                      </a:r>
                      <a:r>
                        <a:rPr lang="en-US" sz="1200" spc="-30" dirty="0">
                          <a:effectLst/>
                        </a:rPr>
                        <a:t>time</a:t>
                      </a:r>
                      <a:r>
                        <a:rPr lang="en-US" sz="1200" spc="-70" dirty="0">
                          <a:effectLst/>
                        </a:rPr>
                        <a:t> </a:t>
                      </a:r>
                      <a:r>
                        <a:rPr lang="en-US" sz="1200" spc="-30" dirty="0">
                          <a:effectLst/>
                        </a:rPr>
                        <a:t>they</a:t>
                      </a:r>
                      <a:r>
                        <a:rPr lang="en-US" sz="1200" spc="-70" dirty="0">
                          <a:effectLst/>
                        </a:rPr>
                        <a:t> </a:t>
                      </a:r>
                      <a:r>
                        <a:rPr lang="en-US" sz="1200" spc="-30" dirty="0">
                          <a:effectLst/>
                        </a:rPr>
                        <a:t>turned</a:t>
                      </a:r>
                      <a:r>
                        <a:rPr lang="en-US" sz="1200" spc="-65" dirty="0">
                          <a:effectLst/>
                        </a:rPr>
                        <a:t> </a:t>
                      </a:r>
                      <a:r>
                        <a:rPr lang="en-US" sz="1200" dirty="0">
                          <a:effectLst/>
                        </a:rPr>
                        <a:t>6</a:t>
                      </a:r>
                      <a:r>
                        <a:rPr lang="en-US" sz="1200" spc="-70" dirty="0">
                          <a:effectLst/>
                        </a:rPr>
                        <a:t> </a:t>
                      </a:r>
                      <a:r>
                        <a:rPr lang="en-US" sz="1200" spc="-30" dirty="0">
                          <a:effectLst/>
                        </a:rPr>
                        <a:t>years</a:t>
                      </a:r>
                      <a:r>
                        <a:rPr lang="en-US" sz="1200" spc="-70" dirty="0">
                          <a:effectLst/>
                        </a:rPr>
                        <a:t> </a:t>
                      </a:r>
                      <a:r>
                        <a:rPr lang="en-US" sz="1200" spc="-20" dirty="0">
                          <a:effectLst/>
                        </a:rPr>
                        <a:t>of</a:t>
                      </a:r>
                      <a:r>
                        <a:rPr lang="en-US" sz="1200" spc="145" dirty="0">
                          <a:effectLst/>
                        </a:rPr>
                        <a:t> </a:t>
                      </a:r>
                      <a:r>
                        <a:rPr lang="en-US" sz="1200" spc="-15" dirty="0">
                          <a:effectLst/>
                        </a:rPr>
                        <a:t>age</a:t>
                      </a:r>
                      <a:r>
                        <a:rPr lang="en-US" sz="1200" spc="-50" dirty="0">
                          <a:effectLst/>
                        </a:rPr>
                        <a:t> </a:t>
                      </a:r>
                      <a:r>
                        <a:rPr lang="en-US" sz="1200" spc="-15" dirty="0">
                          <a:effectLst/>
                        </a:rPr>
                        <a:t>or</a:t>
                      </a:r>
                      <a:r>
                        <a:rPr lang="en-US" sz="1200" spc="-45" dirty="0">
                          <a:effectLst/>
                        </a:rPr>
                        <a:t> </a:t>
                      </a:r>
                      <a:r>
                        <a:rPr lang="en-US" sz="1200" spc="-20" dirty="0">
                          <a:effectLst/>
                        </a:rPr>
                        <a:t>exited</a:t>
                      </a:r>
                      <a:r>
                        <a:rPr lang="en-US" sz="1200" spc="-45" dirty="0">
                          <a:effectLst/>
                        </a:rPr>
                        <a:t> </a:t>
                      </a:r>
                      <a:r>
                        <a:rPr lang="en-US" sz="1200" spc="-15" dirty="0">
                          <a:effectLst/>
                        </a:rPr>
                        <a:t>the</a:t>
                      </a:r>
                      <a:r>
                        <a:rPr lang="en-US" sz="1200" spc="-50" dirty="0">
                          <a:effectLst/>
                        </a:rPr>
                        <a:t> </a:t>
                      </a:r>
                      <a:r>
                        <a:rPr lang="en-US" sz="1200" spc="-20" dirty="0">
                          <a:effectLst/>
                        </a:rPr>
                        <a:t>program.</a:t>
                      </a:r>
                      <a:r>
                        <a:rPr lang="en-US" sz="1200" spc="-45" dirty="0">
                          <a:effectLst/>
                        </a:rPr>
                        <a:t> </a:t>
                      </a:r>
                      <a:r>
                        <a:rPr lang="en-US" sz="1200" spc="-20" dirty="0">
                          <a:effectLst/>
                        </a:rPr>
                        <a:t>(</a:t>
                      </a:r>
                      <a:r>
                        <a:rPr lang="en-US" sz="1200" spc="-20" dirty="0" err="1">
                          <a:effectLst/>
                        </a:rPr>
                        <a:t>c+d</a:t>
                      </a:r>
                      <a:r>
                        <a:rPr lang="en-US" sz="1200" spc="-20" dirty="0">
                          <a:effectLst/>
                        </a:rPr>
                        <a:t>)/(</a:t>
                      </a:r>
                      <a:r>
                        <a:rPr lang="en-US" sz="1200" spc="-20" dirty="0" err="1">
                          <a:effectLst/>
                        </a:rPr>
                        <a:t>a+b+c+d</a:t>
                      </a:r>
                      <a:r>
                        <a:rPr lang="en-US" sz="1200" spc="-20" dirty="0">
                          <a:effectLst/>
                        </a:rPr>
                        <a:t>)</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mn-lt"/>
                          <a:ea typeface="Times New Roman"/>
                          <a:cs typeface="Times New Roman"/>
                        </a:rPr>
                        <a:t> </a:t>
                      </a:r>
                      <a:r>
                        <a:rPr lang="en-US" sz="1200" b="1" spc="-40" dirty="0" smtClean="0">
                          <a:solidFill>
                            <a:srgbClr val="333333"/>
                          </a:solidFill>
                          <a:effectLst/>
                          <a:latin typeface="+mn-lt"/>
                          <a:ea typeface="Calibri"/>
                          <a:cs typeface="Times New Roman"/>
                        </a:rPr>
                        <a:t>4,501</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spc="-40" dirty="0" smtClean="0">
                          <a:solidFill>
                            <a:srgbClr val="333333"/>
                          </a:solidFill>
                          <a:effectLst/>
                          <a:latin typeface="+mn-lt"/>
                          <a:ea typeface="Calibri"/>
                          <a:cs typeface="Times New Roman"/>
                        </a:rPr>
                        <a:t>5,235</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effectLst/>
                          <a:latin typeface="+mn-lt"/>
                          <a:ea typeface="Times New Roman"/>
                          <a:cs typeface="Times New Roman"/>
                        </a:rPr>
                        <a:t>85.26%</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a:effectLst/>
                          <a:latin typeface="+mn-lt"/>
                          <a:ea typeface="Times New Roman"/>
                          <a:cs typeface="Times New Roman"/>
                        </a:rPr>
                        <a:t> </a:t>
                      </a:r>
                      <a:r>
                        <a:rPr lang="en-US" sz="1200" b="1" spc="-35" dirty="0" smtClean="0">
                          <a:solidFill>
                            <a:srgbClr val="333333"/>
                          </a:solidFill>
                          <a:effectLst/>
                          <a:latin typeface="+mn-lt"/>
                          <a:ea typeface="Calibri"/>
                          <a:cs typeface="Times New Roman"/>
                        </a:rPr>
                        <a:t>91.90%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26365" marR="0" algn="ctr">
                        <a:spcBef>
                          <a:spcPts val="620"/>
                        </a:spcBef>
                        <a:spcAft>
                          <a:spcPts val="0"/>
                        </a:spcAft>
                      </a:pPr>
                      <a:r>
                        <a:rPr lang="en-US" sz="1200" b="1" spc="-35" dirty="0" smtClean="0">
                          <a:solidFill>
                            <a:srgbClr val="333333"/>
                          </a:solidFill>
                          <a:effectLst/>
                          <a:latin typeface="+mn-lt"/>
                          <a:ea typeface="Calibri"/>
                          <a:cs typeface="Times New Roman"/>
                        </a:rPr>
                        <a:t>85.98%</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914400">
                <a:tc>
                  <a:txBody>
                    <a:bodyPr/>
                    <a:lstStyle/>
                    <a:p>
                      <a:pPr marL="108585" marR="102870" indent="-4445" algn="l">
                        <a:lnSpc>
                          <a:spcPct val="107000"/>
                        </a:lnSpc>
                        <a:spcBef>
                          <a:spcPts val="380"/>
                        </a:spcBef>
                        <a:spcAft>
                          <a:spcPts val="0"/>
                        </a:spcAft>
                      </a:pPr>
                      <a:r>
                        <a:rPr lang="en-US" sz="1200" spc="-25" dirty="0" smtClean="0">
                          <a:effectLst/>
                        </a:rPr>
                        <a:t>B2</a:t>
                      </a:r>
                      <a:r>
                        <a:rPr lang="en-US" sz="1200" spc="-25" dirty="0">
                          <a:effectLst/>
                        </a:rPr>
                        <a:t>.</a:t>
                      </a:r>
                      <a:r>
                        <a:rPr lang="en-US" sz="1200" spc="-65" dirty="0">
                          <a:effectLst/>
                        </a:rPr>
                        <a:t> </a:t>
                      </a:r>
                      <a:r>
                        <a:rPr lang="en-US" sz="1200" spc="-25" dirty="0">
                          <a:effectLst/>
                        </a:rPr>
                        <a:t>The</a:t>
                      </a:r>
                      <a:r>
                        <a:rPr lang="en-US" sz="1200" spc="-65" dirty="0">
                          <a:effectLst/>
                        </a:rPr>
                        <a:t> </a:t>
                      </a:r>
                      <a:r>
                        <a:rPr lang="en-US" sz="1200" spc="-30" dirty="0">
                          <a:effectLst/>
                        </a:rPr>
                        <a:t>percent</a:t>
                      </a:r>
                      <a:r>
                        <a:rPr lang="en-US" sz="1200" spc="-60" dirty="0">
                          <a:effectLst/>
                        </a:rPr>
                        <a:t> </a:t>
                      </a:r>
                      <a:r>
                        <a:rPr lang="en-US" sz="1200" spc="-20" dirty="0">
                          <a:effectLst/>
                        </a:rPr>
                        <a:t>of</a:t>
                      </a:r>
                      <a:r>
                        <a:rPr lang="en-US" sz="1200" spc="-65" dirty="0">
                          <a:effectLst/>
                        </a:rPr>
                        <a:t> </a:t>
                      </a:r>
                      <a:r>
                        <a:rPr lang="en-US" sz="1200" spc="-30" dirty="0">
                          <a:effectLst/>
                        </a:rPr>
                        <a:t>preschool</a:t>
                      </a:r>
                      <a:r>
                        <a:rPr lang="en-US" sz="1200" spc="-65" dirty="0">
                          <a:effectLst/>
                        </a:rPr>
                        <a:t> </a:t>
                      </a:r>
                      <a:r>
                        <a:rPr lang="en-US" sz="1200" spc="-30" dirty="0">
                          <a:effectLst/>
                        </a:rPr>
                        <a:t>children</a:t>
                      </a:r>
                      <a:r>
                        <a:rPr lang="en-US" sz="1200" spc="-60" dirty="0">
                          <a:effectLst/>
                        </a:rPr>
                        <a:t> </a:t>
                      </a:r>
                      <a:r>
                        <a:rPr lang="en-US" sz="1200" spc="-25" dirty="0">
                          <a:effectLst/>
                        </a:rPr>
                        <a:t>who</a:t>
                      </a:r>
                      <a:r>
                        <a:rPr lang="en-US" sz="1200" spc="-65" dirty="0">
                          <a:effectLst/>
                        </a:rPr>
                        <a:t> </a:t>
                      </a:r>
                      <a:r>
                        <a:rPr lang="en-US" sz="1200" spc="-25" dirty="0">
                          <a:effectLst/>
                        </a:rPr>
                        <a:t>were</a:t>
                      </a:r>
                      <a:r>
                        <a:rPr lang="en-US" sz="1200" spc="230" dirty="0">
                          <a:effectLst/>
                        </a:rPr>
                        <a:t> </a:t>
                      </a:r>
                      <a:r>
                        <a:rPr lang="en-US" sz="1200" spc="-30" dirty="0">
                          <a:effectLst/>
                        </a:rPr>
                        <a:t>functioning</a:t>
                      </a:r>
                      <a:r>
                        <a:rPr lang="en-US" sz="1200" spc="-65" dirty="0">
                          <a:effectLst/>
                        </a:rPr>
                        <a:t> </a:t>
                      </a:r>
                      <a:r>
                        <a:rPr lang="en-US" sz="1200" spc="-30" dirty="0">
                          <a:effectLst/>
                        </a:rPr>
                        <a:t>within</a:t>
                      </a:r>
                      <a:r>
                        <a:rPr lang="en-US" sz="1200" spc="-65" dirty="0">
                          <a:effectLst/>
                        </a:rPr>
                        <a:t> </a:t>
                      </a:r>
                      <a:r>
                        <a:rPr lang="en-US" sz="1200" spc="-25" dirty="0">
                          <a:effectLst/>
                        </a:rPr>
                        <a:t>age</a:t>
                      </a:r>
                      <a:r>
                        <a:rPr lang="en-US" sz="1200" spc="-65" dirty="0">
                          <a:effectLst/>
                        </a:rPr>
                        <a:t> </a:t>
                      </a:r>
                      <a:r>
                        <a:rPr lang="en-US" sz="1200" spc="-30" dirty="0">
                          <a:effectLst/>
                        </a:rPr>
                        <a:t>expectations</a:t>
                      </a:r>
                      <a:r>
                        <a:rPr lang="en-US" sz="1200" spc="-65" dirty="0">
                          <a:effectLst/>
                        </a:rPr>
                        <a:t> </a:t>
                      </a:r>
                      <a:r>
                        <a:rPr lang="en-US" sz="1200" spc="-20" dirty="0">
                          <a:effectLst/>
                        </a:rPr>
                        <a:t>in</a:t>
                      </a:r>
                      <a:r>
                        <a:rPr lang="en-US" sz="1200" spc="-65" dirty="0">
                          <a:effectLst/>
                        </a:rPr>
                        <a:t> </a:t>
                      </a:r>
                      <a:r>
                        <a:rPr lang="en-US" sz="1200" spc="-30" dirty="0">
                          <a:effectLst/>
                        </a:rPr>
                        <a:t>Outcome</a:t>
                      </a:r>
                      <a:r>
                        <a:rPr lang="en-US" sz="1200" spc="-65" dirty="0">
                          <a:effectLst/>
                        </a:rPr>
                        <a:t> </a:t>
                      </a:r>
                      <a:r>
                        <a:rPr lang="en-US" sz="1200" dirty="0">
                          <a:effectLst/>
                        </a:rPr>
                        <a:t>A</a:t>
                      </a:r>
                      <a:r>
                        <a:rPr lang="en-US" sz="1200" spc="-65" dirty="0">
                          <a:effectLst/>
                        </a:rPr>
                        <a:t> </a:t>
                      </a:r>
                      <a:r>
                        <a:rPr lang="en-US" sz="1200" spc="-20" dirty="0">
                          <a:effectLst/>
                        </a:rPr>
                        <a:t>by</a:t>
                      </a:r>
                      <a:r>
                        <a:rPr lang="en-US" sz="1200" spc="240" dirty="0">
                          <a:effectLst/>
                        </a:rPr>
                        <a:t> </a:t>
                      </a:r>
                      <a:r>
                        <a:rPr lang="en-US" sz="1200" spc="-25" dirty="0">
                          <a:effectLst/>
                        </a:rPr>
                        <a:t>the</a:t>
                      </a:r>
                      <a:r>
                        <a:rPr lang="en-US" sz="1200" spc="-70" dirty="0">
                          <a:effectLst/>
                        </a:rPr>
                        <a:t> </a:t>
                      </a:r>
                      <a:r>
                        <a:rPr lang="en-US" sz="1200" spc="-30" dirty="0">
                          <a:effectLst/>
                        </a:rPr>
                        <a:t>time</a:t>
                      </a:r>
                      <a:r>
                        <a:rPr lang="en-US" sz="1200" spc="-70" dirty="0">
                          <a:effectLst/>
                        </a:rPr>
                        <a:t> </a:t>
                      </a:r>
                      <a:r>
                        <a:rPr lang="en-US" sz="1200" spc="-30" dirty="0">
                          <a:effectLst/>
                        </a:rPr>
                        <a:t>they</a:t>
                      </a:r>
                      <a:r>
                        <a:rPr lang="en-US" sz="1200" spc="-70" dirty="0">
                          <a:effectLst/>
                        </a:rPr>
                        <a:t> </a:t>
                      </a:r>
                      <a:r>
                        <a:rPr lang="en-US" sz="1200" spc="-30" dirty="0">
                          <a:effectLst/>
                        </a:rPr>
                        <a:t>turned</a:t>
                      </a:r>
                      <a:r>
                        <a:rPr lang="en-US" sz="1200" spc="-65" dirty="0">
                          <a:effectLst/>
                        </a:rPr>
                        <a:t> </a:t>
                      </a:r>
                      <a:r>
                        <a:rPr lang="en-US" sz="1200" dirty="0">
                          <a:effectLst/>
                        </a:rPr>
                        <a:t>6</a:t>
                      </a:r>
                      <a:r>
                        <a:rPr lang="en-US" sz="1200" spc="-70" dirty="0">
                          <a:effectLst/>
                        </a:rPr>
                        <a:t> </a:t>
                      </a:r>
                      <a:r>
                        <a:rPr lang="en-US" sz="1200" spc="-30" dirty="0">
                          <a:effectLst/>
                        </a:rPr>
                        <a:t>years</a:t>
                      </a:r>
                      <a:r>
                        <a:rPr lang="en-US" sz="1200" spc="-70" dirty="0">
                          <a:effectLst/>
                        </a:rPr>
                        <a:t> </a:t>
                      </a:r>
                      <a:r>
                        <a:rPr lang="en-US" sz="1200" spc="-20" dirty="0">
                          <a:effectLst/>
                        </a:rPr>
                        <a:t>of</a:t>
                      </a:r>
                      <a:r>
                        <a:rPr lang="en-US" sz="1200" spc="-70" dirty="0">
                          <a:effectLst/>
                        </a:rPr>
                        <a:t> </a:t>
                      </a:r>
                      <a:r>
                        <a:rPr lang="en-US" sz="1200" spc="-25" dirty="0">
                          <a:effectLst/>
                        </a:rPr>
                        <a:t>age</a:t>
                      </a:r>
                      <a:r>
                        <a:rPr lang="en-US" sz="1200" spc="-65" dirty="0">
                          <a:effectLst/>
                        </a:rPr>
                        <a:t> </a:t>
                      </a:r>
                      <a:r>
                        <a:rPr lang="en-US" sz="1200" spc="-20" dirty="0">
                          <a:effectLst/>
                        </a:rPr>
                        <a:t>or</a:t>
                      </a:r>
                      <a:r>
                        <a:rPr lang="en-US" sz="1200" spc="-70" dirty="0">
                          <a:effectLst/>
                        </a:rPr>
                        <a:t> </a:t>
                      </a:r>
                      <a:r>
                        <a:rPr lang="en-US" sz="1200" spc="-30" dirty="0">
                          <a:effectLst/>
                        </a:rPr>
                        <a:t>exited</a:t>
                      </a:r>
                      <a:r>
                        <a:rPr lang="en-US" sz="1200" spc="-70" dirty="0">
                          <a:effectLst/>
                        </a:rPr>
                        <a:t> </a:t>
                      </a:r>
                      <a:r>
                        <a:rPr lang="en-US" sz="1200" spc="-25" dirty="0">
                          <a:effectLst/>
                        </a:rPr>
                        <a:t>the</a:t>
                      </a:r>
                      <a:r>
                        <a:rPr lang="en-US" sz="1200" spc="130" dirty="0">
                          <a:effectLst/>
                        </a:rPr>
                        <a:t> </a:t>
                      </a:r>
                      <a:r>
                        <a:rPr lang="en-US" sz="1200" spc="-5" dirty="0">
                          <a:effectLst/>
                        </a:rPr>
                        <a:t>program.</a:t>
                      </a:r>
                      <a:r>
                        <a:rPr lang="en-US" sz="1200" dirty="0">
                          <a:effectLst/>
                        </a:rPr>
                        <a:t> </a:t>
                      </a:r>
                      <a:r>
                        <a:rPr lang="en-US" sz="1200" spc="75" dirty="0">
                          <a:effectLst/>
                        </a:rPr>
                        <a:t> </a:t>
                      </a:r>
                      <a:r>
                        <a:rPr lang="en-US" sz="1200" spc="-5" dirty="0">
                          <a:effectLst/>
                        </a:rPr>
                        <a:t>(</a:t>
                      </a:r>
                      <a:r>
                        <a:rPr lang="en-US" sz="1200" spc="-5" dirty="0" err="1">
                          <a:effectLst/>
                        </a:rPr>
                        <a:t>d+e</a:t>
                      </a:r>
                      <a:r>
                        <a:rPr lang="en-US" sz="1200" spc="-5" dirty="0">
                          <a:effectLst/>
                        </a:rPr>
                        <a:t>)/(</a:t>
                      </a:r>
                      <a:r>
                        <a:rPr lang="en-US" sz="1200" spc="-5" dirty="0" err="1">
                          <a:effectLst/>
                        </a:rPr>
                        <a:t>a+b+c+d+e</a:t>
                      </a:r>
                      <a:r>
                        <a:rPr lang="en-US" sz="1200" spc="-5" dirty="0">
                          <a:effectLst/>
                        </a:rPr>
                        <a:t>)</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spc="-40" dirty="0" smtClean="0">
                          <a:solidFill>
                            <a:schemeClr val="tx1"/>
                          </a:solidFill>
                          <a:effectLst/>
                          <a:latin typeface="+mn-lt"/>
                          <a:ea typeface="Calibri"/>
                          <a:cs typeface="Times New Roman"/>
                        </a:rPr>
                        <a:t>2,622</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200" b="1" dirty="0" smtClean="0">
                          <a:solidFill>
                            <a:schemeClr val="tx1"/>
                          </a:solidFill>
                          <a:effectLst/>
                          <a:latin typeface="+mn-lt"/>
                          <a:ea typeface="Times New Roman"/>
                          <a:cs typeface="Times New Roman"/>
                        </a:rPr>
                        <a:t>5,740</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126365" marR="0" algn="ctr">
                        <a:spcBef>
                          <a:spcPts val="0"/>
                        </a:spcBef>
                        <a:spcAft>
                          <a:spcPts val="0"/>
                        </a:spcAft>
                      </a:pPr>
                      <a:r>
                        <a:rPr lang="en-US" sz="1200" b="1" spc="-35" dirty="0" smtClean="0">
                          <a:solidFill>
                            <a:schemeClr val="tx1"/>
                          </a:solidFill>
                          <a:effectLst/>
                          <a:latin typeface="+mn-lt"/>
                          <a:ea typeface="Calibri"/>
                          <a:cs typeface="Times New Roman"/>
                        </a:rPr>
                        <a:t>45.67%</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200" b="1" dirty="0" smtClean="0">
                          <a:solidFill>
                            <a:schemeClr val="tx1"/>
                          </a:solidFill>
                          <a:effectLst/>
                          <a:latin typeface="+mn-lt"/>
                          <a:ea typeface="Times New Roman"/>
                          <a:cs typeface="Times New Roman"/>
                        </a:rPr>
                        <a:t>59.64%</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200" b="1" dirty="0" smtClean="0">
                          <a:solidFill>
                            <a:schemeClr val="tx1"/>
                          </a:solidFill>
                          <a:effectLst/>
                          <a:latin typeface="+mn-lt"/>
                          <a:ea typeface="Times New Roman"/>
                          <a:cs typeface="Times New Roman"/>
                        </a:rPr>
                        <a:t>45.68%</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573982" y="990600"/>
            <a:ext cx="2420856" cy="369332"/>
          </a:xfrm>
          <a:prstGeom prst="rect">
            <a:avLst/>
          </a:prstGeom>
        </p:spPr>
        <p:txBody>
          <a:bodyPr wrap="none">
            <a:spAutoFit/>
          </a:bodyPr>
          <a:lstStyle/>
          <a:p>
            <a:r>
              <a:rPr lang="en-US" b="1" dirty="0"/>
              <a:t>FFY </a:t>
            </a:r>
            <a:r>
              <a:rPr lang="en-US" b="1" dirty="0" smtClean="0"/>
              <a:t>2017 </a:t>
            </a:r>
            <a:r>
              <a:rPr lang="en-US" b="1" dirty="0"/>
              <a:t>SPP/APR Data</a:t>
            </a:r>
            <a:endParaRPr lang="en-US" dirty="0"/>
          </a:p>
        </p:txBody>
      </p:sp>
    </p:spTree>
    <p:extLst>
      <p:ext uri="{BB962C8B-B14F-4D97-AF65-F5344CB8AC3E}">
        <p14:creationId xmlns:p14="http://schemas.microsoft.com/office/powerpoint/2010/main" val="17866436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85800"/>
          </a:xfrm>
        </p:spPr>
        <p:txBody>
          <a:bodyPr>
            <a:normAutofit/>
          </a:bodyPr>
          <a:lstStyle/>
          <a:p>
            <a:r>
              <a:rPr lang="en-US" sz="3200" dirty="0" smtClean="0"/>
              <a:t>Indicator 7: Preschool Outcomes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8708015"/>
              </p:ext>
            </p:extLst>
          </p:nvPr>
        </p:nvGraphicFramePr>
        <p:xfrm>
          <a:off x="609600" y="1447800"/>
          <a:ext cx="8153400" cy="1615694"/>
        </p:xfrm>
        <a:graphic>
          <a:graphicData uri="http://schemas.openxmlformats.org/drawingml/2006/table">
            <a:tbl>
              <a:tblPr firstRow="1" firstCol="1" lastRow="1" lastCol="1" bandRow="1" bandCol="1">
                <a:tableStyleId>{69012ECD-51FC-41F1-AA8D-1B2483CD663E}</a:tableStyleId>
              </a:tblPr>
              <a:tblGrid>
                <a:gridCol w="6858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332105">
                <a:tc>
                  <a:txBody>
                    <a:bodyPr/>
                    <a:lstStyle/>
                    <a:p>
                      <a:r>
                        <a:rPr lang="en-US" sz="1200" dirty="0">
                          <a:solidFill>
                            <a:schemeClr val="bg1"/>
                          </a:solidFill>
                          <a:effectLst/>
                          <a:latin typeface="+mn-lt"/>
                        </a:rPr>
                        <a:t> </a:t>
                      </a:r>
                      <a:r>
                        <a:rPr kumimoji="0" lang="en-US" sz="1600" b="1" kern="1200" dirty="0" smtClean="0">
                          <a:solidFill>
                            <a:schemeClr val="bg1"/>
                          </a:solidFill>
                          <a:effectLst/>
                          <a:latin typeface="+mn-lt"/>
                          <a:ea typeface="+mn-ea"/>
                          <a:cs typeface="+mn-cs"/>
                        </a:rPr>
                        <a:t>Outcome C: Use of appropriate behaviors to meet their needs</a:t>
                      </a:r>
                      <a:endParaRPr kumimoji="0" lang="en-US" sz="1800" b="1" kern="1200" dirty="0">
                        <a:solidFill>
                          <a:schemeClr val="bg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9385" marR="112395" indent="-47625" algn="ctr">
                        <a:lnSpc>
                          <a:spcPct val="107000"/>
                        </a:lnSpc>
                        <a:spcBef>
                          <a:spcPts val="380"/>
                        </a:spcBef>
                        <a:spcAft>
                          <a:spcPts val="0"/>
                        </a:spcAft>
                      </a:pPr>
                      <a:r>
                        <a:rPr lang="en-US" sz="1200" spc="-5" dirty="0">
                          <a:effectLst/>
                          <a:latin typeface="+mn-lt"/>
                        </a:rPr>
                        <a:t>Number</a:t>
                      </a:r>
                      <a:r>
                        <a:rPr lang="en-US" sz="1200" spc="-85" dirty="0">
                          <a:effectLst/>
                          <a:latin typeface="+mn-lt"/>
                        </a:rPr>
                        <a:t> </a:t>
                      </a:r>
                      <a:r>
                        <a:rPr lang="en-US" sz="1200" spc="-5" dirty="0">
                          <a:effectLst/>
                          <a:latin typeface="+mn-lt"/>
                        </a:rPr>
                        <a:t>of</a:t>
                      </a:r>
                      <a:r>
                        <a:rPr lang="en-US" sz="1200" spc="115" dirty="0">
                          <a:effectLst/>
                          <a:latin typeface="+mn-lt"/>
                        </a:rPr>
                        <a:t> </a:t>
                      </a:r>
                      <a:r>
                        <a:rPr lang="en-US" sz="1200" spc="-15" dirty="0">
                          <a:effectLst/>
                          <a:latin typeface="+mn-lt"/>
                        </a:rPr>
                        <a:t>Children</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4630">
                <a:tc>
                  <a:txBody>
                    <a:bodyPr/>
                    <a:lstStyle/>
                    <a:p>
                      <a:pPr marL="233363" marR="0" indent="-193675">
                        <a:spcBef>
                          <a:spcPts val="380"/>
                        </a:spcBef>
                        <a:spcAft>
                          <a:spcPts val="0"/>
                        </a:spcAft>
                      </a:pPr>
                      <a:r>
                        <a:rPr lang="en-US" sz="1200" spc="-20" dirty="0">
                          <a:solidFill>
                            <a:schemeClr val="bg1"/>
                          </a:solidFill>
                          <a:effectLst/>
                          <a:latin typeface="+mn-lt"/>
                        </a:rPr>
                        <a:t>a.</a:t>
                      </a:r>
                      <a:r>
                        <a:rPr lang="en-US" sz="1200" spc="-65" dirty="0">
                          <a:solidFill>
                            <a:schemeClr val="bg1"/>
                          </a:solidFill>
                          <a:effectLst/>
                          <a:latin typeface="+mn-lt"/>
                        </a:rPr>
                        <a:t> </a:t>
                      </a:r>
                      <a:r>
                        <a:rPr lang="en-US" sz="1200" spc="-65" dirty="0" smtClean="0">
                          <a:solidFill>
                            <a:schemeClr val="bg1"/>
                          </a:solidFill>
                          <a:effectLst/>
                          <a:latin typeface="+mn-lt"/>
                        </a:rPr>
                        <a:t>	</a:t>
                      </a:r>
                      <a:r>
                        <a:rPr lang="en-US" sz="1200" spc="-30" dirty="0" smtClean="0">
                          <a:solidFill>
                            <a:schemeClr val="bg1"/>
                          </a:solidFill>
                          <a:effectLst/>
                          <a:latin typeface="+mn-lt"/>
                        </a:rPr>
                        <a:t>Preschool</a:t>
                      </a:r>
                      <a:r>
                        <a:rPr lang="en-US" sz="1200" spc="-65" dirty="0" smtClean="0">
                          <a:solidFill>
                            <a:schemeClr val="bg1"/>
                          </a:solidFill>
                          <a:effectLst/>
                          <a:latin typeface="+mn-lt"/>
                        </a:rPr>
                        <a:t> </a:t>
                      </a:r>
                      <a:r>
                        <a:rPr lang="en-US" sz="1200" spc="-30" dirty="0">
                          <a:solidFill>
                            <a:schemeClr val="bg1"/>
                          </a:solidFill>
                          <a:effectLst/>
                          <a:latin typeface="+mn-lt"/>
                        </a:rPr>
                        <a:t>children</a:t>
                      </a:r>
                      <a:r>
                        <a:rPr lang="en-US" sz="1200" spc="-65" dirty="0">
                          <a:solidFill>
                            <a:schemeClr val="bg1"/>
                          </a:solidFill>
                          <a:effectLst/>
                          <a:latin typeface="+mn-lt"/>
                        </a:rPr>
                        <a:t> </a:t>
                      </a:r>
                      <a:r>
                        <a:rPr lang="en-US" sz="1200" spc="-25" dirty="0">
                          <a:solidFill>
                            <a:schemeClr val="bg1"/>
                          </a:solidFill>
                          <a:effectLst/>
                          <a:latin typeface="+mn-lt"/>
                        </a:rPr>
                        <a:t>who</a:t>
                      </a:r>
                      <a:r>
                        <a:rPr lang="en-US" sz="1200" spc="-60" dirty="0">
                          <a:solidFill>
                            <a:schemeClr val="bg1"/>
                          </a:solidFill>
                          <a:effectLst/>
                          <a:latin typeface="+mn-lt"/>
                        </a:rPr>
                        <a:t> </a:t>
                      </a:r>
                      <a:r>
                        <a:rPr lang="en-US" sz="1200" spc="-25" dirty="0">
                          <a:solidFill>
                            <a:schemeClr val="bg1"/>
                          </a:solidFill>
                          <a:effectLst/>
                          <a:latin typeface="+mn-lt"/>
                        </a:rPr>
                        <a:t>did</a:t>
                      </a:r>
                      <a:r>
                        <a:rPr lang="en-US" sz="1200" spc="-65" dirty="0">
                          <a:solidFill>
                            <a:schemeClr val="bg1"/>
                          </a:solidFill>
                          <a:effectLst/>
                          <a:latin typeface="+mn-lt"/>
                        </a:rPr>
                        <a:t> </a:t>
                      </a:r>
                      <a:r>
                        <a:rPr lang="en-US" sz="1200" spc="-25" dirty="0">
                          <a:solidFill>
                            <a:schemeClr val="bg1"/>
                          </a:solidFill>
                          <a:effectLst/>
                          <a:latin typeface="+mn-lt"/>
                        </a:rPr>
                        <a:t>not</a:t>
                      </a:r>
                      <a:r>
                        <a:rPr lang="en-US" sz="1200" spc="-65" dirty="0">
                          <a:solidFill>
                            <a:schemeClr val="bg1"/>
                          </a:solidFill>
                          <a:effectLst/>
                          <a:latin typeface="+mn-lt"/>
                        </a:rPr>
                        <a:t> </a:t>
                      </a:r>
                      <a:r>
                        <a:rPr lang="en-US" sz="1200" spc="-30" dirty="0">
                          <a:solidFill>
                            <a:schemeClr val="bg1"/>
                          </a:solidFill>
                          <a:effectLst/>
                          <a:latin typeface="+mn-lt"/>
                        </a:rPr>
                        <a:t>improve</a:t>
                      </a:r>
                      <a:r>
                        <a:rPr lang="en-US" sz="1200" spc="-65" dirty="0">
                          <a:solidFill>
                            <a:schemeClr val="bg1"/>
                          </a:solidFill>
                          <a:effectLst/>
                          <a:latin typeface="+mn-lt"/>
                        </a:rPr>
                        <a:t> </a:t>
                      </a:r>
                      <a:r>
                        <a:rPr lang="en-US" sz="1200" spc="-30" dirty="0">
                          <a:solidFill>
                            <a:schemeClr val="bg1"/>
                          </a:solidFill>
                          <a:effectLst/>
                          <a:latin typeface="+mn-lt"/>
                        </a:rPr>
                        <a:t>functioning</a:t>
                      </a:r>
                      <a:endParaRPr lang="en-US" sz="1200" dirty="0">
                        <a:solidFill>
                          <a:schemeClr val="bg1"/>
                        </a:solidFill>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b="1" spc="-30" dirty="0" smtClean="0">
                          <a:solidFill>
                            <a:schemeClr val="tx1"/>
                          </a:solidFill>
                          <a:effectLst/>
                          <a:latin typeface="+mn-lt"/>
                          <a:ea typeface="Calibri"/>
                          <a:cs typeface="Times New Roman"/>
                        </a:rPr>
                        <a:t>83</a:t>
                      </a:r>
                      <a:endParaRPr lang="en-US" sz="1200" b="1" dirty="0">
                        <a:solidFill>
                          <a:schemeClr val="tx1"/>
                        </a:solidFill>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214630">
                <a:tc>
                  <a:txBody>
                    <a:bodyPr/>
                    <a:lstStyle/>
                    <a:p>
                      <a:pPr marL="233363" marR="0" indent="-193675">
                        <a:spcBef>
                          <a:spcPts val="380"/>
                        </a:spcBef>
                        <a:spcAft>
                          <a:spcPts val="0"/>
                        </a:spcAft>
                        <a:tabLst/>
                      </a:pPr>
                      <a:r>
                        <a:rPr lang="en-US" sz="1200" b="1" kern="1200" spc="-20" dirty="0" smtClean="0">
                          <a:solidFill>
                            <a:schemeClr val="bg1"/>
                          </a:solidFill>
                          <a:effectLst/>
                          <a:latin typeface="+mn-lt"/>
                          <a:ea typeface="+mn-ea"/>
                          <a:cs typeface="+mn-cs"/>
                        </a:rPr>
                        <a:t>b.	Preschool </a:t>
                      </a:r>
                      <a:r>
                        <a:rPr lang="en-US" sz="1200" b="1" kern="1200" spc="-20" dirty="0">
                          <a:solidFill>
                            <a:schemeClr val="bg1"/>
                          </a:solidFill>
                          <a:effectLst/>
                          <a:latin typeface="+mn-lt"/>
                          <a:ea typeface="+mn-ea"/>
                          <a:cs typeface="+mn-cs"/>
                        </a:rPr>
                        <a:t>children who improved functioning but not sufficient to move nearer to functioning comparable to same-aged peers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b="1" spc="-35" dirty="0" smtClean="0">
                          <a:solidFill>
                            <a:schemeClr val="tx1"/>
                          </a:solidFill>
                          <a:effectLst/>
                          <a:latin typeface="+mn-lt"/>
                          <a:ea typeface="Calibri"/>
                          <a:cs typeface="Times New Roman"/>
                        </a:rPr>
                        <a:t>447</a:t>
                      </a:r>
                      <a:endParaRPr lang="en-US" sz="1200" b="1" dirty="0">
                        <a:solidFill>
                          <a:schemeClr val="tx1"/>
                        </a:solidFill>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r h="214630">
                <a:tc>
                  <a:txBody>
                    <a:bodyPr/>
                    <a:lstStyle/>
                    <a:p>
                      <a:pPr marL="233363" marR="0" indent="-190500">
                        <a:spcBef>
                          <a:spcPts val="380"/>
                        </a:spcBef>
                        <a:spcAft>
                          <a:spcPts val="0"/>
                        </a:spcAft>
                      </a:pPr>
                      <a:r>
                        <a:rPr lang="en-US" sz="1200" b="1" kern="1200" spc="-20" dirty="0">
                          <a:solidFill>
                            <a:schemeClr val="bg1"/>
                          </a:solidFill>
                          <a:effectLst/>
                          <a:latin typeface="+mn-lt"/>
                          <a:ea typeface="+mn-ea"/>
                          <a:cs typeface="+mn-cs"/>
                        </a:rPr>
                        <a:t>c. </a:t>
                      </a:r>
                      <a:r>
                        <a:rPr lang="en-US" sz="1200" b="1" kern="1200" spc="-20" dirty="0" smtClean="0">
                          <a:solidFill>
                            <a:schemeClr val="bg1"/>
                          </a:solidFill>
                          <a:effectLst/>
                          <a:latin typeface="+mn-lt"/>
                          <a:ea typeface="+mn-ea"/>
                          <a:cs typeface="+mn-cs"/>
                        </a:rPr>
                        <a:t>	Preschool </a:t>
                      </a:r>
                      <a:r>
                        <a:rPr lang="en-US" sz="1200" b="1" kern="1200" spc="-20" dirty="0">
                          <a:solidFill>
                            <a:schemeClr val="bg1"/>
                          </a:solidFill>
                          <a:effectLst/>
                          <a:latin typeface="+mn-lt"/>
                          <a:ea typeface="+mn-ea"/>
                          <a:cs typeface="+mn-cs"/>
                        </a:rPr>
                        <a:t>children who improved functioning to a level nearer to same-aged peers but did not reach it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b="1" spc="-40" dirty="0" smtClean="0">
                          <a:solidFill>
                            <a:schemeClr val="tx1"/>
                          </a:solidFill>
                          <a:effectLst/>
                          <a:latin typeface="+mn-lt"/>
                          <a:ea typeface="Calibri"/>
                          <a:cs typeface="Times New Roman"/>
                        </a:rPr>
                        <a:t>1,481</a:t>
                      </a:r>
                      <a:endParaRPr lang="en-US" sz="1200" b="1" dirty="0">
                        <a:solidFill>
                          <a:schemeClr val="tx1"/>
                        </a:solidFill>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3"/>
                  </a:ext>
                </a:extLst>
              </a:tr>
              <a:tr h="214630">
                <a:tc>
                  <a:txBody>
                    <a:bodyPr/>
                    <a:lstStyle/>
                    <a:p>
                      <a:pPr marL="233363" marR="0" indent="-193675">
                        <a:spcBef>
                          <a:spcPts val="380"/>
                        </a:spcBef>
                        <a:spcAft>
                          <a:spcPts val="0"/>
                        </a:spcAft>
                      </a:pPr>
                      <a:r>
                        <a:rPr lang="en-US" sz="1200" b="1" kern="1200" spc="-20" dirty="0">
                          <a:solidFill>
                            <a:schemeClr val="bg1"/>
                          </a:solidFill>
                          <a:effectLst/>
                          <a:latin typeface="+mn-lt"/>
                          <a:ea typeface="+mn-ea"/>
                          <a:cs typeface="+mn-cs"/>
                        </a:rPr>
                        <a:t>d. </a:t>
                      </a:r>
                      <a:r>
                        <a:rPr lang="en-US" sz="1200" b="1" kern="1200" spc="-20" dirty="0" smtClean="0">
                          <a:solidFill>
                            <a:schemeClr val="bg1"/>
                          </a:solidFill>
                          <a:effectLst/>
                          <a:latin typeface="+mn-lt"/>
                          <a:ea typeface="+mn-ea"/>
                          <a:cs typeface="+mn-cs"/>
                        </a:rPr>
                        <a:t>	Preschool </a:t>
                      </a:r>
                      <a:r>
                        <a:rPr lang="en-US" sz="1200" b="1" kern="1200" spc="-20" dirty="0">
                          <a:solidFill>
                            <a:schemeClr val="bg1"/>
                          </a:solidFill>
                          <a:effectLst/>
                          <a:latin typeface="+mn-lt"/>
                          <a:ea typeface="+mn-ea"/>
                          <a:cs typeface="+mn-cs"/>
                        </a:rPr>
                        <a:t>children who improved functioning to reach a level comparable to same-aged peers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b="1" spc="-40" dirty="0" smtClean="0">
                          <a:solidFill>
                            <a:schemeClr val="tx1"/>
                          </a:solidFill>
                          <a:effectLst/>
                          <a:latin typeface="+mn-lt"/>
                          <a:ea typeface="Calibri"/>
                          <a:cs typeface="Times New Roman"/>
                        </a:rPr>
                        <a:t>1,940</a:t>
                      </a:r>
                      <a:endParaRPr lang="en-US" sz="1200" b="1" dirty="0">
                        <a:solidFill>
                          <a:schemeClr val="tx1"/>
                        </a:solidFill>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4"/>
                  </a:ext>
                </a:extLst>
              </a:tr>
              <a:tr h="214630">
                <a:tc>
                  <a:txBody>
                    <a:bodyPr/>
                    <a:lstStyle/>
                    <a:p>
                      <a:pPr marL="233363" marR="0" indent="-193675">
                        <a:spcBef>
                          <a:spcPts val="380"/>
                        </a:spcBef>
                        <a:spcAft>
                          <a:spcPts val="0"/>
                        </a:spcAft>
                      </a:pPr>
                      <a:r>
                        <a:rPr lang="en-US" sz="1200" b="1" kern="1200" spc="-20" dirty="0">
                          <a:solidFill>
                            <a:schemeClr val="bg1"/>
                          </a:solidFill>
                          <a:effectLst/>
                          <a:latin typeface="+mn-lt"/>
                          <a:ea typeface="+mn-ea"/>
                          <a:cs typeface="+mn-cs"/>
                        </a:rPr>
                        <a:t>e. </a:t>
                      </a:r>
                      <a:r>
                        <a:rPr lang="en-US" sz="1200" b="1" kern="1200" spc="-20" dirty="0" smtClean="0">
                          <a:solidFill>
                            <a:schemeClr val="bg1"/>
                          </a:solidFill>
                          <a:effectLst/>
                          <a:latin typeface="+mn-lt"/>
                          <a:ea typeface="+mn-ea"/>
                          <a:cs typeface="+mn-cs"/>
                        </a:rPr>
                        <a:t>	Preschool </a:t>
                      </a:r>
                      <a:r>
                        <a:rPr lang="en-US" sz="1200" b="1" kern="1200" spc="-20" dirty="0">
                          <a:solidFill>
                            <a:schemeClr val="bg1"/>
                          </a:solidFill>
                          <a:effectLst/>
                          <a:latin typeface="+mn-lt"/>
                          <a:ea typeface="+mn-ea"/>
                          <a:cs typeface="+mn-cs"/>
                        </a:rPr>
                        <a:t>children who maintained functioning at a level comparable to same-aged peers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80"/>
                        </a:spcBef>
                        <a:spcAft>
                          <a:spcPts val="0"/>
                        </a:spcAft>
                      </a:pPr>
                      <a:r>
                        <a:rPr lang="en-US" sz="1200" b="1" spc="-40" dirty="0" smtClean="0">
                          <a:solidFill>
                            <a:schemeClr val="tx1"/>
                          </a:solidFill>
                          <a:effectLst/>
                          <a:latin typeface="+mn-lt"/>
                          <a:ea typeface="Calibri"/>
                          <a:cs typeface="Times New Roman"/>
                        </a:rPr>
                        <a:t>1,789</a:t>
                      </a:r>
                      <a:endParaRPr lang="en-US" sz="1200" b="1" dirty="0">
                        <a:solidFill>
                          <a:schemeClr val="tx1"/>
                        </a:solidFill>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86228422"/>
              </p:ext>
            </p:extLst>
          </p:nvPr>
        </p:nvGraphicFramePr>
        <p:xfrm>
          <a:off x="609600" y="3581400"/>
          <a:ext cx="8153399" cy="2286000"/>
        </p:xfrm>
        <a:graphic>
          <a:graphicData uri="http://schemas.openxmlformats.org/drawingml/2006/table">
            <a:tbl>
              <a:tblPr firstRow="1" firstCol="1" lastRow="1" lastCol="1" bandRow="1" bandCol="1">
                <a:tableStyleId>{5C22544A-7EE6-4342-B048-85BDC9FD1C3A}</a:tableStyleId>
              </a:tblPr>
              <a:tblGrid>
                <a:gridCol w="3733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59179">
                  <a:extLst>
                    <a:ext uri="{9D8B030D-6E8A-4147-A177-3AD203B41FA5}">
                      <a16:colId xmlns:a16="http://schemas.microsoft.com/office/drawing/2014/main" val="20002"/>
                    </a:ext>
                  </a:extLst>
                </a:gridCol>
                <a:gridCol w="815340">
                  <a:extLst>
                    <a:ext uri="{9D8B030D-6E8A-4147-A177-3AD203B41FA5}">
                      <a16:colId xmlns:a16="http://schemas.microsoft.com/office/drawing/2014/main" val="20003"/>
                    </a:ext>
                  </a:extLst>
                </a:gridCol>
                <a:gridCol w="815340">
                  <a:extLst>
                    <a:ext uri="{9D8B030D-6E8A-4147-A177-3AD203B41FA5}">
                      <a16:colId xmlns:a16="http://schemas.microsoft.com/office/drawing/2014/main" val="20004"/>
                    </a:ext>
                  </a:extLst>
                </a:gridCol>
                <a:gridCol w="815340">
                  <a:extLst>
                    <a:ext uri="{9D8B030D-6E8A-4147-A177-3AD203B41FA5}">
                      <a16:colId xmlns:a16="http://schemas.microsoft.com/office/drawing/2014/main" val="20005"/>
                    </a:ext>
                  </a:extLst>
                </a:gridCol>
              </a:tblGrid>
              <a:tr h="50006">
                <a:tc>
                  <a:txBody>
                    <a:bodyPr/>
                    <a:lstStyle/>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0"/>
                        </a:spcBef>
                        <a:spcAft>
                          <a:spcPts val="0"/>
                        </a:spcAft>
                      </a:pPr>
                      <a:r>
                        <a:rPr lang="en-US" sz="1200" dirty="0">
                          <a:effectLst/>
                        </a:rPr>
                        <a:t> </a:t>
                      </a:r>
                      <a:r>
                        <a:rPr lang="en-US" sz="1200" spc="-15" dirty="0" smtClean="0">
                          <a:effectLst/>
                        </a:rPr>
                        <a:t>Numerator</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0"/>
                        </a:spcBef>
                        <a:spcAft>
                          <a:spcPts val="0"/>
                        </a:spcAft>
                      </a:pPr>
                      <a:r>
                        <a:rPr lang="en-US" sz="1200" dirty="0">
                          <a:effectLst/>
                        </a:rPr>
                        <a:t> </a:t>
                      </a:r>
                      <a:r>
                        <a:rPr lang="en-US" sz="1200" spc="-5" dirty="0" smtClean="0">
                          <a:effectLst/>
                        </a:rPr>
                        <a:t>Denominator</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marR="0" indent="0" algn="ctr">
                        <a:spcBef>
                          <a:spcPts val="380"/>
                        </a:spcBef>
                        <a:spcAft>
                          <a:spcPts val="0"/>
                        </a:spcAft>
                      </a:pPr>
                      <a:r>
                        <a:rPr lang="en-US" sz="1200" spc="-25" dirty="0">
                          <a:effectLst/>
                        </a:rPr>
                        <a:t>FFY</a:t>
                      </a:r>
                      <a:r>
                        <a:rPr lang="en-US" sz="1200" spc="-85" dirty="0">
                          <a:effectLst/>
                        </a:rPr>
                        <a:t> </a:t>
                      </a:r>
                      <a:r>
                        <a:rPr lang="en-US" sz="1200" spc="-30" dirty="0" smtClean="0">
                          <a:effectLst/>
                        </a:rPr>
                        <a:t>2016</a:t>
                      </a:r>
                      <a:r>
                        <a:rPr lang="en-US" sz="1200" spc="-30" baseline="0" dirty="0" smtClean="0">
                          <a:effectLst/>
                        </a:rPr>
                        <a:t> </a:t>
                      </a:r>
                      <a:r>
                        <a:rPr lang="en-US" sz="1200" spc="-20" dirty="0" smtClean="0">
                          <a:effectLst/>
                        </a:rPr>
                        <a:t>Data</a:t>
                      </a:r>
                      <a:r>
                        <a:rPr lang="en-US" sz="1200" spc="-20" dirty="0">
                          <a:effectLst/>
                        </a:rPr>
                        <a:t>*</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380"/>
                        </a:spcBef>
                        <a:spcAft>
                          <a:spcPts val="0"/>
                        </a:spcAft>
                      </a:pPr>
                      <a:r>
                        <a:rPr lang="en-US" sz="1200" spc="-25" dirty="0">
                          <a:effectLst/>
                        </a:rPr>
                        <a:t>FFY</a:t>
                      </a:r>
                      <a:r>
                        <a:rPr lang="en-US" sz="1200" spc="-85" dirty="0">
                          <a:effectLst/>
                        </a:rPr>
                        <a:t> </a:t>
                      </a:r>
                      <a:r>
                        <a:rPr lang="en-US" sz="1200" spc="-30" dirty="0" smtClean="0">
                          <a:effectLst/>
                        </a:rPr>
                        <a:t>2017</a:t>
                      </a:r>
                      <a:r>
                        <a:rPr lang="en-US" sz="1200" spc="-30" baseline="0" dirty="0" smtClean="0">
                          <a:effectLst/>
                        </a:rPr>
                        <a:t> </a:t>
                      </a:r>
                      <a:r>
                        <a:rPr lang="en-US" sz="1200" spc="-25" dirty="0" smtClean="0">
                          <a:effectLst/>
                        </a:rPr>
                        <a:t>Target</a:t>
                      </a:r>
                      <a:r>
                        <a:rPr lang="en-US" sz="1200" spc="-25" dirty="0">
                          <a:effectLst/>
                        </a:rPr>
                        <a:t>*</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marR="0" algn="ctr">
                        <a:spcBef>
                          <a:spcPts val="380"/>
                        </a:spcBef>
                        <a:spcAft>
                          <a:spcPts val="0"/>
                        </a:spcAft>
                      </a:pPr>
                      <a:r>
                        <a:rPr lang="en-US" sz="1200" spc="-25" dirty="0">
                          <a:effectLst/>
                        </a:rPr>
                        <a:t>FFY</a:t>
                      </a:r>
                      <a:r>
                        <a:rPr lang="en-US" sz="1200" spc="-85" dirty="0">
                          <a:effectLst/>
                        </a:rPr>
                        <a:t> </a:t>
                      </a:r>
                      <a:r>
                        <a:rPr lang="en-US" sz="1200" spc="-30" dirty="0" smtClean="0">
                          <a:effectLst/>
                        </a:rPr>
                        <a:t>2017</a:t>
                      </a:r>
                      <a:endParaRPr lang="en-US" sz="1200" dirty="0">
                        <a:effectLst/>
                      </a:endParaRPr>
                    </a:p>
                    <a:p>
                      <a:pPr marL="3810" marR="0" algn="ctr">
                        <a:spcBef>
                          <a:spcPts val="60"/>
                        </a:spcBef>
                        <a:spcAft>
                          <a:spcPts val="0"/>
                        </a:spcAft>
                      </a:pPr>
                      <a:r>
                        <a:rPr lang="en-US" sz="1200" spc="-15" dirty="0">
                          <a:effectLst/>
                        </a:rPr>
                        <a:t>Data</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69340">
                <a:tc>
                  <a:txBody>
                    <a:bodyPr/>
                    <a:lstStyle/>
                    <a:p>
                      <a:pPr marL="78105" marR="76835" algn="l">
                        <a:lnSpc>
                          <a:spcPct val="107000"/>
                        </a:lnSpc>
                        <a:spcBef>
                          <a:spcPts val="380"/>
                        </a:spcBef>
                        <a:spcAft>
                          <a:spcPts val="0"/>
                        </a:spcAft>
                      </a:pPr>
                      <a:r>
                        <a:rPr lang="en-US" sz="1200" spc="-25" dirty="0" smtClean="0">
                          <a:effectLst/>
                        </a:rPr>
                        <a:t>C1</a:t>
                      </a:r>
                      <a:r>
                        <a:rPr lang="en-US" sz="1200" spc="-25" dirty="0">
                          <a:effectLst/>
                        </a:rPr>
                        <a:t>.</a:t>
                      </a:r>
                      <a:r>
                        <a:rPr lang="en-US" sz="1200" spc="-70" dirty="0">
                          <a:effectLst/>
                        </a:rPr>
                        <a:t> </a:t>
                      </a:r>
                      <a:r>
                        <a:rPr lang="en-US" sz="1200" spc="-20" dirty="0">
                          <a:effectLst/>
                        </a:rPr>
                        <a:t>Of</a:t>
                      </a:r>
                      <a:r>
                        <a:rPr lang="en-US" sz="1200" spc="-60" dirty="0">
                          <a:effectLst/>
                        </a:rPr>
                        <a:t> </a:t>
                      </a:r>
                      <a:r>
                        <a:rPr lang="en-US" sz="1200" spc="-25" dirty="0">
                          <a:effectLst/>
                        </a:rPr>
                        <a:t>those</a:t>
                      </a:r>
                      <a:r>
                        <a:rPr lang="en-US" sz="1200" spc="-70" dirty="0">
                          <a:effectLst/>
                        </a:rPr>
                        <a:t> </a:t>
                      </a:r>
                      <a:r>
                        <a:rPr lang="en-US" sz="1200" spc="-30" dirty="0">
                          <a:effectLst/>
                        </a:rPr>
                        <a:t>preschool</a:t>
                      </a:r>
                      <a:r>
                        <a:rPr lang="en-US" sz="1200" spc="-60" dirty="0">
                          <a:effectLst/>
                        </a:rPr>
                        <a:t> </a:t>
                      </a:r>
                      <a:r>
                        <a:rPr lang="en-US" sz="1200" spc="-30" dirty="0">
                          <a:effectLst/>
                        </a:rPr>
                        <a:t>children</a:t>
                      </a:r>
                      <a:r>
                        <a:rPr lang="en-US" sz="1200" spc="-65" dirty="0">
                          <a:effectLst/>
                        </a:rPr>
                        <a:t> </a:t>
                      </a:r>
                      <a:r>
                        <a:rPr lang="en-US" sz="1200" spc="-25" dirty="0">
                          <a:effectLst/>
                        </a:rPr>
                        <a:t>who</a:t>
                      </a:r>
                      <a:r>
                        <a:rPr lang="en-US" sz="1200" spc="-60" dirty="0">
                          <a:effectLst/>
                        </a:rPr>
                        <a:t> </a:t>
                      </a:r>
                      <a:r>
                        <a:rPr lang="en-US" sz="1200" spc="-30" dirty="0">
                          <a:effectLst/>
                        </a:rPr>
                        <a:t>entered</a:t>
                      </a:r>
                      <a:r>
                        <a:rPr lang="en-US" sz="1200" spc="-65" dirty="0">
                          <a:effectLst/>
                        </a:rPr>
                        <a:t> </a:t>
                      </a:r>
                      <a:r>
                        <a:rPr lang="en-US" sz="1200" spc="-20" dirty="0">
                          <a:effectLst/>
                        </a:rPr>
                        <a:t>or</a:t>
                      </a:r>
                      <a:r>
                        <a:rPr lang="en-US" sz="1200" spc="-60" dirty="0">
                          <a:effectLst/>
                        </a:rPr>
                        <a:t> </a:t>
                      </a:r>
                      <a:r>
                        <a:rPr lang="en-US" sz="1200" spc="-30" dirty="0">
                          <a:effectLst/>
                        </a:rPr>
                        <a:t>exited</a:t>
                      </a:r>
                      <a:r>
                        <a:rPr lang="en-US" sz="1200" spc="260" dirty="0">
                          <a:effectLst/>
                        </a:rPr>
                        <a:t> </a:t>
                      </a:r>
                      <a:r>
                        <a:rPr lang="en-US" sz="1200" spc="-25" dirty="0">
                          <a:effectLst/>
                        </a:rPr>
                        <a:t>the</a:t>
                      </a:r>
                      <a:r>
                        <a:rPr lang="en-US" sz="1200" spc="-70" dirty="0">
                          <a:effectLst/>
                        </a:rPr>
                        <a:t> </a:t>
                      </a:r>
                      <a:r>
                        <a:rPr lang="en-US" sz="1200" spc="-30" dirty="0">
                          <a:effectLst/>
                        </a:rPr>
                        <a:t>preschool</a:t>
                      </a:r>
                      <a:r>
                        <a:rPr lang="en-US" sz="1200" spc="-65" dirty="0">
                          <a:effectLst/>
                        </a:rPr>
                        <a:t> </a:t>
                      </a:r>
                      <a:r>
                        <a:rPr lang="en-US" sz="1200" spc="-30" dirty="0">
                          <a:effectLst/>
                        </a:rPr>
                        <a:t>program</a:t>
                      </a:r>
                      <a:r>
                        <a:rPr lang="en-US" sz="1200" spc="-65" dirty="0">
                          <a:effectLst/>
                        </a:rPr>
                        <a:t> </a:t>
                      </a:r>
                      <a:r>
                        <a:rPr lang="en-US" sz="1200" spc="-25" dirty="0">
                          <a:effectLst/>
                        </a:rPr>
                        <a:t>below</a:t>
                      </a:r>
                      <a:r>
                        <a:rPr lang="en-US" sz="1200" spc="-65" dirty="0">
                          <a:effectLst/>
                        </a:rPr>
                        <a:t> </a:t>
                      </a:r>
                      <a:r>
                        <a:rPr lang="en-US" sz="1200" spc="-25" dirty="0">
                          <a:effectLst/>
                        </a:rPr>
                        <a:t>age</a:t>
                      </a:r>
                      <a:r>
                        <a:rPr lang="en-US" sz="1200" spc="-70" dirty="0">
                          <a:effectLst/>
                        </a:rPr>
                        <a:t> </a:t>
                      </a:r>
                      <a:r>
                        <a:rPr lang="en-US" sz="1200" spc="-30" dirty="0">
                          <a:effectLst/>
                        </a:rPr>
                        <a:t>expectations</a:t>
                      </a:r>
                      <a:r>
                        <a:rPr lang="en-US" sz="1200" spc="-65" dirty="0">
                          <a:effectLst/>
                        </a:rPr>
                        <a:t> </a:t>
                      </a:r>
                      <a:r>
                        <a:rPr lang="en-US" sz="1200" spc="-20" dirty="0">
                          <a:effectLst/>
                        </a:rPr>
                        <a:t>in</a:t>
                      </a:r>
                      <a:r>
                        <a:rPr lang="en-US" sz="1200" spc="200" dirty="0">
                          <a:effectLst/>
                        </a:rPr>
                        <a:t> </a:t>
                      </a:r>
                      <a:r>
                        <a:rPr lang="en-US" sz="1200" spc="-30" dirty="0">
                          <a:effectLst/>
                        </a:rPr>
                        <a:t>Outcome</a:t>
                      </a:r>
                      <a:r>
                        <a:rPr lang="en-US" sz="1200" spc="-75" dirty="0">
                          <a:effectLst/>
                        </a:rPr>
                        <a:t> </a:t>
                      </a:r>
                      <a:r>
                        <a:rPr lang="en-US" sz="1200" spc="-20" dirty="0">
                          <a:effectLst/>
                        </a:rPr>
                        <a:t>A,</a:t>
                      </a:r>
                      <a:r>
                        <a:rPr lang="en-US" sz="1200" spc="-70" dirty="0">
                          <a:effectLst/>
                        </a:rPr>
                        <a:t> </a:t>
                      </a:r>
                      <a:r>
                        <a:rPr lang="en-US" sz="1200" spc="-25" dirty="0">
                          <a:effectLst/>
                        </a:rPr>
                        <a:t>the</a:t>
                      </a:r>
                      <a:r>
                        <a:rPr lang="en-US" sz="1200" spc="-75" dirty="0">
                          <a:effectLst/>
                        </a:rPr>
                        <a:t> </a:t>
                      </a:r>
                      <a:r>
                        <a:rPr lang="en-US" sz="1200" spc="-30" dirty="0">
                          <a:effectLst/>
                        </a:rPr>
                        <a:t>percent</a:t>
                      </a:r>
                      <a:r>
                        <a:rPr lang="en-US" sz="1200" spc="-70" dirty="0">
                          <a:effectLst/>
                        </a:rPr>
                        <a:t> </a:t>
                      </a:r>
                      <a:r>
                        <a:rPr lang="en-US" sz="1200" spc="-25" dirty="0">
                          <a:effectLst/>
                        </a:rPr>
                        <a:t>who</a:t>
                      </a:r>
                      <a:r>
                        <a:rPr lang="en-US" sz="1200" spc="-70" dirty="0">
                          <a:effectLst/>
                        </a:rPr>
                        <a:t> </a:t>
                      </a:r>
                      <a:r>
                        <a:rPr lang="en-US" sz="1200" spc="-35" dirty="0">
                          <a:effectLst/>
                        </a:rPr>
                        <a:t>substantially</a:t>
                      </a:r>
                      <a:r>
                        <a:rPr lang="en-US" sz="1200" spc="-75" dirty="0">
                          <a:effectLst/>
                        </a:rPr>
                        <a:t> </a:t>
                      </a:r>
                      <a:r>
                        <a:rPr lang="en-US" sz="1200" spc="-30" dirty="0">
                          <a:effectLst/>
                        </a:rPr>
                        <a:t>increased</a:t>
                      </a:r>
                      <a:r>
                        <a:rPr lang="en-US" sz="1200" spc="155" dirty="0">
                          <a:effectLst/>
                        </a:rPr>
                        <a:t> </a:t>
                      </a:r>
                      <a:r>
                        <a:rPr lang="en-US" sz="1200" spc="-30" dirty="0">
                          <a:effectLst/>
                        </a:rPr>
                        <a:t>their</a:t>
                      </a:r>
                      <a:r>
                        <a:rPr lang="en-US" sz="1200" spc="-70" dirty="0">
                          <a:effectLst/>
                        </a:rPr>
                        <a:t> </a:t>
                      </a:r>
                      <a:r>
                        <a:rPr lang="en-US" sz="1200" spc="-30" dirty="0">
                          <a:effectLst/>
                        </a:rPr>
                        <a:t>rate</a:t>
                      </a:r>
                      <a:r>
                        <a:rPr lang="en-US" sz="1200" spc="-70" dirty="0">
                          <a:effectLst/>
                        </a:rPr>
                        <a:t> </a:t>
                      </a:r>
                      <a:r>
                        <a:rPr lang="en-US" sz="1200" spc="-20" dirty="0">
                          <a:effectLst/>
                        </a:rPr>
                        <a:t>of</a:t>
                      </a:r>
                      <a:r>
                        <a:rPr lang="en-US" sz="1200" spc="-65" dirty="0">
                          <a:effectLst/>
                        </a:rPr>
                        <a:t> </a:t>
                      </a:r>
                      <a:r>
                        <a:rPr lang="en-US" sz="1200" spc="-30" dirty="0">
                          <a:effectLst/>
                        </a:rPr>
                        <a:t>growth</a:t>
                      </a:r>
                      <a:r>
                        <a:rPr lang="en-US" sz="1200" spc="-70" dirty="0">
                          <a:effectLst/>
                        </a:rPr>
                        <a:t> </a:t>
                      </a:r>
                      <a:r>
                        <a:rPr lang="en-US" sz="1200" spc="-20" dirty="0">
                          <a:effectLst/>
                        </a:rPr>
                        <a:t>by</a:t>
                      </a:r>
                      <a:r>
                        <a:rPr lang="en-US" sz="1200" spc="-70" dirty="0">
                          <a:effectLst/>
                        </a:rPr>
                        <a:t> </a:t>
                      </a:r>
                      <a:r>
                        <a:rPr lang="en-US" sz="1200" spc="-25" dirty="0">
                          <a:effectLst/>
                        </a:rPr>
                        <a:t>the</a:t>
                      </a:r>
                      <a:r>
                        <a:rPr lang="en-US" sz="1200" spc="-65" dirty="0">
                          <a:effectLst/>
                        </a:rPr>
                        <a:t> </a:t>
                      </a:r>
                      <a:r>
                        <a:rPr lang="en-US" sz="1200" spc="-30" dirty="0">
                          <a:effectLst/>
                        </a:rPr>
                        <a:t>time</a:t>
                      </a:r>
                      <a:r>
                        <a:rPr lang="en-US" sz="1200" spc="-70" dirty="0">
                          <a:effectLst/>
                        </a:rPr>
                        <a:t> </a:t>
                      </a:r>
                      <a:r>
                        <a:rPr lang="en-US" sz="1200" spc="-30" dirty="0">
                          <a:effectLst/>
                        </a:rPr>
                        <a:t>they</a:t>
                      </a:r>
                      <a:r>
                        <a:rPr lang="en-US" sz="1200" spc="-70" dirty="0">
                          <a:effectLst/>
                        </a:rPr>
                        <a:t> </a:t>
                      </a:r>
                      <a:r>
                        <a:rPr lang="en-US" sz="1200" spc="-30" dirty="0">
                          <a:effectLst/>
                        </a:rPr>
                        <a:t>turned</a:t>
                      </a:r>
                      <a:r>
                        <a:rPr lang="en-US" sz="1200" spc="-65" dirty="0">
                          <a:effectLst/>
                        </a:rPr>
                        <a:t> </a:t>
                      </a:r>
                      <a:r>
                        <a:rPr lang="en-US" sz="1200" dirty="0">
                          <a:effectLst/>
                        </a:rPr>
                        <a:t>6</a:t>
                      </a:r>
                      <a:r>
                        <a:rPr lang="en-US" sz="1200" spc="-70" dirty="0">
                          <a:effectLst/>
                        </a:rPr>
                        <a:t> </a:t>
                      </a:r>
                      <a:r>
                        <a:rPr lang="en-US" sz="1200" spc="-30" dirty="0">
                          <a:effectLst/>
                        </a:rPr>
                        <a:t>years</a:t>
                      </a:r>
                      <a:r>
                        <a:rPr lang="en-US" sz="1200" spc="-70" dirty="0">
                          <a:effectLst/>
                        </a:rPr>
                        <a:t> </a:t>
                      </a:r>
                      <a:r>
                        <a:rPr lang="en-US" sz="1200" spc="-20" dirty="0">
                          <a:effectLst/>
                        </a:rPr>
                        <a:t>of</a:t>
                      </a:r>
                      <a:r>
                        <a:rPr lang="en-US" sz="1200" spc="145" dirty="0">
                          <a:effectLst/>
                        </a:rPr>
                        <a:t> </a:t>
                      </a:r>
                      <a:r>
                        <a:rPr lang="en-US" sz="1200" spc="-15" dirty="0">
                          <a:effectLst/>
                        </a:rPr>
                        <a:t>age</a:t>
                      </a:r>
                      <a:r>
                        <a:rPr lang="en-US" sz="1200" spc="-50" dirty="0">
                          <a:effectLst/>
                        </a:rPr>
                        <a:t> </a:t>
                      </a:r>
                      <a:r>
                        <a:rPr lang="en-US" sz="1200" spc="-15" dirty="0">
                          <a:effectLst/>
                        </a:rPr>
                        <a:t>or</a:t>
                      </a:r>
                      <a:r>
                        <a:rPr lang="en-US" sz="1200" spc="-45" dirty="0">
                          <a:effectLst/>
                        </a:rPr>
                        <a:t> </a:t>
                      </a:r>
                      <a:r>
                        <a:rPr lang="en-US" sz="1200" spc="-20" dirty="0">
                          <a:effectLst/>
                        </a:rPr>
                        <a:t>exited</a:t>
                      </a:r>
                      <a:r>
                        <a:rPr lang="en-US" sz="1200" spc="-45" dirty="0">
                          <a:effectLst/>
                        </a:rPr>
                        <a:t> </a:t>
                      </a:r>
                      <a:r>
                        <a:rPr lang="en-US" sz="1200" spc="-15" dirty="0">
                          <a:effectLst/>
                        </a:rPr>
                        <a:t>the</a:t>
                      </a:r>
                      <a:r>
                        <a:rPr lang="en-US" sz="1200" spc="-50" dirty="0">
                          <a:effectLst/>
                        </a:rPr>
                        <a:t> </a:t>
                      </a:r>
                      <a:r>
                        <a:rPr lang="en-US" sz="1200" spc="-20" dirty="0">
                          <a:effectLst/>
                        </a:rPr>
                        <a:t>program.</a:t>
                      </a:r>
                      <a:r>
                        <a:rPr lang="en-US" sz="1200" spc="-45" dirty="0">
                          <a:effectLst/>
                        </a:rPr>
                        <a:t> </a:t>
                      </a:r>
                      <a:r>
                        <a:rPr lang="en-US" sz="1200" spc="-20" dirty="0">
                          <a:effectLst/>
                        </a:rPr>
                        <a:t>(</a:t>
                      </a:r>
                      <a:r>
                        <a:rPr lang="en-US" sz="1200" spc="-20" dirty="0" err="1">
                          <a:effectLst/>
                        </a:rPr>
                        <a:t>c+d</a:t>
                      </a:r>
                      <a:r>
                        <a:rPr lang="en-US" sz="1200" spc="-20" dirty="0">
                          <a:effectLst/>
                        </a:rPr>
                        <a:t>)/(</a:t>
                      </a:r>
                      <a:r>
                        <a:rPr lang="en-US" sz="1200" spc="-20" dirty="0" err="1">
                          <a:effectLst/>
                        </a:rPr>
                        <a:t>a+b+c+d</a:t>
                      </a:r>
                      <a:r>
                        <a:rPr lang="en-US" sz="1200" spc="-20" dirty="0">
                          <a:effectLst/>
                        </a:rPr>
                        <a:t>)</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latin typeface="+mn-lt"/>
                          <a:ea typeface="Times New Roman"/>
                          <a:cs typeface="Times New Roman"/>
                        </a:rPr>
                        <a:t> </a:t>
                      </a:r>
                      <a:r>
                        <a:rPr lang="en-US" sz="1200" b="1" spc="-40" dirty="0" smtClean="0">
                          <a:solidFill>
                            <a:schemeClr val="tx1"/>
                          </a:solidFill>
                          <a:effectLst/>
                          <a:latin typeface="+mn-lt"/>
                          <a:ea typeface="Calibri"/>
                          <a:cs typeface="Times New Roman"/>
                        </a:rPr>
                        <a:t>3,421</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a:solidFill>
                            <a:schemeClr val="tx1"/>
                          </a:solidFill>
                          <a:effectLst/>
                          <a:latin typeface="+mn-lt"/>
                          <a:ea typeface="Times New Roman"/>
                          <a:cs typeface="Times New Roman"/>
                        </a:rPr>
                        <a:t> </a:t>
                      </a:r>
                      <a:r>
                        <a:rPr lang="en-US" sz="1200" b="1" dirty="0" smtClean="0">
                          <a:solidFill>
                            <a:schemeClr val="tx1"/>
                          </a:solidFill>
                          <a:effectLst/>
                          <a:latin typeface="+mn-lt"/>
                          <a:ea typeface="Times New Roman"/>
                          <a:cs typeface="Times New Roman"/>
                        </a:rPr>
                        <a:t>3,951</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solidFill>
                            <a:schemeClr val="tx1"/>
                          </a:solidFill>
                          <a:effectLst/>
                          <a:latin typeface="+mn-lt"/>
                          <a:ea typeface="Times New Roman"/>
                          <a:cs typeface="Times New Roman"/>
                        </a:rPr>
                        <a:t>85.93%</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solidFill>
                            <a:schemeClr val="tx1"/>
                          </a:solidFill>
                          <a:effectLst/>
                          <a:latin typeface="+mn-lt"/>
                          <a:ea typeface="Times New Roman"/>
                          <a:cs typeface="Times New Roman"/>
                        </a:rPr>
                        <a:t>91.65%</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solidFill>
                            <a:schemeClr val="tx1"/>
                          </a:solidFill>
                          <a:effectLst/>
                          <a:latin typeface="+mn-lt"/>
                          <a:ea typeface="Times New Roman"/>
                          <a:cs typeface="Times New Roman"/>
                        </a:rPr>
                        <a:t>86.59%</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838200">
                <a:tc>
                  <a:txBody>
                    <a:bodyPr/>
                    <a:lstStyle/>
                    <a:p>
                      <a:pPr marL="108585" marR="102870" indent="-4445" algn="l">
                        <a:lnSpc>
                          <a:spcPct val="107000"/>
                        </a:lnSpc>
                        <a:spcBef>
                          <a:spcPts val="380"/>
                        </a:spcBef>
                        <a:spcAft>
                          <a:spcPts val="0"/>
                        </a:spcAft>
                      </a:pPr>
                      <a:r>
                        <a:rPr lang="en-US" sz="1200" spc="-25" dirty="0" smtClean="0">
                          <a:effectLst/>
                        </a:rPr>
                        <a:t>C2</a:t>
                      </a:r>
                      <a:r>
                        <a:rPr lang="en-US" sz="1200" spc="-25" dirty="0">
                          <a:effectLst/>
                        </a:rPr>
                        <a:t>.</a:t>
                      </a:r>
                      <a:r>
                        <a:rPr lang="en-US" sz="1200" spc="-65" dirty="0">
                          <a:effectLst/>
                        </a:rPr>
                        <a:t> </a:t>
                      </a:r>
                      <a:r>
                        <a:rPr lang="en-US" sz="1200" spc="-25" dirty="0">
                          <a:effectLst/>
                        </a:rPr>
                        <a:t>The</a:t>
                      </a:r>
                      <a:r>
                        <a:rPr lang="en-US" sz="1200" spc="-65" dirty="0">
                          <a:effectLst/>
                        </a:rPr>
                        <a:t> </a:t>
                      </a:r>
                      <a:r>
                        <a:rPr lang="en-US" sz="1200" spc="-30" dirty="0">
                          <a:effectLst/>
                        </a:rPr>
                        <a:t>percent</a:t>
                      </a:r>
                      <a:r>
                        <a:rPr lang="en-US" sz="1200" spc="-60" dirty="0">
                          <a:effectLst/>
                        </a:rPr>
                        <a:t> </a:t>
                      </a:r>
                      <a:r>
                        <a:rPr lang="en-US" sz="1200" spc="-20" dirty="0">
                          <a:effectLst/>
                        </a:rPr>
                        <a:t>of</a:t>
                      </a:r>
                      <a:r>
                        <a:rPr lang="en-US" sz="1200" spc="-65" dirty="0">
                          <a:effectLst/>
                        </a:rPr>
                        <a:t> </a:t>
                      </a:r>
                      <a:r>
                        <a:rPr lang="en-US" sz="1200" spc="-30" dirty="0">
                          <a:effectLst/>
                        </a:rPr>
                        <a:t>preschool</a:t>
                      </a:r>
                      <a:r>
                        <a:rPr lang="en-US" sz="1200" spc="-65" dirty="0">
                          <a:effectLst/>
                        </a:rPr>
                        <a:t> </a:t>
                      </a:r>
                      <a:r>
                        <a:rPr lang="en-US" sz="1200" spc="-30" dirty="0">
                          <a:effectLst/>
                        </a:rPr>
                        <a:t>children</a:t>
                      </a:r>
                      <a:r>
                        <a:rPr lang="en-US" sz="1200" spc="-60" dirty="0">
                          <a:effectLst/>
                        </a:rPr>
                        <a:t> </a:t>
                      </a:r>
                      <a:r>
                        <a:rPr lang="en-US" sz="1200" spc="-25" dirty="0">
                          <a:effectLst/>
                        </a:rPr>
                        <a:t>who</a:t>
                      </a:r>
                      <a:r>
                        <a:rPr lang="en-US" sz="1200" spc="-65" dirty="0">
                          <a:effectLst/>
                        </a:rPr>
                        <a:t> </a:t>
                      </a:r>
                      <a:r>
                        <a:rPr lang="en-US" sz="1200" spc="-25" dirty="0">
                          <a:effectLst/>
                        </a:rPr>
                        <a:t>were</a:t>
                      </a:r>
                      <a:r>
                        <a:rPr lang="en-US" sz="1200" spc="230" dirty="0">
                          <a:effectLst/>
                        </a:rPr>
                        <a:t> </a:t>
                      </a:r>
                      <a:r>
                        <a:rPr lang="en-US" sz="1200" spc="-30" dirty="0">
                          <a:effectLst/>
                        </a:rPr>
                        <a:t>functioning</a:t>
                      </a:r>
                      <a:r>
                        <a:rPr lang="en-US" sz="1200" spc="-65" dirty="0">
                          <a:effectLst/>
                        </a:rPr>
                        <a:t> </a:t>
                      </a:r>
                      <a:r>
                        <a:rPr lang="en-US" sz="1200" spc="-30" dirty="0">
                          <a:effectLst/>
                        </a:rPr>
                        <a:t>within</a:t>
                      </a:r>
                      <a:r>
                        <a:rPr lang="en-US" sz="1200" spc="-65" dirty="0">
                          <a:effectLst/>
                        </a:rPr>
                        <a:t> </a:t>
                      </a:r>
                      <a:r>
                        <a:rPr lang="en-US" sz="1200" spc="-25" dirty="0">
                          <a:effectLst/>
                        </a:rPr>
                        <a:t>age</a:t>
                      </a:r>
                      <a:r>
                        <a:rPr lang="en-US" sz="1200" spc="-65" dirty="0">
                          <a:effectLst/>
                        </a:rPr>
                        <a:t> </a:t>
                      </a:r>
                      <a:r>
                        <a:rPr lang="en-US" sz="1200" spc="-30" dirty="0">
                          <a:effectLst/>
                        </a:rPr>
                        <a:t>expectations</a:t>
                      </a:r>
                      <a:r>
                        <a:rPr lang="en-US" sz="1200" spc="-65" dirty="0">
                          <a:effectLst/>
                        </a:rPr>
                        <a:t> </a:t>
                      </a:r>
                      <a:r>
                        <a:rPr lang="en-US" sz="1200" spc="-20" dirty="0">
                          <a:effectLst/>
                        </a:rPr>
                        <a:t>in</a:t>
                      </a:r>
                      <a:r>
                        <a:rPr lang="en-US" sz="1200" spc="-65" dirty="0">
                          <a:effectLst/>
                        </a:rPr>
                        <a:t> </a:t>
                      </a:r>
                      <a:r>
                        <a:rPr lang="en-US" sz="1200" spc="-30" dirty="0">
                          <a:effectLst/>
                        </a:rPr>
                        <a:t>Outcome</a:t>
                      </a:r>
                      <a:r>
                        <a:rPr lang="en-US" sz="1200" spc="-65" dirty="0">
                          <a:effectLst/>
                        </a:rPr>
                        <a:t> </a:t>
                      </a:r>
                      <a:r>
                        <a:rPr lang="en-US" sz="1200" dirty="0">
                          <a:effectLst/>
                        </a:rPr>
                        <a:t>A</a:t>
                      </a:r>
                      <a:r>
                        <a:rPr lang="en-US" sz="1200" spc="-65" dirty="0">
                          <a:effectLst/>
                        </a:rPr>
                        <a:t> </a:t>
                      </a:r>
                      <a:r>
                        <a:rPr lang="en-US" sz="1200" spc="-20" dirty="0">
                          <a:effectLst/>
                        </a:rPr>
                        <a:t>by</a:t>
                      </a:r>
                      <a:r>
                        <a:rPr lang="en-US" sz="1200" spc="240" dirty="0">
                          <a:effectLst/>
                        </a:rPr>
                        <a:t> </a:t>
                      </a:r>
                      <a:r>
                        <a:rPr lang="en-US" sz="1200" spc="-25" dirty="0">
                          <a:effectLst/>
                        </a:rPr>
                        <a:t>the</a:t>
                      </a:r>
                      <a:r>
                        <a:rPr lang="en-US" sz="1200" spc="-70" dirty="0">
                          <a:effectLst/>
                        </a:rPr>
                        <a:t> </a:t>
                      </a:r>
                      <a:r>
                        <a:rPr lang="en-US" sz="1200" spc="-30" dirty="0">
                          <a:effectLst/>
                        </a:rPr>
                        <a:t>time</a:t>
                      </a:r>
                      <a:r>
                        <a:rPr lang="en-US" sz="1200" spc="-70" dirty="0">
                          <a:effectLst/>
                        </a:rPr>
                        <a:t> </a:t>
                      </a:r>
                      <a:r>
                        <a:rPr lang="en-US" sz="1200" spc="-30" dirty="0">
                          <a:effectLst/>
                        </a:rPr>
                        <a:t>they</a:t>
                      </a:r>
                      <a:r>
                        <a:rPr lang="en-US" sz="1200" spc="-70" dirty="0">
                          <a:effectLst/>
                        </a:rPr>
                        <a:t> </a:t>
                      </a:r>
                      <a:r>
                        <a:rPr lang="en-US" sz="1200" spc="-30" dirty="0">
                          <a:effectLst/>
                        </a:rPr>
                        <a:t>turned</a:t>
                      </a:r>
                      <a:r>
                        <a:rPr lang="en-US" sz="1200" spc="-65" dirty="0">
                          <a:effectLst/>
                        </a:rPr>
                        <a:t> </a:t>
                      </a:r>
                      <a:r>
                        <a:rPr lang="en-US" sz="1200" dirty="0">
                          <a:effectLst/>
                        </a:rPr>
                        <a:t>6</a:t>
                      </a:r>
                      <a:r>
                        <a:rPr lang="en-US" sz="1200" spc="-70" dirty="0">
                          <a:effectLst/>
                        </a:rPr>
                        <a:t> </a:t>
                      </a:r>
                      <a:r>
                        <a:rPr lang="en-US" sz="1200" spc="-30" dirty="0">
                          <a:effectLst/>
                        </a:rPr>
                        <a:t>years</a:t>
                      </a:r>
                      <a:r>
                        <a:rPr lang="en-US" sz="1200" spc="-70" dirty="0">
                          <a:effectLst/>
                        </a:rPr>
                        <a:t> </a:t>
                      </a:r>
                      <a:r>
                        <a:rPr lang="en-US" sz="1200" spc="-20" dirty="0">
                          <a:effectLst/>
                        </a:rPr>
                        <a:t>of</a:t>
                      </a:r>
                      <a:r>
                        <a:rPr lang="en-US" sz="1200" spc="-70" dirty="0">
                          <a:effectLst/>
                        </a:rPr>
                        <a:t> </a:t>
                      </a:r>
                      <a:r>
                        <a:rPr lang="en-US" sz="1200" spc="-25" dirty="0">
                          <a:effectLst/>
                        </a:rPr>
                        <a:t>age</a:t>
                      </a:r>
                      <a:r>
                        <a:rPr lang="en-US" sz="1200" spc="-65" dirty="0">
                          <a:effectLst/>
                        </a:rPr>
                        <a:t> </a:t>
                      </a:r>
                      <a:r>
                        <a:rPr lang="en-US" sz="1200" spc="-20" dirty="0">
                          <a:effectLst/>
                        </a:rPr>
                        <a:t>or</a:t>
                      </a:r>
                      <a:r>
                        <a:rPr lang="en-US" sz="1200" spc="-70" dirty="0">
                          <a:effectLst/>
                        </a:rPr>
                        <a:t> </a:t>
                      </a:r>
                      <a:r>
                        <a:rPr lang="en-US" sz="1200" spc="-30" dirty="0">
                          <a:effectLst/>
                        </a:rPr>
                        <a:t>exited</a:t>
                      </a:r>
                      <a:r>
                        <a:rPr lang="en-US" sz="1200" spc="-70" dirty="0">
                          <a:effectLst/>
                        </a:rPr>
                        <a:t> </a:t>
                      </a:r>
                      <a:r>
                        <a:rPr lang="en-US" sz="1200" spc="-25" dirty="0">
                          <a:effectLst/>
                        </a:rPr>
                        <a:t>the</a:t>
                      </a:r>
                      <a:r>
                        <a:rPr lang="en-US" sz="1200" spc="130" dirty="0">
                          <a:effectLst/>
                        </a:rPr>
                        <a:t> </a:t>
                      </a:r>
                      <a:r>
                        <a:rPr lang="en-US" sz="1200" spc="-5" dirty="0">
                          <a:effectLst/>
                        </a:rPr>
                        <a:t>program.</a:t>
                      </a:r>
                      <a:r>
                        <a:rPr lang="en-US" sz="1200" dirty="0">
                          <a:effectLst/>
                        </a:rPr>
                        <a:t> </a:t>
                      </a:r>
                      <a:r>
                        <a:rPr lang="en-US" sz="1200" spc="75" dirty="0">
                          <a:effectLst/>
                        </a:rPr>
                        <a:t> </a:t>
                      </a:r>
                      <a:r>
                        <a:rPr lang="en-US" sz="1200" spc="-5" dirty="0">
                          <a:effectLst/>
                        </a:rPr>
                        <a:t>(</a:t>
                      </a:r>
                      <a:r>
                        <a:rPr lang="en-US" sz="1200" spc="-5" dirty="0" err="1">
                          <a:effectLst/>
                        </a:rPr>
                        <a:t>d+e</a:t>
                      </a:r>
                      <a:r>
                        <a:rPr lang="en-US" sz="1200" spc="-5" dirty="0">
                          <a:effectLst/>
                        </a:rPr>
                        <a:t>)/(</a:t>
                      </a:r>
                      <a:r>
                        <a:rPr lang="en-US" sz="1200" spc="-5" dirty="0" err="1">
                          <a:effectLst/>
                        </a:rPr>
                        <a:t>a+b+c+d+e</a:t>
                      </a:r>
                      <a:r>
                        <a:rPr lang="en-US" sz="1200" spc="-5" dirty="0">
                          <a:effectLst/>
                        </a:rPr>
                        <a:t>)</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effectLst/>
                          <a:latin typeface="+mn-lt"/>
                          <a:ea typeface="Times New Roman"/>
                          <a:cs typeface="Times New Roman"/>
                        </a:rPr>
                        <a:t> </a:t>
                      </a:r>
                      <a:r>
                        <a:rPr lang="en-US" sz="1200" b="1" dirty="0" smtClean="0">
                          <a:solidFill>
                            <a:schemeClr val="tx1"/>
                          </a:solidFill>
                          <a:effectLst/>
                          <a:latin typeface="+mn-lt"/>
                          <a:ea typeface="Calibri"/>
                          <a:cs typeface="Times New Roman"/>
                        </a:rPr>
                        <a:t>3729</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200" b="1" dirty="0" smtClean="0">
                          <a:solidFill>
                            <a:schemeClr val="tx1"/>
                          </a:solidFill>
                          <a:effectLst/>
                          <a:latin typeface="+mn-lt"/>
                          <a:ea typeface="Times New Roman"/>
                          <a:cs typeface="Times New Roman"/>
                        </a:rPr>
                        <a:t>5740</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200" b="1" dirty="0" smtClean="0">
                          <a:solidFill>
                            <a:schemeClr val="tx1"/>
                          </a:solidFill>
                          <a:effectLst/>
                          <a:latin typeface="+mn-lt"/>
                          <a:ea typeface="Times New Roman"/>
                          <a:cs typeface="Times New Roman"/>
                        </a:rPr>
                        <a:t>65.54%</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200" b="1" dirty="0" smtClean="0">
                          <a:solidFill>
                            <a:schemeClr val="tx1"/>
                          </a:solidFill>
                          <a:effectLst/>
                          <a:latin typeface="+mn-lt"/>
                          <a:ea typeface="Times New Roman"/>
                          <a:cs typeface="Times New Roman"/>
                        </a:rPr>
                        <a:t>76.93%</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0"/>
                        </a:spcBef>
                        <a:spcAft>
                          <a:spcPts val="0"/>
                        </a:spcAft>
                      </a:pPr>
                      <a:r>
                        <a:rPr lang="en-US" sz="1200" b="1" dirty="0" smtClean="0">
                          <a:solidFill>
                            <a:schemeClr val="tx1"/>
                          </a:solidFill>
                          <a:effectLst/>
                          <a:latin typeface="+mn-lt"/>
                          <a:ea typeface="Times New Roman"/>
                          <a:cs typeface="Times New Roman"/>
                        </a:rPr>
                        <a:t>64.97%</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573982" y="990600"/>
            <a:ext cx="2420856" cy="369332"/>
          </a:xfrm>
          <a:prstGeom prst="rect">
            <a:avLst/>
          </a:prstGeom>
        </p:spPr>
        <p:txBody>
          <a:bodyPr wrap="none">
            <a:spAutoFit/>
          </a:bodyPr>
          <a:lstStyle/>
          <a:p>
            <a:r>
              <a:rPr lang="en-US" b="1" dirty="0"/>
              <a:t>FFY </a:t>
            </a:r>
            <a:r>
              <a:rPr lang="en-US" b="1" dirty="0" smtClean="0"/>
              <a:t>2017 </a:t>
            </a:r>
            <a:r>
              <a:rPr lang="en-US" b="1" dirty="0"/>
              <a:t>SPP/APR Data</a:t>
            </a:r>
            <a:endParaRPr lang="en-US" dirty="0"/>
          </a:p>
        </p:txBody>
      </p:sp>
    </p:spTree>
    <p:extLst>
      <p:ext uri="{BB962C8B-B14F-4D97-AF65-F5344CB8AC3E}">
        <p14:creationId xmlns:p14="http://schemas.microsoft.com/office/powerpoint/2010/main" val="1467553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381000"/>
            <a:ext cx="8686800" cy="6096000"/>
          </a:xfrm>
        </p:spPr>
        <p:txBody>
          <a:bodyPr>
            <a:normAutofit/>
          </a:bodyPr>
          <a:lstStyle/>
          <a:p>
            <a:r>
              <a:rPr lang="en-US" sz="3600" dirty="0" smtClean="0"/>
              <a:t>Every aspect of our lives is the subject of some data collection.</a:t>
            </a:r>
          </a:p>
          <a:p>
            <a:pPr lvl="1"/>
            <a:r>
              <a:rPr lang="en-US" sz="3200" dirty="0" smtClean="0"/>
              <a:t>Do you live in a urban, suburban, or rural community</a:t>
            </a:r>
          </a:p>
          <a:p>
            <a:pPr lvl="1"/>
            <a:r>
              <a:rPr lang="en-US" sz="3200" dirty="0" smtClean="0"/>
              <a:t>Wages </a:t>
            </a:r>
          </a:p>
          <a:p>
            <a:pPr lvl="1"/>
            <a:r>
              <a:rPr lang="en-US" sz="3200" dirty="0" smtClean="0"/>
              <a:t>Watching TV</a:t>
            </a:r>
          </a:p>
          <a:p>
            <a:pPr lvl="1"/>
            <a:r>
              <a:rPr lang="en-US" sz="3200" dirty="0" smtClean="0"/>
              <a:t>Type of vehicle you drive</a:t>
            </a:r>
          </a:p>
          <a:p>
            <a:pPr lvl="1"/>
            <a:r>
              <a:rPr lang="en-US" sz="3200" dirty="0" smtClean="0"/>
              <a:t>Employment Status</a:t>
            </a:r>
          </a:p>
          <a:p>
            <a:pPr lvl="1"/>
            <a:r>
              <a:rPr lang="en-US" sz="3200" dirty="0" smtClean="0"/>
              <a:t>Being born…dying</a:t>
            </a:r>
          </a:p>
          <a:p>
            <a:endParaRPr lang="en-US" sz="3600" dirty="0" smtClean="0"/>
          </a:p>
          <a:p>
            <a:pPr marL="0" indent="0">
              <a:buNone/>
            </a:pPr>
            <a:endParaRPr lang="en-US" sz="3600" dirty="0" smtClean="0"/>
          </a:p>
        </p:txBody>
      </p:sp>
    </p:spTree>
    <p:extLst>
      <p:ext uri="{BB962C8B-B14F-4D97-AF65-F5344CB8AC3E}">
        <p14:creationId xmlns:p14="http://schemas.microsoft.com/office/powerpoint/2010/main" val="3382828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normAutofit/>
          </a:bodyPr>
          <a:lstStyle/>
          <a:p>
            <a:r>
              <a:rPr lang="en-US" sz="3200" dirty="0"/>
              <a:t>Indicator </a:t>
            </a:r>
            <a:r>
              <a:rPr lang="en-US" sz="3200" dirty="0" smtClean="0"/>
              <a:t>8: Parent Involvement</a:t>
            </a:r>
            <a:r>
              <a:rPr lang="en-US" sz="3200" dirty="0"/>
              <a:t>	</a:t>
            </a:r>
          </a:p>
        </p:txBody>
      </p:sp>
      <p:sp>
        <p:nvSpPr>
          <p:cNvPr id="2" name="Content Placeholder 1"/>
          <p:cNvSpPr>
            <a:spLocks noGrp="1"/>
          </p:cNvSpPr>
          <p:nvPr>
            <p:ph idx="1"/>
          </p:nvPr>
        </p:nvSpPr>
        <p:spPr>
          <a:xfrm>
            <a:off x="533400" y="1295400"/>
            <a:ext cx="8229600" cy="4525963"/>
          </a:xfrm>
        </p:spPr>
        <p:txBody>
          <a:bodyPr>
            <a:normAutofit fontScale="92500" lnSpcReduction="10000"/>
          </a:bodyPr>
          <a:lstStyle/>
          <a:p>
            <a:pPr marL="0" indent="0">
              <a:buNone/>
            </a:pPr>
            <a:r>
              <a:rPr lang="en-US" dirty="0" smtClean="0"/>
              <a:t>Results Indicator: Percent </a:t>
            </a:r>
            <a:r>
              <a:rPr lang="en-US" dirty="0"/>
              <a:t>of parents with a child receiving special education services who report that schools facilitated parent involvement as a means of improving services and results for children with disabilities</a:t>
            </a:r>
            <a:r>
              <a:rPr lang="en-US" dirty="0" smtClean="0"/>
              <a:t>.</a:t>
            </a:r>
          </a:p>
          <a:p>
            <a:pPr marL="0" indent="0">
              <a:buNone/>
            </a:pPr>
            <a:endParaRPr lang="en-US" dirty="0"/>
          </a:p>
          <a:p>
            <a:r>
              <a:rPr lang="en-US" sz="2400" b="1" dirty="0"/>
              <a:t>Do you use a separate data collection methodology for preschool children?   Yes</a:t>
            </a:r>
            <a:endParaRPr lang="en-US" sz="2400" dirty="0"/>
          </a:p>
          <a:p>
            <a:pPr marL="0" indent="0">
              <a:buNone/>
            </a:pPr>
            <a:r>
              <a:rPr lang="en-US" sz="2400" b="1" dirty="0"/>
              <a:t> </a:t>
            </a:r>
            <a:endParaRPr lang="en-US" sz="2400" dirty="0"/>
          </a:p>
          <a:p>
            <a:r>
              <a:rPr lang="en-US" sz="2400" b="1" dirty="0"/>
              <a:t>Will you be providing the data for preschool children separately?   Yes</a:t>
            </a:r>
            <a:endParaRPr lang="en-US" sz="2400" dirty="0"/>
          </a:p>
          <a:p>
            <a:pPr marL="0" indent="0">
              <a:buNone/>
            </a:pPr>
            <a:endParaRPr lang="en-US" dirty="0"/>
          </a:p>
        </p:txBody>
      </p:sp>
    </p:spTree>
    <p:extLst>
      <p:ext uri="{BB962C8B-B14F-4D97-AF65-F5344CB8AC3E}">
        <p14:creationId xmlns:p14="http://schemas.microsoft.com/office/powerpoint/2010/main" val="36246582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lstStyle/>
          <a:p>
            <a:r>
              <a:rPr lang="en-US" sz="4400" dirty="0"/>
              <a:t>Indicator 8: Parent Involvement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3802540"/>
              </p:ext>
            </p:extLst>
          </p:nvPr>
        </p:nvGraphicFramePr>
        <p:xfrm>
          <a:off x="496542" y="1676400"/>
          <a:ext cx="8190257" cy="1684448"/>
        </p:xfrm>
        <a:graphic>
          <a:graphicData uri="http://schemas.openxmlformats.org/drawingml/2006/table">
            <a:tbl>
              <a:tblPr firstRow="1" firstCol="1" lastRow="1" lastCol="1" bandRow="1" bandCol="1">
                <a:tableStyleId>{5C22544A-7EE6-4342-B048-85BDC9FD1C3A}</a:tableStyleId>
              </a:tblPr>
              <a:tblGrid>
                <a:gridCol w="917196">
                  <a:extLst>
                    <a:ext uri="{9D8B030D-6E8A-4147-A177-3AD203B41FA5}">
                      <a16:colId xmlns:a16="http://schemas.microsoft.com/office/drawing/2014/main" val="20000"/>
                    </a:ext>
                  </a:extLst>
                </a:gridCol>
                <a:gridCol w="636237">
                  <a:extLst>
                    <a:ext uri="{9D8B030D-6E8A-4147-A177-3AD203B41FA5}">
                      <a16:colId xmlns:a16="http://schemas.microsoft.com/office/drawing/2014/main" val="20001"/>
                    </a:ext>
                  </a:extLst>
                </a:gridCol>
                <a:gridCol w="829603">
                  <a:extLst>
                    <a:ext uri="{9D8B030D-6E8A-4147-A177-3AD203B41FA5}">
                      <a16:colId xmlns:a16="http://schemas.microsoft.com/office/drawing/2014/main" val="20002"/>
                    </a:ext>
                  </a:extLst>
                </a:gridCol>
                <a:gridCol w="829603">
                  <a:extLst>
                    <a:ext uri="{9D8B030D-6E8A-4147-A177-3AD203B41FA5}">
                      <a16:colId xmlns:a16="http://schemas.microsoft.com/office/drawing/2014/main" val="20003"/>
                    </a:ext>
                  </a:extLst>
                </a:gridCol>
                <a:gridCol w="829603">
                  <a:extLst>
                    <a:ext uri="{9D8B030D-6E8A-4147-A177-3AD203B41FA5}">
                      <a16:colId xmlns:a16="http://schemas.microsoft.com/office/drawing/2014/main" val="20004"/>
                    </a:ext>
                  </a:extLst>
                </a:gridCol>
                <a:gridCol w="829603">
                  <a:extLst>
                    <a:ext uri="{9D8B030D-6E8A-4147-A177-3AD203B41FA5}">
                      <a16:colId xmlns:a16="http://schemas.microsoft.com/office/drawing/2014/main" val="20005"/>
                    </a:ext>
                  </a:extLst>
                </a:gridCol>
                <a:gridCol w="829603">
                  <a:extLst>
                    <a:ext uri="{9D8B030D-6E8A-4147-A177-3AD203B41FA5}">
                      <a16:colId xmlns:a16="http://schemas.microsoft.com/office/drawing/2014/main" val="20006"/>
                    </a:ext>
                  </a:extLst>
                </a:gridCol>
                <a:gridCol w="829603">
                  <a:extLst>
                    <a:ext uri="{9D8B030D-6E8A-4147-A177-3AD203B41FA5}">
                      <a16:colId xmlns:a16="http://schemas.microsoft.com/office/drawing/2014/main" val="20007"/>
                    </a:ext>
                  </a:extLst>
                </a:gridCol>
                <a:gridCol w="829603">
                  <a:extLst>
                    <a:ext uri="{9D8B030D-6E8A-4147-A177-3AD203B41FA5}">
                      <a16:colId xmlns:a16="http://schemas.microsoft.com/office/drawing/2014/main" val="20008"/>
                    </a:ext>
                  </a:extLst>
                </a:gridCol>
                <a:gridCol w="829603">
                  <a:extLst>
                    <a:ext uri="{9D8B030D-6E8A-4147-A177-3AD203B41FA5}">
                      <a16:colId xmlns:a16="http://schemas.microsoft.com/office/drawing/2014/main" val="20009"/>
                    </a:ext>
                  </a:extLst>
                </a:gridCol>
              </a:tblGrid>
              <a:tr h="304800">
                <a:tc>
                  <a:txBody>
                    <a:bodyPr/>
                    <a:lstStyle/>
                    <a:p>
                      <a:pPr marL="0" marR="0" algn="l">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b="1" dirty="0">
                          <a:effectLst/>
                        </a:rPr>
                        <a:t> </a:t>
                      </a:r>
                    </a:p>
                    <a:p>
                      <a:pPr marL="1905" marR="0" algn="ctr">
                        <a:spcBef>
                          <a:spcPts val="0"/>
                        </a:spcBef>
                        <a:spcAft>
                          <a:spcPts val="0"/>
                        </a:spcAft>
                      </a:pPr>
                      <a:r>
                        <a:rPr lang="en-US" sz="1200" b="1" dirty="0">
                          <a:effectLst/>
                        </a:rPr>
                        <a:t>FFY</a:t>
                      </a:r>
                      <a:endParaRPr lang="en-US" sz="12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2005</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2006</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2007</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2008</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2009</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2010</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50" dirty="0">
                          <a:effectLst/>
                        </a:rPr>
                        <a:t>2011</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2012</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9672">
                <a:tc rowSpan="2">
                  <a:txBody>
                    <a:bodyPr/>
                    <a:lstStyle/>
                    <a:p>
                      <a:pPr marL="0" marR="0" algn="ctr">
                        <a:spcBef>
                          <a:spcPts val="0"/>
                        </a:spcBef>
                        <a:spcAft>
                          <a:spcPts val="0"/>
                        </a:spcAft>
                      </a:pPr>
                      <a:r>
                        <a:rPr lang="en-US" sz="1200" dirty="0">
                          <a:effectLst/>
                        </a:rPr>
                        <a:t> </a:t>
                      </a:r>
                      <a:r>
                        <a:rPr lang="en-US" sz="1200" spc="-25" dirty="0" smtClean="0">
                          <a:effectLst/>
                        </a:rPr>
                        <a:t>Preschool</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815" marR="0" algn="l">
                        <a:spcBef>
                          <a:spcPts val="380"/>
                        </a:spcBef>
                        <a:spcAft>
                          <a:spcPts val="0"/>
                        </a:spcAft>
                      </a:pPr>
                      <a:r>
                        <a:rPr lang="en-US" sz="1200" b="1" spc="-25" dirty="0">
                          <a:solidFill>
                            <a:schemeClr val="bg1"/>
                          </a:solidFill>
                          <a:effectLst/>
                        </a:rPr>
                        <a:t>Target</a:t>
                      </a:r>
                      <a:r>
                        <a:rPr lang="en-US" sz="1200" b="1" spc="-60" dirty="0">
                          <a:solidFill>
                            <a:schemeClr val="bg1"/>
                          </a:solidFill>
                          <a:effectLst/>
                        </a:rPr>
                        <a:t> </a:t>
                      </a:r>
                      <a:r>
                        <a:rPr lang="en-US" sz="1200" b="1" dirty="0">
                          <a:solidFill>
                            <a:schemeClr val="bg1"/>
                          </a:solidFill>
                          <a:effectLst/>
                        </a:rPr>
                        <a:t>≥</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200" b="1" dirty="0">
                          <a:solidFill>
                            <a:schemeClr val="bg1"/>
                          </a:solidFill>
                          <a:effectLst/>
                        </a:rPr>
                        <a:t> </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84.00%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85.00%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86.00%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a:solidFill>
                            <a:schemeClr val="tx1"/>
                          </a:solidFill>
                          <a:effectLst/>
                          <a:latin typeface="+mn-lt"/>
                          <a:ea typeface="+mn-ea"/>
                          <a:cs typeface="+mn-cs"/>
                        </a:rPr>
                        <a:t>87.00%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a:solidFill>
                            <a:schemeClr val="tx1"/>
                          </a:solidFill>
                          <a:effectLst/>
                          <a:latin typeface="+mn-lt"/>
                          <a:ea typeface="+mn-ea"/>
                          <a:cs typeface="+mn-cs"/>
                        </a:rPr>
                        <a:t>88.00%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a:solidFill>
                            <a:schemeClr val="tx1"/>
                          </a:solidFill>
                          <a:effectLst/>
                          <a:latin typeface="+mn-lt"/>
                          <a:ea typeface="+mn-ea"/>
                          <a:cs typeface="+mn-cs"/>
                        </a:rPr>
                        <a:t>88.00%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a:solidFill>
                            <a:schemeClr val="tx1"/>
                          </a:solidFill>
                          <a:effectLst/>
                          <a:latin typeface="+mn-lt"/>
                          <a:ea typeface="+mn-ea"/>
                          <a:cs typeface="+mn-cs"/>
                        </a:rPr>
                        <a:t>88.00%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1"/>
                  </a:ext>
                </a:extLst>
              </a:tr>
              <a:tr h="329672">
                <a:tc vMerge="1">
                  <a:txBody>
                    <a:bodyPr/>
                    <a:lstStyle/>
                    <a:p>
                      <a:endParaRPr lang="en-US"/>
                    </a:p>
                  </a:txBody>
                  <a:tcPr/>
                </a:tc>
                <a:tc>
                  <a:txBody>
                    <a:bodyPr/>
                    <a:lstStyle/>
                    <a:p>
                      <a:pPr marL="44450" marR="0" algn="l">
                        <a:spcBef>
                          <a:spcPts val="380"/>
                        </a:spcBef>
                        <a:spcAft>
                          <a:spcPts val="0"/>
                        </a:spcAft>
                      </a:pPr>
                      <a:r>
                        <a:rPr lang="en-US" sz="1200" b="1" spc="-25" dirty="0">
                          <a:solidFill>
                            <a:schemeClr val="bg1"/>
                          </a:solidFill>
                          <a:effectLst/>
                        </a:rPr>
                        <a:t>Data</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a:spcBef>
                          <a:spcPts val="200"/>
                        </a:spcBef>
                        <a:spcAft>
                          <a:spcPts val="0"/>
                        </a:spcAft>
                      </a:pPr>
                      <a:r>
                        <a:rPr lang="en-US" sz="1200" b="1" spc="-35" dirty="0">
                          <a:solidFill>
                            <a:srgbClr val="FF0000"/>
                          </a:solidFill>
                          <a:effectLst/>
                        </a:rPr>
                        <a:t>82.92%</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88.50%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87.60%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90.90%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84.90%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90.50%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92.71%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92.57%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2"/>
                  </a:ext>
                </a:extLst>
              </a:tr>
              <a:tr h="329672">
                <a:tc rowSpan="2">
                  <a:txBody>
                    <a:bodyPr/>
                    <a:lstStyle/>
                    <a:p>
                      <a:pPr marL="0" marR="0" algn="ctr">
                        <a:spcBef>
                          <a:spcPts val="0"/>
                        </a:spcBef>
                        <a:spcAft>
                          <a:spcPts val="0"/>
                        </a:spcAft>
                      </a:pPr>
                      <a:r>
                        <a:rPr lang="en-US" sz="1200" dirty="0">
                          <a:effectLst/>
                        </a:rPr>
                        <a:t> </a:t>
                      </a:r>
                      <a:r>
                        <a:rPr lang="en-US" sz="1200" spc="-25" dirty="0" smtClean="0">
                          <a:effectLst/>
                        </a:rPr>
                        <a:t>School</a:t>
                      </a:r>
                      <a:r>
                        <a:rPr lang="en-US" sz="1200" spc="-75" dirty="0" smtClean="0">
                          <a:effectLst/>
                        </a:rPr>
                        <a:t> </a:t>
                      </a:r>
                      <a:r>
                        <a:rPr lang="en-US" sz="1200" spc="-20" dirty="0">
                          <a:effectLst/>
                        </a:rPr>
                        <a:t>Age</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3815" marR="0" algn="l">
                        <a:spcBef>
                          <a:spcPts val="380"/>
                        </a:spcBef>
                        <a:spcAft>
                          <a:spcPts val="0"/>
                        </a:spcAft>
                      </a:pPr>
                      <a:r>
                        <a:rPr lang="en-US" sz="1200" b="1" spc="-25" dirty="0">
                          <a:solidFill>
                            <a:schemeClr val="bg1"/>
                          </a:solidFill>
                          <a:effectLst/>
                        </a:rPr>
                        <a:t>Target</a:t>
                      </a:r>
                      <a:r>
                        <a:rPr lang="en-US" sz="1200" b="1" spc="-60" dirty="0">
                          <a:solidFill>
                            <a:schemeClr val="bg1"/>
                          </a:solidFill>
                          <a:effectLst/>
                        </a:rPr>
                        <a:t> </a:t>
                      </a:r>
                      <a:r>
                        <a:rPr lang="en-US" sz="1200" b="1" dirty="0">
                          <a:solidFill>
                            <a:schemeClr val="bg1"/>
                          </a:solidFill>
                          <a:effectLst/>
                        </a:rPr>
                        <a:t>≥</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200" b="1" dirty="0">
                          <a:solidFill>
                            <a:schemeClr val="bg1"/>
                          </a:solidFill>
                          <a:effectLst/>
                        </a:rPr>
                        <a:t> </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94.50%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94.50%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a:solidFill>
                            <a:schemeClr val="tx1"/>
                          </a:solidFill>
                          <a:effectLst/>
                          <a:latin typeface="+mn-lt"/>
                          <a:ea typeface="+mn-ea"/>
                          <a:cs typeface="+mn-cs"/>
                        </a:rPr>
                        <a:t>96.00%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3"/>
                  </a:ext>
                </a:extLst>
              </a:tr>
              <a:tr h="329672">
                <a:tc vMerge="1">
                  <a:txBody>
                    <a:bodyPr/>
                    <a:lstStyle/>
                    <a:p>
                      <a:endParaRPr lang="en-US"/>
                    </a:p>
                  </a:txBody>
                  <a:tcPr/>
                </a:tc>
                <a:tc>
                  <a:txBody>
                    <a:bodyPr/>
                    <a:lstStyle/>
                    <a:p>
                      <a:pPr marL="44450" marR="0" algn="l">
                        <a:spcBef>
                          <a:spcPts val="380"/>
                        </a:spcBef>
                        <a:spcAft>
                          <a:spcPts val="0"/>
                        </a:spcAft>
                      </a:pPr>
                      <a:r>
                        <a:rPr lang="en-US" sz="1200" b="1" spc="-25" dirty="0">
                          <a:solidFill>
                            <a:schemeClr val="bg1"/>
                          </a:solidFill>
                          <a:effectLst/>
                        </a:rPr>
                        <a:t>Data</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a:spcBef>
                          <a:spcPts val="200"/>
                        </a:spcBef>
                        <a:spcAft>
                          <a:spcPts val="0"/>
                        </a:spcAft>
                      </a:pPr>
                      <a:r>
                        <a:rPr lang="en-US" sz="1200" b="1" spc="-35" dirty="0">
                          <a:solidFill>
                            <a:srgbClr val="FF0000"/>
                          </a:solidFill>
                          <a:effectLst/>
                        </a:rPr>
                        <a:t>95.35%</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93.50%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94.40%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95.10%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93.60%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95.10%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95.18%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chemeClr val="tx1"/>
                          </a:solidFill>
                          <a:effectLst/>
                          <a:latin typeface="+mn-lt"/>
                          <a:ea typeface="+mn-ea"/>
                          <a:cs typeface="+mn-cs"/>
                        </a:rPr>
                        <a:t>95.00%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5447" y="1307068"/>
            <a:ext cx="2971800" cy="369332"/>
          </a:xfrm>
          <a:prstGeom prst="rect">
            <a:avLst/>
          </a:prstGeom>
          <a:noFill/>
        </p:spPr>
        <p:txBody>
          <a:bodyPr wrap="square" rtlCol="0">
            <a:spAutoFit/>
          </a:bodyPr>
          <a:lstStyle/>
          <a:p>
            <a:r>
              <a:rPr lang="en-US" b="1" dirty="0" smtClean="0"/>
              <a:t>Historical Data and Targets</a:t>
            </a:r>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2303281448"/>
              </p:ext>
            </p:extLst>
          </p:nvPr>
        </p:nvGraphicFramePr>
        <p:xfrm>
          <a:off x="505447" y="3733800"/>
          <a:ext cx="6352553" cy="1600516"/>
        </p:xfrm>
        <a:graphic>
          <a:graphicData uri="http://schemas.openxmlformats.org/drawingml/2006/table">
            <a:tbl>
              <a:tblPr firstRow="1" firstCol="1" lastRow="1" lastCol="1" bandRow="1" bandCol="1">
                <a:tableStyleId>{5C22544A-7EE6-4342-B048-85BDC9FD1C3A}</a:tableStyleId>
              </a:tblPr>
              <a:tblGrid>
                <a:gridCol w="942353">
                  <a:extLst>
                    <a:ext uri="{9D8B030D-6E8A-4147-A177-3AD203B41FA5}">
                      <a16:colId xmlns:a16="http://schemas.microsoft.com/office/drawing/2014/main" val="4032693153"/>
                    </a:ext>
                  </a:extLst>
                </a:gridCol>
                <a:gridCol w="685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tblGrid>
              <a:tr h="354092">
                <a:tc>
                  <a:txBody>
                    <a:bodyPr/>
                    <a:lstStyle/>
                    <a:p>
                      <a:pPr marL="0" marR="0" algn="l">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0"/>
                        </a:spcBef>
                        <a:spcAft>
                          <a:spcPts val="0"/>
                        </a:spcAft>
                      </a:pPr>
                      <a:r>
                        <a:rPr lang="en-US" sz="1200" b="1" dirty="0">
                          <a:effectLst/>
                        </a:rPr>
                        <a:t> </a:t>
                      </a:r>
                    </a:p>
                    <a:p>
                      <a:pPr marL="1905" marR="0" algn="ctr">
                        <a:spcBef>
                          <a:spcPts val="0"/>
                        </a:spcBef>
                        <a:spcAft>
                          <a:spcPts val="0"/>
                        </a:spcAft>
                      </a:pPr>
                      <a:r>
                        <a:rPr lang="en-US" sz="1200" b="1" dirty="0">
                          <a:effectLst/>
                        </a:rPr>
                        <a:t>FFY</a:t>
                      </a:r>
                      <a:endParaRPr lang="en-US" sz="12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2013</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2014</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2015</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2016</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2017</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2018</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8689">
                <a:tc rowSpan="2">
                  <a:txBody>
                    <a:bodyPr/>
                    <a:lstStyle/>
                    <a:p>
                      <a:pPr marL="0" marR="0" algn="ctr">
                        <a:spcBef>
                          <a:spcPts val="0"/>
                        </a:spcBef>
                        <a:spcAft>
                          <a:spcPts val="0"/>
                        </a:spcAft>
                      </a:pPr>
                      <a:r>
                        <a:rPr lang="en-US" sz="1200" spc="-25" dirty="0" smtClean="0">
                          <a:effectLst/>
                        </a:rPr>
                        <a:t>Preschool</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3815" marR="0" algn="l">
                        <a:spcBef>
                          <a:spcPts val="380"/>
                        </a:spcBef>
                        <a:spcAft>
                          <a:spcPts val="0"/>
                        </a:spcAft>
                      </a:pPr>
                      <a:r>
                        <a:rPr lang="en-US" sz="1200" b="1" spc="-25" dirty="0">
                          <a:solidFill>
                            <a:schemeClr val="bg1"/>
                          </a:solidFill>
                          <a:effectLst/>
                        </a:rPr>
                        <a:t>Target</a:t>
                      </a:r>
                      <a:r>
                        <a:rPr lang="en-US" sz="1200" b="1" spc="-60" dirty="0">
                          <a:solidFill>
                            <a:schemeClr val="bg1"/>
                          </a:solidFill>
                          <a:effectLst/>
                        </a:rPr>
                        <a:t> </a:t>
                      </a:r>
                      <a:r>
                        <a:rPr lang="en-US" sz="1200" b="1" dirty="0">
                          <a:solidFill>
                            <a:schemeClr val="bg1"/>
                          </a:solidFill>
                          <a:effectLst/>
                        </a:rPr>
                        <a:t>≥</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89.94%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90.92%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91.90%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92.88%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93.86%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94.84%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308689">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4450" marR="0" algn="l">
                        <a:spcBef>
                          <a:spcPts val="380"/>
                        </a:spcBef>
                        <a:spcAft>
                          <a:spcPts val="0"/>
                        </a:spcAft>
                      </a:pPr>
                      <a:r>
                        <a:rPr lang="en-US" sz="1200" b="1" spc="-25" dirty="0">
                          <a:solidFill>
                            <a:schemeClr val="bg1"/>
                          </a:solidFill>
                          <a:effectLst/>
                        </a:rPr>
                        <a:t>Data</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latinLnBrk="0" hangingPunct="1">
                        <a:spcBef>
                          <a:spcPts val="380"/>
                        </a:spcBef>
                        <a:spcAft>
                          <a:spcPts val="0"/>
                        </a:spcAft>
                      </a:pPr>
                      <a:r>
                        <a:rPr lang="en-US" sz="1200" b="0" kern="1200" spc="-35" dirty="0" smtClean="0">
                          <a:solidFill>
                            <a:schemeClr val="tx1"/>
                          </a:solidFill>
                          <a:effectLst/>
                          <a:latin typeface="+mn-lt"/>
                          <a:ea typeface="+mn-ea"/>
                          <a:cs typeface="+mn-cs"/>
                        </a:rPr>
                        <a:t>90.02%</a:t>
                      </a: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smtClean="0">
                          <a:solidFill>
                            <a:schemeClr val="tx1"/>
                          </a:solidFill>
                          <a:effectLst/>
                          <a:latin typeface="+mn-lt"/>
                          <a:ea typeface="+mn-ea"/>
                          <a:cs typeface="+mn-cs"/>
                        </a:rPr>
                        <a:t>92.03%</a:t>
                      </a: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smtClean="0">
                          <a:solidFill>
                            <a:schemeClr val="tx1"/>
                          </a:solidFill>
                          <a:effectLst/>
                          <a:latin typeface="+mn-lt"/>
                          <a:ea typeface="+mn-ea"/>
                          <a:cs typeface="+mn-cs"/>
                        </a:rPr>
                        <a:t>91.18%</a:t>
                      </a: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smtClean="0">
                          <a:solidFill>
                            <a:schemeClr val="tx1"/>
                          </a:solidFill>
                          <a:effectLst/>
                          <a:latin typeface="+mn-lt"/>
                          <a:ea typeface="+mn-ea"/>
                          <a:cs typeface="+mn-cs"/>
                        </a:rPr>
                        <a:t>92.32%</a:t>
                      </a: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smtClean="0">
                          <a:solidFill>
                            <a:schemeClr val="tx1"/>
                          </a:solidFill>
                          <a:effectLst/>
                          <a:latin typeface="+mn-lt"/>
                          <a:ea typeface="+mn-ea"/>
                          <a:cs typeface="+mn-cs"/>
                        </a:rPr>
                        <a:t>92.26%</a:t>
                      </a: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2108083398"/>
                  </a:ext>
                </a:extLst>
              </a:tr>
              <a:tr h="308689">
                <a:tc rowSpan="2">
                  <a:txBody>
                    <a:bodyPr/>
                    <a:lstStyle/>
                    <a:p>
                      <a:pPr marL="0" marR="0" algn="ctr">
                        <a:spcBef>
                          <a:spcPts val="0"/>
                        </a:spcBef>
                        <a:spcAft>
                          <a:spcPts val="0"/>
                        </a:spcAft>
                      </a:pPr>
                      <a:r>
                        <a:rPr lang="en-US" sz="1200" dirty="0">
                          <a:effectLst/>
                        </a:rPr>
                        <a:t> </a:t>
                      </a:r>
                      <a:r>
                        <a:rPr lang="en-US" sz="1200" dirty="0" smtClean="0">
                          <a:effectLst/>
                        </a:rPr>
                        <a:t>S</a:t>
                      </a:r>
                      <a:r>
                        <a:rPr lang="en-US" sz="1200" spc="-25" dirty="0" smtClean="0">
                          <a:effectLst/>
                        </a:rPr>
                        <a:t>chool</a:t>
                      </a:r>
                      <a:r>
                        <a:rPr lang="en-US" sz="1200" spc="-75" dirty="0" smtClean="0">
                          <a:effectLst/>
                        </a:rPr>
                        <a:t> </a:t>
                      </a:r>
                      <a:r>
                        <a:rPr lang="en-US" sz="1200" spc="-20" dirty="0">
                          <a:effectLst/>
                        </a:rPr>
                        <a:t>Age</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3815" marR="0" algn="l">
                        <a:spcBef>
                          <a:spcPts val="380"/>
                        </a:spcBef>
                        <a:spcAft>
                          <a:spcPts val="0"/>
                        </a:spcAft>
                      </a:pPr>
                      <a:r>
                        <a:rPr lang="en-US" sz="1200" b="1" spc="-25" dirty="0">
                          <a:solidFill>
                            <a:schemeClr val="bg1"/>
                          </a:solidFill>
                          <a:effectLst/>
                        </a:rPr>
                        <a:t>Target</a:t>
                      </a:r>
                      <a:r>
                        <a:rPr lang="en-US" sz="1200" b="1" spc="-60" dirty="0">
                          <a:solidFill>
                            <a:schemeClr val="bg1"/>
                          </a:solidFill>
                          <a:effectLst/>
                        </a:rPr>
                        <a:t> </a:t>
                      </a:r>
                      <a:r>
                        <a:rPr lang="en-US" sz="1200" b="1" dirty="0">
                          <a:solidFill>
                            <a:schemeClr val="bg1"/>
                          </a:solidFill>
                          <a:effectLst/>
                        </a:rPr>
                        <a:t>≥</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94.05%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94.53%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95.01%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95.49%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95.97%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1" kern="1200" spc="-35" dirty="0">
                          <a:solidFill>
                            <a:schemeClr val="tx1"/>
                          </a:solidFill>
                          <a:effectLst/>
                          <a:latin typeface="+mn-lt"/>
                          <a:ea typeface="+mn-ea"/>
                          <a:cs typeface="+mn-cs"/>
                        </a:rPr>
                        <a:t>96.45%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r h="308689">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4450" marR="0" algn="l">
                        <a:spcBef>
                          <a:spcPts val="380"/>
                        </a:spcBef>
                        <a:spcAft>
                          <a:spcPts val="0"/>
                        </a:spcAft>
                      </a:pPr>
                      <a:r>
                        <a:rPr lang="en-US" sz="1200" b="1" spc="-25" dirty="0">
                          <a:solidFill>
                            <a:schemeClr val="bg1"/>
                          </a:solidFill>
                          <a:effectLst/>
                        </a:rPr>
                        <a:t>Data</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spcBef>
                          <a:spcPts val="380"/>
                        </a:spcBef>
                        <a:spcAft>
                          <a:spcPts val="0"/>
                        </a:spcAft>
                      </a:pPr>
                      <a:r>
                        <a:rPr lang="en-US" sz="1200" b="0" kern="1200" spc="-35" dirty="0" smtClean="0">
                          <a:solidFill>
                            <a:schemeClr val="tx1"/>
                          </a:solidFill>
                          <a:effectLst/>
                          <a:latin typeface="+mn-lt"/>
                          <a:ea typeface="+mn-ea"/>
                          <a:cs typeface="+mn-cs"/>
                        </a:rPr>
                        <a:t>93.57%</a:t>
                      </a: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smtClean="0">
                          <a:solidFill>
                            <a:schemeClr val="tx1"/>
                          </a:solidFill>
                          <a:effectLst/>
                          <a:latin typeface="+mn-lt"/>
                          <a:ea typeface="+mn-ea"/>
                          <a:cs typeface="+mn-cs"/>
                        </a:rPr>
                        <a:t>95.63%</a:t>
                      </a: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smtClean="0">
                          <a:solidFill>
                            <a:schemeClr val="tx1"/>
                          </a:solidFill>
                          <a:effectLst/>
                          <a:latin typeface="+mn-lt"/>
                          <a:ea typeface="+mn-ea"/>
                          <a:cs typeface="+mn-cs"/>
                        </a:rPr>
                        <a:t>93.45%</a:t>
                      </a: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smtClean="0">
                          <a:solidFill>
                            <a:schemeClr val="tx1"/>
                          </a:solidFill>
                          <a:effectLst/>
                          <a:latin typeface="+mn-lt"/>
                          <a:ea typeface="+mn-ea"/>
                          <a:cs typeface="+mn-cs"/>
                        </a:rPr>
                        <a:t>93.18%</a:t>
                      </a: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smtClean="0">
                          <a:solidFill>
                            <a:schemeClr val="tx1"/>
                          </a:solidFill>
                          <a:effectLst/>
                          <a:latin typeface="+mn-lt"/>
                          <a:ea typeface="+mn-ea"/>
                          <a:cs typeface="+mn-cs"/>
                        </a:rPr>
                        <a:t>95.97%</a:t>
                      </a: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671956169"/>
                  </a:ext>
                </a:extLst>
              </a:tr>
            </a:tbl>
          </a:graphicData>
        </a:graphic>
      </p:graphicFrame>
    </p:spTree>
    <p:extLst>
      <p:ext uri="{BB962C8B-B14F-4D97-AF65-F5344CB8AC3E}">
        <p14:creationId xmlns:p14="http://schemas.microsoft.com/office/powerpoint/2010/main" val="13818317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lstStyle/>
          <a:p>
            <a:r>
              <a:rPr lang="en-US" sz="4400" dirty="0"/>
              <a:t>Indicator 8: Parent Involvement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542"/>
              </p:ext>
            </p:extLst>
          </p:nvPr>
        </p:nvGraphicFramePr>
        <p:xfrm>
          <a:off x="496542" y="1542229"/>
          <a:ext cx="8114058" cy="1737674"/>
        </p:xfrm>
        <a:graphic>
          <a:graphicData uri="http://schemas.openxmlformats.org/drawingml/2006/table">
            <a:tbl>
              <a:tblPr firstRow="1" firstCol="1" lastRow="1" lastCol="1" bandRow="1" bandCol="1">
                <a:tableStyleId>{5C22544A-7EE6-4342-B048-85BDC9FD1C3A}</a:tableStyleId>
              </a:tblPr>
              <a:tblGrid>
                <a:gridCol w="875058">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tblGrid>
              <a:tr h="667571">
                <a:tc>
                  <a:txBody>
                    <a:bodyPr/>
                    <a:lstStyle/>
                    <a:p>
                      <a:pPr marL="0" marR="0" algn="l">
                        <a:spcBef>
                          <a:spcPts val="0"/>
                        </a:spcBef>
                        <a:spcAft>
                          <a:spcPts val="0"/>
                        </a:spcAft>
                      </a:pPr>
                      <a:r>
                        <a:rPr lang="en-US" sz="1200" dirty="0">
                          <a:effectLst/>
                          <a:latin typeface="+mn-lt"/>
                        </a:rPr>
                        <a:t> </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175" marR="53975" indent="-3175" algn="ctr">
                        <a:lnSpc>
                          <a:spcPct val="107000"/>
                        </a:lnSpc>
                        <a:spcBef>
                          <a:spcPts val="380"/>
                        </a:spcBef>
                        <a:spcAft>
                          <a:spcPts val="0"/>
                        </a:spcAft>
                      </a:pPr>
                      <a:r>
                        <a:rPr lang="en-US" sz="1200" b="1" spc="-15" dirty="0">
                          <a:solidFill>
                            <a:srgbClr val="FFFFFF"/>
                          </a:solidFill>
                          <a:effectLst/>
                          <a:latin typeface="+mn-lt"/>
                          <a:ea typeface="Calibri"/>
                          <a:cs typeface="Times New Roman"/>
                        </a:rPr>
                        <a:t>Number</a:t>
                      </a:r>
                      <a:r>
                        <a:rPr lang="en-US" sz="1200" b="1" spc="-55" dirty="0">
                          <a:solidFill>
                            <a:srgbClr val="FFFFFF"/>
                          </a:solidFill>
                          <a:effectLst/>
                          <a:latin typeface="+mn-lt"/>
                          <a:ea typeface="Calibri"/>
                          <a:cs typeface="Times New Roman"/>
                        </a:rPr>
                        <a:t> </a:t>
                      </a:r>
                      <a:r>
                        <a:rPr lang="en-US" sz="1200" b="1" spc="-5" dirty="0">
                          <a:solidFill>
                            <a:srgbClr val="FFFFFF"/>
                          </a:solidFill>
                          <a:effectLst/>
                          <a:latin typeface="+mn-lt"/>
                          <a:ea typeface="Calibri"/>
                          <a:cs typeface="Times New Roman"/>
                        </a:rPr>
                        <a:t>of</a:t>
                      </a:r>
                      <a:r>
                        <a:rPr lang="en-US" sz="1200" b="1" spc="-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respondent</a:t>
                      </a:r>
                      <a:r>
                        <a:rPr lang="en-US" sz="1200" b="1" spc="12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parents</a:t>
                      </a:r>
                      <a:r>
                        <a:rPr lang="en-US" sz="1200" b="1" spc="-6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who</a:t>
                      </a:r>
                      <a:r>
                        <a:rPr lang="en-US" sz="1200" b="1" spc="-6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report</a:t>
                      </a:r>
                      <a:r>
                        <a:rPr lang="en-US" sz="1200" b="1" spc="-5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schools</a:t>
                      </a:r>
                      <a:r>
                        <a:rPr lang="en-US" sz="1200" b="1" spc="15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facilitated</a:t>
                      </a:r>
                      <a:r>
                        <a:rPr lang="en-US" sz="1200" b="1" spc="-6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parent</a:t>
                      </a:r>
                      <a:r>
                        <a:rPr lang="en-US" sz="1200" b="1" spc="13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involvement</a:t>
                      </a:r>
                      <a:r>
                        <a:rPr lang="en-US" sz="1200" b="1" spc="-4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as</a:t>
                      </a:r>
                      <a:r>
                        <a:rPr lang="en-US" sz="1200" b="1" spc="-45" dirty="0">
                          <a:solidFill>
                            <a:srgbClr val="FFFFFF"/>
                          </a:solidFill>
                          <a:effectLst/>
                          <a:latin typeface="+mn-lt"/>
                          <a:ea typeface="Calibri"/>
                          <a:cs typeface="Times New Roman"/>
                        </a:rPr>
                        <a:t> </a:t>
                      </a:r>
                      <a:r>
                        <a:rPr lang="en-US" sz="1200" b="1" dirty="0">
                          <a:solidFill>
                            <a:srgbClr val="FFFFFF"/>
                          </a:solidFill>
                          <a:effectLst/>
                          <a:latin typeface="+mn-lt"/>
                          <a:ea typeface="Calibri"/>
                          <a:cs typeface="Times New Roman"/>
                        </a:rPr>
                        <a:t>a</a:t>
                      </a:r>
                      <a:r>
                        <a:rPr lang="en-US" sz="1200" b="1" spc="-4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means</a:t>
                      </a:r>
                      <a:r>
                        <a:rPr lang="en-US" sz="1200" b="1" spc="-4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of</a:t>
                      </a:r>
                      <a:r>
                        <a:rPr lang="en-US" sz="1200" b="1" spc="14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improving</a:t>
                      </a:r>
                      <a:r>
                        <a:rPr lang="en-US" sz="1200" b="1" spc="-5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services</a:t>
                      </a:r>
                      <a:r>
                        <a:rPr lang="en-US" sz="1200" b="1" spc="-5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and</a:t>
                      </a:r>
                      <a:r>
                        <a:rPr lang="en-US" sz="1200" b="1" spc="10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results</a:t>
                      </a:r>
                      <a:r>
                        <a:rPr lang="en-US" sz="1200" b="1" spc="-5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for</a:t>
                      </a:r>
                      <a:r>
                        <a:rPr lang="en-US" sz="1200" b="1" spc="-50" dirty="0">
                          <a:solidFill>
                            <a:srgbClr val="FFFFFF"/>
                          </a:solidFill>
                          <a:effectLst/>
                          <a:latin typeface="+mn-lt"/>
                          <a:ea typeface="Calibri"/>
                          <a:cs typeface="Times New Roman"/>
                        </a:rPr>
                        <a:t> </a:t>
                      </a:r>
                      <a:r>
                        <a:rPr lang="en-US" sz="1200" b="1" spc="-50" dirty="0" smtClean="0">
                          <a:solidFill>
                            <a:srgbClr val="FFFFFF"/>
                          </a:solidFill>
                          <a:effectLst/>
                          <a:latin typeface="+mn-lt"/>
                          <a:ea typeface="Calibri"/>
                          <a:cs typeface="Times New Roman"/>
                        </a:rPr>
                        <a:t> </a:t>
                      </a:r>
                      <a:r>
                        <a:rPr lang="en-US" sz="1200" b="1" spc="-20" dirty="0" smtClean="0">
                          <a:solidFill>
                            <a:srgbClr val="FFFFFF"/>
                          </a:solidFill>
                          <a:effectLst/>
                          <a:latin typeface="+mn-lt"/>
                          <a:ea typeface="Calibri"/>
                          <a:cs typeface="Times New Roman"/>
                        </a:rPr>
                        <a:t>children</a:t>
                      </a:r>
                      <a:r>
                        <a:rPr lang="en-US" sz="1200" b="1" spc="-50" dirty="0" smtClean="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with</a:t>
                      </a:r>
                      <a:r>
                        <a:rPr lang="en-US" sz="1200" b="1" spc="150" dirty="0">
                          <a:solidFill>
                            <a:srgbClr val="FFFFFF"/>
                          </a:solidFill>
                          <a:effectLst/>
                          <a:latin typeface="+mn-lt"/>
                          <a:ea typeface="Calibri"/>
                          <a:cs typeface="Times New Roman"/>
                        </a:rPr>
                        <a:t> </a:t>
                      </a:r>
                      <a:r>
                        <a:rPr lang="en-US" sz="1200" b="1" spc="-25" dirty="0">
                          <a:solidFill>
                            <a:srgbClr val="FFFFFF"/>
                          </a:solidFill>
                          <a:effectLst/>
                          <a:latin typeface="+mn-lt"/>
                          <a:ea typeface="Calibri"/>
                          <a:cs typeface="Times New Roman"/>
                        </a:rPr>
                        <a:t>disabilities</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1" spc="-25" dirty="0" smtClean="0">
                          <a:solidFill>
                            <a:srgbClr val="FFFFFF"/>
                          </a:solidFill>
                          <a:effectLst/>
                          <a:latin typeface="+mn-lt"/>
                          <a:ea typeface="Calibri"/>
                          <a:cs typeface="Times New Roman"/>
                        </a:rPr>
                        <a:t>Total</a:t>
                      </a:r>
                      <a:r>
                        <a:rPr lang="en-US" sz="1200" b="1" spc="-40" dirty="0" smtClean="0">
                          <a:solidFill>
                            <a:srgbClr val="FFFFFF"/>
                          </a:solidFill>
                          <a:effectLst/>
                          <a:latin typeface="+mn-lt"/>
                          <a:ea typeface="Calibri"/>
                          <a:cs typeface="Times New Roman"/>
                        </a:rPr>
                        <a:t> </a:t>
                      </a:r>
                      <a:r>
                        <a:rPr kumimoji="0" lang="en-US" sz="1200" b="1" kern="1200" spc="-15" dirty="0">
                          <a:solidFill>
                            <a:srgbClr val="FFFFFF"/>
                          </a:solidFill>
                          <a:effectLst/>
                          <a:latin typeface="+mn-lt"/>
                          <a:ea typeface="Calibri"/>
                          <a:cs typeface="Times New Roman"/>
                        </a:rPr>
                        <a:t>number of respondent parents of children with disabilities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1" dirty="0">
                          <a:effectLst/>
                          <a:latin typeface="+mn-lt"/>
                          <a:ea typeface="Arial"/>
                          <a:cs typeface="Times New Roman"/>
                        </a:rPr>
                        <a:t> </a:t>
                      </a:r>
                      <a:r>
                        <a:rPr lang="en-US" sz="1200" b="1" dirty="0" smtClean="0">
                          <a:effectLst/>
                          <a:latin typeface="+mn-lt"/>
                          <a:ea typeface="Arial"/>
                          <a:cs typeface="Times New Roman"/>
                        </a:rPr>
                        <a:t>F</a:t>
                      </a:r>
                      <a:r>
                        <a:rPr lang="en-US" sz="1200" b="1" spc="-25" dirty="0" smtClean="0">
                          <a:solidFill>
                            <a:srgbClr val="FFFFFF"/>
                          </a:solidFill>
                          <a:effectLst/>
                          <a:latin typeface="+mn-lt"/>
                          <a:ea typeface="Calibri"/>
                          <a:cs typeface="Times New Roman"/>
                        </a:rPr>
                        <a:t>FY</a:t>
                      </a:r>
                      <a:r>
                        <a:rPr lang="en-US" sz="1200" b="1" spc="-85" dirty="0" smtClean="0">
                          <a:solidFill>
                            <a:srgbClr val="FFFFFF"/>
                          </a:solidFill>
                          <a:effectLst/>
                          <a:latin typeface="+mn-lt"/>
                          <a:ea typeface="Calibri"/>
                          <a:cs typeface="Times New Roman"/>
                        </a:rPr>
                        <a:t> </a:t>
                      </a:r>
                      <a:r>
                        <a:rPr lang="en-US" sz="1200" b="1" spc="-30" dirty="0" smtClean="0">
                          <a:solidFill>
                            <a:srgbClr val="FFFFFF"/>
                          </a:solidFill>
                          <a:effectLst/>
                          <a:latin typeface="+mn-lt"/>
                          <a:ea typeface="Calibri"/>
                          <a:cs typeface="Times New Roman"/>
                        </a:rPr>
                        <a:t>2016</a:t>
                      </a:r>
                      <a:endParaRPr lang="en-US" sz="1200" dirty="0">
                        <a:effectLst/>
                        <a:latin typeface="+mn-lt"/>
                        <a:ea typeface="Calibri"/>
                        <a:cs typeface="Times New Roman"/>
                      </a:endParaRPr>
                    </a:p>
                    <a:p>
                      <a:pPr marL="1905" marR="0" algn="ctr">
                        <a:spcBef>
                          <a:spcPts val="60"/>
                        </a:spcBef>
                        <a:spcAft>
                          <a:spcPts val="0"/>
                        </a:spcAft>
                      </a:pPr>
                      <a:r>
                        <a:rPr lang="en-US" sz="1200" b="1" spc="-20" dirty="0" smtClean="0">
                          <a:solidFill>
                            <a:srgbClr val="FFFFFF"/>
                          </a:solidFill>
                          <a:effectLst/>
                          <a:latin typeface="+mn-lt"/>
                          <a:ea typeface="Calibri"/>
                          <a:cs typeface="Times New Roman"/>
                        </a:rPr>
                        <a:t>Data</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1" spc="-25" dirty="0" smtClean="0">
                          <a:solidFill>
                            <a:srgbClr val="FFFFFF"/>
                          </a:solidFill>
                          <a:effectLst/>
                          <a:latin typeface="+mn-lt"/>
                          <a:ea typeface="Calibri"/>
                          <a:cs typeface="Times New Roman"/>
                        </a:rPr>
                        <a:t>FFY</a:t>
                      </a:r>
                      <a:r>
                        <a:rPr lang="en-US" sz="1200" b="1" spc="-85" dirty="0" smtClean="0">
                          <a:solidFill>
                            <a:srgbClr val="FFFFFF"/>
                          </a:solidFill>
                          <a:effectLst/>
                          <a:latin typeface="+mn-lt"/>
                          <a:ea typeface="Calibri"/>
                          <a:cs typeface="Times New Roman"/>
                        </a:rPr>
                        <a:t> </a:t>
                      </a:r>
                      <a:r>
                        <a:rPr lang="en-US" sz="1200" b="1" spc="-30" dirty="0" smtClean="0">
                          <a:solidFill>
                            <a:srgbClr val="FFFFFF"/>
                          </a:solidFill>
                          <a:effectLst/>
                          <a:latin typeface="+mn-lt"/>
                          <a:ea typeface="Calibri"/>
                          <a:cs typeface="Times New Roman"/>
                        </a:rPr>
                        <a:t>2017</a:t>
                      </a:r>
                      <a:endParaRPr lang="en-US" sz="1200" dirty="0">
                        <a:effectLst/>
                        <a:latin typeface="+mn-lt"/>
                        <a:ea typeface="Calibri"/>
                        <a:cs typeface="Times New Roman"/>
                      </a:endParaRPr>
                    </a:p>
                    <a:p>
                      <a:pPr marL="0" marR="0" indent="0" algn="ctr">
                        <a:spcBef>
                          <a:spcPts val="60"/>
                        </a:spcBef>
                        <a:spcAft>
                          <a:spcPts val="0"/>
                        </a:spcAft>
                      </a:pPr>
                      <a:r>
                        <a:rPr lang="en-US" sz="1200" b="1" spc="-25" dirty="0" smtClean="0">
                          <a:solidFill>
                            <a:srgbClr val="FFFFFF"/>
                          </a:solidFill>
                          <a:effectLst/>
                          <a:latin typeface="+mn-lt"/>
                          <a:ea typeface="Calibri"/>
                          <a:cs typeface="Times New Roman"/>
                        </a:rPr>
                        <a:t>Target</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1" dirty="0">
                          <a:effectLst/>
                          <a:latin typeface="+mn-lt"/>
                          <a:ea typeface="Arial"/>
                          <a:cs typeface="Times New Roman"/>
                        </a:rPr>
                        <a:t> </a:t>
                      </a:r>
                      <a:r>
                        <a:rPr lang="en-US" sz="1200" b="1" spc="-25" dirty="0" smtClean="0">
                          <a:solidFill>
                            <a:srgbClr val="FFFFFF"/>
                          </a:solidFill>
                          <a:effectLst/>
                          <a:latin typeface="+mn-lt"/>
                          <a:ea typeface="Calibri"/>
                          <a:cs typeface="Times New Roman"/>
                        </a:rPr>
                        <a:t>FFY</a:t>
                      </a:r>
                      <a:r>
                        <a:rPr lang="en-US" sz="1200" b="1" spc="-85" dirty="0" smtClean="0">
                          <a:solidFill>
                            <a:srgbClr val="FFFFFF"/>
                          </a:solidFill>
                          <a:effectLst/>
                          <a:latin typeface="+mn-lt"/>
                          <a:ea typeface="Calibri"/>
                          <a:cs typeface="Times New Roman"/>
                        </a:rPr>
                        <a:t> </a:t>
                      </a:r>
                      <a:r>
                        <a:rPr lang="en-US" sz="1200" b="1" spc="-30" dirty="0" smtClean="0">
                          <a:solidFill>
                            <a:srgbClr val="FFFFFF"/>
                          </a:solidFill>
                          <a:effectLst/>
                          <a:latin typeface="+mn-lt"/>
                          <a:ea typeface="Calibri"/>
                          <a:cs typeface="Times New Roman"/>
                        </a:rPr>
                        <a:t>2017</a:t>
                      </a:r>
                      <a:endParaRPr lang="en-US" sz="1200" dirty="0">
                        <a:effectLst/>
                        <a:latin typeface="+mn-lt"/>
                        <a:ea typeface="Calibri"/>
                        <a:cs typeface="Times New Roman"/>
                      </a:endParaRPr>
                    </a:p>
                    <a:p>
                      <a:pPr marL="3810" marR="0" algn="ctr">
                        <a:spcBef>
                          <a:spcPts val="60"/>
                        </a:spcBef>
                        <a:spcAft>
                          <a:spcPts val="0"/>
                        </a:spcAft>
                      </a:pPr>
                      <a:r>
                        <a:rPr lang="en-US" sz="1200" b="1" spc="-15" dirty="0">
                          <a:solidFill>
                            <a:srgbClr val="FFFFFF"/>
                          </a:solidFill>
                          <a:effectLst/>
                          <a:latin typeface="+mn-lt"/>
                          <a:ea typeface="Calibri"/>
                          <a:cs typeface="Times New Roman"/>
                        </a:rPr>
                        <a:t>Data</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1943">
                <a:tc>
                  <a:txBody>
                    <a:bodyPr/>
                    <a:lstStyle/>
                    <a:p>
                      <a:pPr marL="53975" marR="0" indent="0" algn="l">
                        <a:spcBef>
                          <a:spcPts val="0"/>
                        </a:spcBef>
                        <a:spcAft>
                          <a:spcPts val="0"/>
                        </a:spcAft>
                      </a:pPr>
                      <a:r>
                        <a:rPr lang="en-US" sz="1200" spc="-25" dirty="0" smtClean="0">
                          <a:effectLst/>
                          <a:latin typeface="+mn-lt"/>
                        </a:rPr>
                        <a:t>Preschool</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latinLnBrk="0" hangingPunct="1">
                        <a:spcBef>
                          <a:spcPts val="380"/>
                        </a:spcBef>
                        <a:spcAft>
                          <a:spcPts val="0"/>
                        </a:spcAft>
                      </a:pPr>
                      <a:r>
                        <a:rPr lang="en-US" sz="1200" b="1" kern="1200" spc="-35" dirty="0" smtClean="0">
                          <a:solidFill>
                            <a:schemeClr val="tx1"/>
                          </a:solidFill>
                          <a:effectLst/>
                          <a:latin typeface="+mn-lt"/>
                          <a:ea typeface="Calibri"/>
                          <a:cs typeface="Times New Roman"/>
                        </a:rPr>
                        <a:t>3,909</a:t>
                      </a:r>
                      <a:endParaRPr lang="en-US" sz="1200" b="1" kern="1200" spc="-35"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smtClean="0">
                          <a:solidFill>
                            <a:schemeClr val="tx1"/>
                          </a:solidFill>
                          <a:effectLst/>
                          <a:latin typeface="+mn-lt"/>
                          <a:ea typeface="Calibri"/>
                          <a:cs typeface="Times New Roman"/>
                        </a:rPr>
                        <a:t>4,237</a:t>
                      </a:r>
                      <a:endParaRPr lang="en-US" sz="1200" b="1" kern="1200" spc="-35"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smtClean="0">
                          <a:solidFill>
                            <a:schemeClr val="tx1"/>
                          </a:solidFill>
                          <a:effectLst/>
                          <a:latin typeface="+mn-lt"/>
                          <a:ea typeface="Calibri"/>
                          <a:cs typeface="Times New Roman"/>
                        </a:rPr>
                        <a:t>92.32%</a:t>
                      </a:r>
                      <a:endParaRPr lang="en-US" sz="1200" b="1" kern="1200" spc="-35"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smtClean="0">
                          <a:solidFill>
                            <a:schemeClr val="tx1"/>
                          </a:solidFill>
                          <a:effectLst/>
                          <a:latin typeface="+mn-lt"/>
                          <a:ea typeface="Calibri"/>
                          <a:cs typeface="Times New Roman"/>
                        </a:rPr>
                        <a:t>93.86%</a:t>
                      </a:r>
                      <a:endParaRPr lang="en-US" sz="1200" b="1" kern="1200" spc="-35"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smtClean="0">
                          <a:solidFill>
                            <a:schemeClr val="tx1"/>
                          </a:solidFill>
                          <a:effectLst/>
                          <a:latin typeface="+mn-lt"/>
                          <a:ea typeface="Calibri"/>
                          <a:cs typeface="Times New Roman"/>
                        </a:rPr>
                        <a:t>92.56%</a:t>
                      </a:r>
                      <a:endParaRPr lang="en-US" sz="1200" b="1" kern="1200" spc="-35"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1"/>
                  </a:ext>
                </a:extLst>
              </a:tr>
              <a:tr h="518160">
                <a:tc>
                  <a:txBody>
                    <a:bodyPr/>
                    <a:lstStyle/>
                    <a:p>
                      <a:pPr marL="53975" marR="0" indent="0" algn="l" defTabSz="914400" rtl="0" eaLnBrk="1" fontAlgn="auto" latinLnBrk="0" hangingPunct="1">
                        <a:lnSpc>
                          <a:spcPct val="100000"/>
                        </a:lnSpc>
                        <a:spcBef>
                          <a:spcPts val="0"/>
                        </a:spcBef>
                        <a:spcAft>
                          <a:spcPts val="0"/>
                        </a:spcAft>
                        <a:buClrTx/>
                        <a:buSzTx/>
                        <a:buFontTx/>
                        <a:buNone/>
                        <a:tabLst/>
                        <a:defRPr/>
                      </a:pPr>
                      <a:r>
                        <a:rPr lang="en-US" sz="1200" spc="-25" dirty="0" smtClean="0">
                          <a:effectLst/>
                          <a:latin typeface="+mn-lt"/>
                        </a:rPr>
                        <a:t>School</a:t>
                      </a:r>
                      <a:r>
                        <a:rPr lang="en-US" sz="1200" spc="-75" dirty="0" smtClean="0">
                          <a:effectLst/>
                          <a:latin typeface="+mn-lt"/>
                        </a:rPr>
                        <a:t> </a:t>
                      </a:r>
                      <a:r>
                        <a:rPr lang="en-US" sz="1200" spc="-20" dirty="0" smtClean="0">
                          <a:effectLst/>
                          <a:latin typeface="+mn-lt"/>
                        </a:rPr>
                        <a:t>Age</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latinLnBrk="0" hangingPunct="1">
                        <a:spcBef>
                          <a:spcPts val="380"/>
                        </a:spcBef>
                        <a:spcAft>
                          <a:spcPts val="0"/>
                        </a:spcAft>
                      </a:pPr>
                      <a:r>
                        <a:rPr lang="en-US" sz="1200" b="1" kern="1200" spc="-35" dirty="0" smtClean="0">
                          <a:solidFill>
                            <a:schemeClr val="tx1"/>
                          </a:solidFill>
                          <a:effectLst/>
                          <a:latin typeface="+mn-lt"/>
                          <a:ea typeface="Calibri"/>
                          <a:cs typeface="Times New Roman"/>
                        </a:rPr>
                        <a:t>19,913</a:t>
                      </a:r>
                      <a:endParaRPr lang="en-US" sz="1200" b="1" kern="1200" spc="-35"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1" kern="1200" spc="-35" dirty="0" smtClean="0">
                          <a:solidFill>
                            <a:schemeClr val="tx1"/>
                          </a:solidFill>
                          <a:effectLst/>
                          <a:latin typeface="+mn-lt"/>
                          <a:ea typeface="Calibri"/>
                          <a:cs typeface="Times New Roman"/>
                        </a:rPr>
                        <a:t>20,863</a:t>
                      </a:r>
                      <a:endParaRPr lang="en-US" sz="1200" b="1" kern="1200" spc="-35"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1" kern="1200" spc="-35" dirty="0" smtClean="0">
                          <a:solidFill>
                            <a:schemeClr val="tx1"/>
                          </a:solidFill>
                          <a:effectLst/>
                          <a:latin typeface="+mn-lt"/>
                          <a:ea typeface="Calibri"/>
                          <a:cs typeface="Times New Roman"/>
                        </a:rPr>
                        <a:t>93.18%</a:t>
                      </a:r>
                      <a:endParaRPr lang="en-US" sz="1200" b="1" kern="1200" spc="-35"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1" kern="1200" spc="-35" dirty="0" smtClean="0">
                          <a:solidFill>
                            <a:schemeClr val="tx1"/>
                          </a:solidFill>
                          <a:effectLst/>
                          <a:latin typeface="+mn-lt"/>
                          <a:ea typeface="Calibri"/>
                          <a:cs typeface="Times New Roman"/>
                        </a:rPr>
                        <a:t>95.97%</a:t>
                      </a:r>
                      <a:endParaRPr lang="en-US" sz="1200" b="1" kern="1200" spc="-35"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1" kern="1200" spc="-35" dirty="0" smtClean="0">
                          <a:solidFill>
                            <a:schemeClr val="tx1"/>
                          </a:solidFill>
                          <a:effectLst/>
                          <a:latin typeface="+mn-lt"/>
                          <a:ea typeface="Calibri"/>
                          <a:cs typeface="Times New Roman"/>
                        </a:rPr>
                        <a:t>95.45%</a:t>
                      </a:r>
                      <a:endParaRPr lang="en-US" sz="1200" b="1" kern="1200" spc="-35"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5447" y="1122402"/>
            <a:ext cx="2971800" cy="369332"/>
          </a:xfrm>
          <a:prstGeom prst="rect">
            <a:avLst/>
          </a:prstGeom>
          <a:noFill/>
        </p:spPr>
        <p:txBody>
          <a:bodyPr wrap="square" rtlCol="0">
            <a:spAutoFit/>
          </a:bodyPr>
          <a:lstStyle/>
          <a:p>
            <a:r>
              <a:rPr lang="en-US" b="1" dirty="0"/>
              <a:t>FFY </a:t>
            </a:r>
            <a:r>
              <a:rPr lang="en-US" b="1" dirty="0" smtClean="0"/>
              <a:t>2017 </a:t>
            </a:r>
            <a:r>
              <a:rPr lang="en-US" b="1" dirty="0"/>
              <a:t>SPP/APR Data</a:t>
            </a:r>
            <a:endParaRPr lang="en-US" dirty="0"/>
          </a:p>
        </p:txBody>
      </p:sp>
      <p:sp>
        <p:nvSpPr>
          <p:cNvPr id="2" name="TextBox 1"/>
          <p:cNvSpPr txBox="1"/>
          <p:nvPr/>
        </p:nvSpPr>
        <p:spPr>
          <a:xfrm>
            <a:off x="304800" y="3581400"/>
            <a:ext cx="8534399" cy="2862322"/>
          </a:xfrm>
          <a:prstGeom prst="rect">
            <a:avLst/>
          </a:prstGeom>
          <a:solidFill>
            <a:srgbClr val="DCE6FA"/>
          </a:solidFill>
        </p:spPr>
        <p:txBody>
          <a:bodyPr wrap="square" rtlCol="0">
            <a:spAutoFit/>
          </a:bodyPr>
          <a:lstStyle/>
          <a:p>
            <a:r>
              <a:rPr lang="en-US" dirty="0" smtClean="0"/>
              <a:t>Also required to determine if the survey responses are representative of child count by race and disability by race</a:t>
            </a:r>
          </a:p>
          <a:p>
            <a:endParaRPr lang="en-US" dirty="0"/>
          </a:p>
          <a:p>
            <a:r>
              <a:rPr lang="en-US" dirty="0" smtClean="0"/>
              <a:t>For information on completing and submitting family surveys check out the </a:t>
            </a:r>
            <a:r>
              <a:rPr lang="en-US" dirty="0"/>
              <a:t>February </a:t>
            </a:r>
            <a:r>
              <a:rPr lang="en-US" dirty="0" smtClean="0"/>
              <a:t>IDEA Data &amp; Research Newsletter </a:t>
            </a:r>
            <a:r>
              <a:rPr lang="en-US" dirty="0"/>
              <a:t>at </a:t>
            </a:r>
            <a:r>
              <a:rPr lang="en-US" dirty="0">
                <a:hlinkClick r:id="rId2"/>
              </a:rPr>
              <a:t>https://</a:t>
            </a:r>
            <a:r>
              <a:rPr lang="en-US" dirty="0" smtClean="0">
                <a:hlinkClick r:id="rId2"/>
              </a:rPr>
              <a:t>arksped.k12.ar.us/DataAndResearch/NewsletterArchives.html</a:t>
            </a:r>
            <a:endParaRPr lang="en-US" dirty="0" smtClean="0"/>
          </a:p>
          <a:p>
            <a:endParaRPr lang="en-US" dirty="0"/>
          </a:p>
          <a:p>
            <a:r>
              <a:rPr lang="en-US" dirty="0" smtClean="0"/>
              <a:t>Join the newsletter notification </a:t>
            </a:r>
          </a:p>
          <a:p>
            <a:r>
              <a:rPr lang="en-US" dirty="0" err="1" smtClean="0">
                <a:hlinkClick r:id="rId3"/>
              </a:rPr>
              <a:t>listserve@https</a:t>
            </a:r>
            <a:r>
              <a:rPr lang="en-US" dirty="0">
                <a:hlinkClick r:id="rId3"/>
              </a:rPr>
              <a:t>://</a:t>
            </a:r>
            <a:r>
              <a:rPr lang="en-US" dirty="0" smtClean="0">
                <a:hlinkClick r:id="rId3"/>
              </a:rPr>
              <a:t>lists.ualr.edu/scripts/wa?SUBED1=</a:t>
            </a:r>
            <a:r>
              <a:rPr lang="en-US" dirty="0" err="1" smtClean="0">
                <a:hlinkClick r:id="rId3"/>
              </a:rPr>
              <a:t>idea&amp;A</a:t>
            </a:r>
            <a:r>
              <a:rPr lang="en-US" dirty="0" smtClean="0">
                <a:hlinkClick r:id="rId3"/>
              </a:rPr>
              <a:t>=1</a:t>
            </a:r>
            <a:endParaRPr lang="en-US" dirty="0" smtClean="0"/>
          </a:p>
          <a:p>
            <a:endParaRPr lang="en-US" dirty="0"/>
          </a:p>
        </p:txBody>
      </p:sp>
    </p:spTree>
    <p:extLst>
      <p:ext uri="{BB962C8B-B14F-4D97-AF65-F5344CB8AC3E}">
        <p14:creationId xmlns:p14="http://schemas.microsoft.com/office/powerpoint/2010/main" val="23817223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Trivia 10</a:t>
            </a:r>
            <a:endParaRPr lang="en-US" b="1" dirty="0">
              <a:solidFill>
                <a:schemeClr val="accent5">
                  <a:lumMod val="75000"/>
                </a:schemeClr>
              </a:solidFill>
            </a:endParaRPr>
          </a:p>
        </p:txBody>
      </p:sp>
      <p:sp>
        <p:nvSpPr>
          <p:cNvPr id="3" name="Content Placeholder 2"/>
          <p:cNvSpPr>
            <a:spLocks noGrp="1"/>
          </p:cNvSpPr>
          <p:nvPr>
            <p:ph idx="1"/>
          </p:nvPr>
        </p:nvSpPr>
        <p:spPr>
          <a:xfrm>
            <a:off x="381000" y="1447800"/>
            <a:ext cx="8534400" cy="4800600"/>
          </a:xfrm>
        </p:spPr>
        <p:txBody>
          <a:bodyPr>
            <a:noAutofit/>
          </a:bodyPr>
          <a:lstStyle/>
          <a:p>
            <a:pPr marL="0" indent="0">
              <a:buNone/>
            </a:pPr>
            <a:r>
              <a:rPr lang="en-US" sz="4000" b="1" dirty="0" smtClean="0">
                <a:solidFill>
                  <a:schemeClr val="accent5">
                    <a:lumMod val="75000"/>
                  </a:schemeClr>
                </a:solidFill>
              </a:rPr>
              <a:t>What two indicators require an analysis of representativeness?</a:t>
            </a:r>
          </a:p>
          <a:p>
            <a:pPr marL="1143000" lvl="1" indent="-742950">
              <a:buAutoNum type="alphaUcPeriod"/>
            </a:pPr>
            <a:r>
              <a:rPr lang="en-US" sz="3600" b="1" dirty="0" smtClean="0">
                <a:solidFill>
                  <a:schemeClr val="accent5">
                    <a:lumMod val="75000"/>
                  </a:schemeClr>
                </a:solidFill>
              </a:rPr>
              <a:t>Indicators 1 and 2</a:t>
            </a:r>
          </a:p>
          <a:p>
            <a:pPr marL="1143000" lvl="1" indent="-742950">
              <a:buAutoNum type="alphaUcPeriod"/>
            </a:pPr>
            <a:r>
              <a:rPr lang="en-US" sz="3600" b="1" dirty="0" smtClean="0">
                <a:solidFill>
                  <a:schemeClr val="accent5">
                    <a:lumMod val="75000"/>
                  </a:schemeClr>
                </a:solidFill>
              </a:rPr>
              <a:t>Indicators 9 </a:t>
            </a:r>
            <a:r>
              <a:rPr lang="en-US" sz="3600" b="1" dirty="0">
                <a:solidFill>
                  <a:schemeClr val="accent5">
                    <a:lumMod val="75000"/>
                  </a:schemeClr>
                </a:solidFill>
              </a:rPr>
              <a:t>and </a:t>
            </a:r>
            <a:r>
              <a:rPr lang="en-US" sz="3600" b="1" dirty="0" smtClean="0">
                <a:solidFill>
                  <a:schemeClr val="accent5">
                    <a:lumMod val="75000"/>
                  </a:schemeClr>
                </a:solidFill>
              </a:rPr>
              <a:t>13</a:t>
            </a:r>
          </a:p>
          <a:p>
            <a:pPr marL="1143000" lvl="1" indent="-742950">
              <a:buAutoNum type="alphaUcPeriod"/>
            </a:pPr>
            <a:r>
              <a:rPr lang="en-US" sz="3600" b="1" dirty="0" smtClean="0">
                <a:solidFill>
                  <a:schemeClr val="accent5">
                    <a:lumMod val="75000"/>
                  </a:schemeClr>
                </a:solidFill>
              </a:rPr>
              <a:t>Indicators 8, 9, and 14</a:t>
            </a:r>
          </a:p>
          <a:p>
            <a:pPr marL="1143000" lvl="1" indent="-742950">
              <a:buAutoNum type="alphaUcPeriod"/>
            </a:pPr>
            <a:r>
              <a:rPr lang="en-US" sz="3600" b="1" dirty="0" smtClean="0">
                <a:solidFill>
                  <a:schemeClr val="accent5">
                    <a:lumMod val="75000"/>
                  </a:schemeClr>
                </a:solidFill>
              </a:rPr>
              <a:t>Indicators 8 </a:t>
            </a:r>
            <a:r>
              <a:rPr lang="en-US" sz="3600" b="1" dirty="0">
                <a:solidFill>
                  <a:schemeClr val="accent5">
                    <a:lumMod val="75000"/>
                  </a:schemeClr>
                </a:solidFill>
              </a:rPr>
              <a:t>and </a:t>
            </a:r>
            <a:r>
              <a:rPr lang="en-US" sz="3600" b="1" dirty="0" smtClean="0">
                <a:solidFill>
                  <a:schemeClr val="accent5">
                    <a:lumMod val="75000"/>
                  </a:schemeClr>
                </a:solidFill>
              </a:rPr>
              <a:t>14</a:t>
            </a:r>
            <a:endParaRPr lang="en-US" sz="3600" b="1" dirty="0">
              <a:solidFill>
                <a:schemeClr val="accent5">
                  <a:lumMod val="75000"/>
                </a:schemeClr>
              </a:solidFill>
            </a:endParaRPr>
          </a:p>
          <a:p>
            <a:pPr marL="0" indent="0">
              <a:buNone/>
            </a:pPr>
            <a:endParaRPr lang="en-US" sz="4000" b="1" dirty="0">
              <a:solidFill>
                <a:schemeClr val="accent5">
                  <a:lumMod val="75000"/>
                </a:schemeClr>
              </a:solidFill>
            </a:endParaRPr>
          </a:p>
          <a:p>
            <a:pPr marL="0" indent="0">
              <a:buNone/>
            </a:pPr>
            <a:endParaRPr lang="en-US" sz="4000" b="1" dirty="0">
              <a:solidFill>
                <a:schemeClr val="accent5">
                  <a:lumMod val="75000"/>
                </a:schemeClr>
              </a:solidFill>
            </a:endParaRPr>
          </a:p>
          <a:p>
            <a:pPr marL="0" indent="0">
              <a:buNone/>
            </a:pPr>
            <a:endParaRPr lang="en-US" sz="4000" b="1" dirty="0">
              <a:solidFill>
                <a:schemeClr val="accent5">
                  <a:lumMod val="75000"/>
                </a:schemeClr>
              </a:solidFill>
            </a:endParaRPr>
          </a:p>
        </p:txBody>
      </p:sp>
    </p:spTree>
    <p:extLst>
      <p:ext uri="{BB962C8B-B14F-4D97-AF65-F5344CB8AC3E}">
        <p14:creationId xmlns:p14="http://schemas.microsoft.com/office/powerpoint/2010/main" val="36899367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534400" cy="762000"/>
          </a:xfrm>
        </p:spPr>
        <p:txBody>
          <a:bodyPr>
            <a:normAutofit/>
          </a:bodyPr>
          <a:lstStyle/>
          <a:p>
            <a:r>
              <a:rPr lang="en-US" sz="3200" b="1" dirty="0">
                <a:effectLst/>
              </a:rPr>
              <a:t>Indicator 9: Disproportionate </a:t>
            </a:r>
            <a:r>
              <a:rPr lang="en-US" sz="3200" b="1" dirty="0" smtClean="0">
                <a:effectLst/>
              </a:rPr>
              <a:t>Representation</a:t>
            </a:r>
            <a:endParaRPr lang="en-US" sz="3200" dirty="0"/>
          </a:p>
        </p:txBody>
      </p:sp>
      <p:sp>
        <p:nvSpPr>
          <p:cNvPr id="2" name="Content Placeholder 1"/>
          <p:cNvSpPr>
            <a:spLocks noGrp="1"/>
          </p:cNvSpPr>
          <p:nvPr>
            <p:ph idx="1"/>
          </p:nvPr>
        </p:nvSpPr>
        <p:spPr>
          <a:xfrm>
            <a:off x="457200" y="1143000"/>
            <a:ext cx="8229600" cy="4572000"/>
          </a:xfrm>
        </p:spPr>
        <p:txBody>
          <a:bodyPr>
            <a:normAutofit lnSpcReduction="10000"/>
          </a:bodyPr>
          <a:lstStyle/>
          <a:p>
            <a:pPr marL="0" indent="0">
              <a:buNone/>
            </a:pPr>
            <a:r>
              <a:rPr lang="en-US" dirty="0"/>
              <a:t>Compliance indicator: Percent of districts with disproportionate representation of racial and ethnic groups in special education and related services that is the result of inappropriate identification.</a:t>
            </a:r>
          </a:p>
          <a:p>
            <a:pPr marL="0" indent="0">
              <a:buNone/>
            </a:pPr>
            <a:endParaRPr lang="en-US" dirty="0" smtClean="0"/>
          </a:p>
          <a:p>
            <a:pPr marL="0" indent="0">
              <a:buNone/>
            </a:pPr>
            <a:r>
              <a:rPr lang="en-US" dirty="0" smtClean="0"/>
              <a:t>This indicator has two components: Identification and Clearance via a review of policies, procedures, and practices.</a:t>
            </a:r>
            <a:endParaRPr lang="en-US" dirty="0"/>
          </a:p>
        </p:txBody>
      </p:sp>
    </p:spTree>
    <p:extLst>
      <p:ext uri="{BB962C8B-B14F-4D97-AF65-F5344CB8AC3E}">
        <p14:creationId xmlns:p14="http://schemas.microsoft.com/office/powerpoint/2010/main" val="30131356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534400" cy="762000"/>
          </a:xfrm>
        </p:spPr>
        <p:txBody>
          <a:bodyPr>
            <a:normAutofit/>
          </a:bodyPr>
          <a:lstStyle/>
          <a:p>
            <a:r>
              <a:rPr lang="en-US" sz="3200" b="1" dirty="0">
                <a:effectLst/>
              </a:rPr>
              <a:t>Indicator 9: Disproportionate </a:t>
            </a:r>
            <a:r>
              <a:rPr lang="en-US" sz="3200" b="1" dirty="0" smtClean="0">
                <a:effectLst/>
              </a:rPr>
              <a:t>Representation</a:t>
            </a:r>
            <a:endParaRPr lang="en-US" sz="3200" dirty="0"/>
          </a:p>
        </p:txBody>
      </p:sp>
      <p:sp>
        <p:nvSpPr>
          <p:cNvPr id="2" name="Content Placeholder 1"/>
          <p:cNvSpPr>
            <a:spLocks noGrp="1"/>
          </p:cNvSpPr>
          <p:nvPr>
            <p:ph idx="1"/>
          </p:nvPr>
        </p:nvSpPr>
        <p:spPr>
          <a:xfrm>
            <a:off x="304800" y="990600"/>
            <a:ext cx="8610600" cy="5715000"/>
          </a:xfrm>
        </p:spPr>
        <p:txBody>
          <a:bodyPr>
            <a:noAutofit/>
          </a:bodyPr>
          <a:lstStyle/>
          <a:p>
            <a:pPr marL="0" indent="0">
              <a:buNone/>
            </a:pPr>
            <a:r>
              <a:rPr lang="en-US" sz="1800" b="1" dirty="0" smtClean="0"/>
              <a:t>How you get identified for Over-Representation</a:t>
            </a:r>
            <a:endParaRPr lang="en-US" sz="1800" b="1" dirty="0"/>
          </a:p>
          <a:p>
            <a:endParaRPr lang="en-US" sz="1800" dirty="0"/>
          </a:p>
          <a:p>
            <a:r>
              <a:rPr lang="en-US" sz="1800" dirty="0"/>
              <a:t>A risk ratio methodology was used to determine if a district has disproportionate representation. District enrollment and special education child count data were examined and </a:t>
            </a:r>
            <a:r>
              <a:rPr lang="en-US" sz="1800" dirty="0" smtClean="0"/>
              <a:t>the special education child count was adjusted according </a:t>
            </a:r>
            <a:r>
              <a:rPr lang="en-US" sz="1800" dirty="0"/>
              <a:t>to the following criteria.</a:t>
            </a:r>
          </a:p>
          <a:p>
            <a:pPr marL="0" indent="0">
              <a:buNone/>
            </a:pPr>
            <a:r>
              <a:rPr lang="en-US" sz="1800" dirty="0"/>
              <a:t> </a:t>
            </a:r>
          </a:p>
          <a:p>
            <a:r>
              <a:rPr lang="en-US" sz="1800" dirty="0"/>
              <a:t>Students receiving services in a private residential treatment </a:t>
            </a:r>
            <a:r>
              <a:rPr lang="en-US" sz="1800" dirty="0" smtClean="0"/>
              <a:t>program, correctional facility, or parentally placed in a private school are removed from the child count.</a:t>
            </a:r>
          </a:p>
          <a:p>
            <a:endParaRPr lang="en-US" sz="1800" dirty="0"/>
          </a:p>
          <a:p>
            <a:r>
              <a:rPr lang="en-US" sz="1800" dirty="0" smtClean="0"/>
              <a:t>No adjustments are made to enrollment since 99% of these students are coded as a resident “X” and are not included in the October 1 enrollment.</a:t>
            </a:r>
            <a:endParaRPr lang="en-US" sz="1800" dirty="0"/>
          </a:p>
          <a:p>
            <a:pPr marL="0" indent="0">
              <a:buNone/>
            </a:pPr>
            <a:r>
              <a:rPr lang="en-US" sz="1800" dirty="0"/>
              <a:t> </a:t>
            </a:r>
          </a:p>
          <a:p>
            <a:pPr marL="0" indent="0">
              <a:buNone/>
            </a:pPr>
            <a:r>
              <a:rPr lang="en-US" sz="1800" dirty="0"/>
              <a:t> </a:t>
            </a:r>
            <a:endParaRPr lang="en-US" sz="1800" dirty="0" smtClean="0"/>
          </a:p>
        </p:txBody>
      </p:sp>
    </p:spTree>
    <p:extLst>
      <p:ext uri="{BB962C8B-B14F-4D97-AF65-F5344CB8AC3E}">
        <p14:creationId xmlns:p14="http://schemas.microsoft.com/office/powerpoint/2010/main" val="14595506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534400" cy="762000"/>
          </a:xfrm>
        </p:spPr>
        <p:txBody>
          <a:bodyPr>
            <a:normAutofit/>
          </a:bodyPr>
          <a:lstStyle/>
          <a:p>
            <a:r>
              <a:rPr lang="en-US" sz="3200" b="1" dirty="0">
                <a:effectLst/>
              </a:rPr>
              <a:t>Indicator 9: Disproportionate </a:t>
            </a:r>
            <a:r>
              <a:rPr lang="en-US" sz="3200" b="1" dirty="0" smtClean="0">
                <a:effectLst/>
              </a:rPr>
              <a:t>Representation</a:t>
            </a:r>
            <a:endParaRPr lang="en-US" sz="3200" dirty="0"/>
          </a:p>
        </p:txBody>
      </p:sp>
      <p:sp>
        <p:nvSpPr>
          <p:cNvPr id="2" name="Content Placeholder 1"/>
          <p:cNvSpPr>
            <a:spLocks noGrp="1"/>
          </p:cNvSpPr>
          <p:nvPr>
            <p:ph idx="1"/>
          </p:nvPr>
        </p:nvSpPr>
        <p:spPr>
          <a:xfrm>
            <a:off x="457200" y="1143000"/>
            <a:ext cx="8229600" cy="4572000"/>
          </a:xfrm>
        </p:spPr>
        <p:txBody>
          <a:bodyPr>
            <a:normAutofit fontScale="92500" lnSpcReduction="20000"/>
          </a:bodyPr>
          <a:lstStyle/>
          <a:p>
            <a:pPr marL="0" indent="0">
              <a:buNone/>
            </a:pPr>
            <a:r>
              <a:rPr lang="en-US" b="1" dirty="0" smtClean="0"/>
              <a:t>How you get identified? (</a:t>
            </a:r>
            <a:r>
              <a:rPr lang="en-US" b="1" dirty="0" err="1" smtClean="0"/>
              <a:t>cont</a:t>
            </a:r>
            <a:r>
              <a:rPr lang="en-US" b="1" dirty="0" smtClean="0"/>
              <a:t>)</a:t>
            </a:r>
            <a:endParaRPr lang="en-US" dirty="0"/>
          </a:p>
          <a:p>
            <a:pPr marL="0" indent="0">
              <a:buNone/>
            </a:pPr>
            <a:endParaRPr lang="en-US" dirty="0" smtClean="0"/>
          </a:p>
          <a:p>
            <a:r>
              <a:rPr lang="en-US" dirty="0" smtClean="0"/>
              <a:t>Risk ratios are ran with using the following criteria.</a:t>
            </a:r>
          </a:p>
          <a:p>
            <a:pPr lvl="1"/>
            <a:r>
              <a:rPr lang="en-US" dirty="0" smtClean="0"/>
              <a:t>Cell size =&gt; 5 (numerator)</a:t>
            </a:r>
          </a:p>
          <a:p>
            <a:pPr lvl="1"/>
            <a:r>
              <a:rPr lang="en-US" dirty="0" smtClean="0"/>
              <a:t>N size is =&gt; 15 (denominator)</a:t>
            </a:r>
          </a:p>
          <a:p>
            <a:pPr lvl="1"/>
            <a:r>
              <a:rPr lang="en-US" dirty="0" smtClean="0"/>
              <a:t>Risk ratio threshold is &gt; 3</a:t>
            </a:r>
          </a:p>
          <a:p>
            <a:r>
              <a:rPr lang="en-US" dirty="0" smtClean="0"/>
              <a:t>If the comparison group does not meet the cell or N size then the LEA is compared to the state. This is called an alternate risk ratio.</a:t>
            </a:r>
          </a:p>
          <a:p>
            <a:pPr marL="0" indent="0">
              <a:buNone/>
            </a:pPr>
            <a:r>
              <a:rPr lang="en-US" dirty="0"/>
              <a:t>	</a:t>
            </a:r>
            <a:endParaRPr lang="en-US" dirty="0" smtClean="0"/>
          </a:p>
        </p:txBody>
      </p:sp>
    </p:spTree>
    <p:extLst>
      <p:ext uri="{BB962C8B-B14F-4D97-AF65-F5344CB8AC3E}">
        <p14:creationId xmlns:p14="http://schemas.microsoft.com/office/powerpoint/2010/main" val="31559883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1517420"/>
              </p:ext>
            </p:extLst>
          </p:nvPr>
        </p:nvGraphicFramePr>
        <p:xfrm>
          <a:off x="508186" y="1366193"/>
          <a:ext cx="7273061" cy="1045751"/>
        </p:xfrm>
        <a:graphic>
          <a:graphicData uri="http://schemas.openxmlformats.org/drawingml/2006/table">
            <a:tbl>
              <a:tblPr firstRow="1" firstCol="1" lastRow="1" lastCol="1" bandRow="1" bandCol="1">
                <a:tableStyleId>{5C22544A-7EE6-4342-B048-85BDC9FD1C3A}</a:tableStyleId>
              </a:tblPr>
              <a:tblGrid>
                <a:gridCol w="636237">
                  <a:extLst>
                    <a:ext uri="{9D8B030D-6E8A-4147-A177-3AD203B41FA5}">
                      <a16:colId xmlns:a16="http://schemas.microsoft.com/office/drawing/2014/main" val="20000"/>
                    </a:ext>
                  </a:extLst>
                </a:gridCol>
                <a:gridCol w="829603">
                  <a:extLst>
                    <a:ext uri="{9D8B030D-6E8A-4147-A177-3AD203B41FA5}">
                      <a16:colId xmlns:a16="http://schemas.microsoft.com/office/drawing/2014/main" val="20001"/>
                    </a:ext>
                  </a:extLst>
                </a:gridCol>
                <a:gridCol w="829603">
                  <a:extLst>
                    <a:ext uri="{9D8B030D-6E8A-4147-A177-3AD203B41FA5}">
                      <a16:colId xmlns:a16="http://schemas.microsoft.com/office/drawing/2014/main" val="20002"/>
                    </a:ext>
                  </a:extLst>
                </a:gridCol>
                <a:gridCol w="829603">
                  <a:extLst>
                    <a:ext uri="{9D8B030D-6E8A-4147-A177-3AD203B41FA5}">
                      <a16:colId xmlns:a16="http://schemas.microsoft.com/office/drawing/2014/main" val="20003"/>
                    </a:ext>
                  </a:extLst>
                </a:gridCol>
                <a:gridCol w="829603">
                  <a:extLst>
                    <a:ext uri="{9D8B030D-6E8A-4147-A177-3AD203B41FA5}">
                      <a16:colId xmlns:a16="http://schemas.microsoft.com/office/drawing/2014/main" val="20004"/>
                    </a:ext>
                  </a:extLst>
                </a:gridCol>
                <a:gridCol w="829603">
                  <a:extLst>
                    <a:ext uri="{9D8B030D-6E8A-4147-A177-3AD203B41FA5}">
                      <a16:colId xmlns:a16="http://schemas.microsoft.com/office/drawing/2014/main" val="20005"/>
                    </a:ext>
                  </a:extLst>
                </a:gridCol>
                <a:gridCol w="829603">
                  <a:extLst>
                    <a:ext uri="{9D8B030D-6E8A-4147-A177-3AD203B41FA5}">
                      <a16:colId xmlns:a16="http://schemas.microsoft.com/office/drawing/2014/main" val="20006"/>
                    </a:ext>
                  </a:extLst>
                </a:gridCol>
                <a:gridCol w="829603">
                  <a:extLst>
                    <a:ext uri="{9D8B030D-6E8A-4147-A177-3AD203B41FA5}">
                      <a16:colId xmlns:a16="http://schemas.microsoft.com/office/drawing/2014/main" val="20007"/>
                    </a:ext>
                  </a:extLst>
                </a:gridCol>
                <a:gridCol w="829603">
                  <a:extLst>
                    <a:ext uri="{9D8B030D-6E8A-4147-A177-3AD203B41FA5}">
                      <a16:colId xmlns:a16="http://schemas.microsoft.com/office/drawing/2014/main" val="20008"/>
                    </a:ext>
                  </a:extLst>
                </a:gridCol>
              </a:tblGrid>
              <a:tr h="386407">
                <a:tc>
                  <a:txBody>
                    <a:bodyPr/>
                    <a:lstStyle/>
                    <a:p>
                      <a:pPr marL="0" marR="0" algn="ctr">
                        <a:spcBef>
                          <a:spcPts val="40"/>
                        </a:spcBef>
                        <a:spcAft>
                          <a:spcPts val="0"/>
                        </a:spcAft>
                      </a:pPr>
                      <a:r>
                        <a:rPr lang="en-US" sz="1200" dirty="0">
                          <a:effectLst/>
                        </a:rPr>
                        <a:t> </a:t>
                      </a:r>
                      <a:r>
                        <a:rPr lang="en-US" sz="1200" dirty="0" smtClean="0">
                          <a:effectLst/>
                        </a:rPr>
                        <a:t>FFY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spc="-40" dirty="0" smtClean="0">
                          <a:effectLst/>
                        </a:rPr>
                        <a:t>2005</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spc="-40" dirty="0" smtClean="0">
                          <a:effectLst/>
                        </a:rPr>
                        <a:t>2006</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spc="-40" dirty="0" smtClean="0">
                          <a:effectLst/>
                        </a:rPr>
                        <a:t>2007</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spc="-40" dirty="0" smtClean="0">
                          <a:effectLst/>
                        </a:rPr>
                        <a:t>2008</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spc="-40" dirty="0" smtClean="0">
                          <a:effectLst/>
                        </a:rPr>
                        <a:t>2009</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spc="-40" dirty="0" smtClean="0">
                          <a:effectLst/>
                        </a:rPr>
                        <a:t>2010</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spc="-50" dirty="0" smtClean="0">
                          <a:effectLst/>
                        </a:rPr>
                        <a:t>2011</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spc="-40" dirty="0" smtClean="0">
                          <a:effectLst/>
                        </a:rPr>
                        <a:t>2012</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9672">
                <a:tc>
                  <a:txBody>
                    <a:bodyPr/>
                    <a:lstStyle/>
                    <a:p>
                      <a:pPr marL="43815" marR="0" algn="l">
                        <a:spcBef>
                          <a:spcPts val="380"/>
                        </a:spcBef>
                        <a:spcAft>
                          <a:spcPts val="0"/>
                        </a:spcAft>
                      </a:pPr>
                      <a:r>
                        <a:rPr lang="en-US" sz="1200" b="1" spc="-25" dirty="0" smtClean="0">
                          <a:solidFill>
                            <a:schemeClr val="bg1"/>
                          </a:solidFill>
                          <a:effectLst/>
                        </a:rPr>
                        <a:t>Target</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spcBef>
                          <a:spcPts val="0"/>
                        </a:spcBef>
                        <a:spcAft>
                          <a:spcPts val="0"/>
                        </a:spcAft>
                      </a:pPr>
                      <a:r>
                        <a:rPr lang="en-US" sz="1200" b="0" dirty="0">
                          <a:solidFill>
                            <a:schemeClr val="bg1"/>
                          </a:solidFill>
                          <a:effectLst/>
                        </a:rPr>
                        <a:t> </a:t>
                      </a:r>
                      <a:endParaRPr lang="en-US" sz="1200" b="0"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143510" marR="0" algn="l">
                        <a:spcBef>
                          <a:spcPts val="200"/>
                        </a:spcBef>
                        <a:spcAft>
                          <a:spcPts val="0"/>
                        </a:spcAft>
                      </a:pPr>
                      <a:r>
                        <a:rPr lang="en-US" sz="1200" b="1" spc="-35" dirty="0" smtClean="0">
                          <a:solidFill>
                            <a:schemeClr val="tx1"/>
                          </a:solidFill>
                          <a:effectLst/>
                        </a:rPr>
                        <a:t>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143510" marR="0" algn="l">
                        <a:spcBef>
                          <a:spcPts val="200"/>
                        </a:spcBef>
                        <a:spcAft>
                          <a:spcPts val="0"/>
                        </a:spcAft>
                      </a:pPr>
                      <a:r>
                        <a:rPr lang="en-US" sz="1200" b="1" spc="-35" dirty="0" smtClean="0">
                          <a:solidFill>
                            <a:schemeClr val="tx1"/>
                          </a:solidFill>
                          <a:effectLst/>
                        </a:rPr>
                        <a:t>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143510" marR="0" algn="l">
                        <a:spcBef>
                          <a:spcPts val="200"/>
                        </a:spcBef>
                        <a:spcAft>
                          <a:spcPts val="0"/>
                        </a:spcAft>
                      </a:pPr>
                      <a:r>
                        <a:rPr lang="en-US" sz="1200" b="1" spc="-35" dirty="0" smtClean="0">
                          <a:solidFill>
                            <a:schemeClr val="tx1"/>
                          </a:solidFill>
                          <a:effectLst/>
                        </a:rPr>
                        <a:t>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143510" marR="0" algn="l">
                        <a:spcBef>
                          <a:spcPts val="200"/>
                        </a:spcBef>
                        <a:spcAft>
                          <a:spcPts val="0"/>
                        </a:spcAft>
                      </a:pPr>
                      <a:r>
                        <a:rPr lang="en-US" sz="1200" b="1" spc="-35" dirty="0" smtClean="0">
                          <a:solidFill>
                            <a:schemeClr val="tx1"/>
                          </a:solidFill>
                          <a:effectLst/>
                        </a:rPr>
                        <a:t>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143510" marR="0" algn="l">
                        <a:spcBef>
                          <a:spcPts val="200"/>
                        </a:spcBef>
                        <a:spcAft>
                          <a:spcPts val="0"/>
                        </a:spcAft>
                      </a:pPr>
                      <a:r>
                        <a:rPr lang="en-US" sz="1200" b="1" spc="-35" dirty="0" smtClean="0">
                          <a:solidFill>
                            <a:schemeClr val="tx1"/>
                          </a:solidFill>
                          <a:effectLst/>
                        </a:rPr>
                        <a:t>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143510" marR="0" algn="l">
                        <a:spcBef>
                          <a:spcPts val="200"/>
                        </a:spcBef>
                        <a:spcAft>
                          <a:spcPts val="0"/>
                        </a:spcAft>
                      </a:pPr>
                      <a:r>
                        <a:rPr lang="en-US" sz="1200" b="1" spc="-35" smtClean="0">
                          <a:solidFill>
                            <a:schemeClr val="tx1"/>
                          </a:solidFill>
                          <a:effectLst/>
                        </a:rPr>
                        <a:t>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143510" marR="0" algn="l">
                        <a:spcBef>
                          <a:spcPts val="200"/>
                        </a:spcBef>
                        <a:spcAft>
                          <a:spcPts val="0"/>
                        </a:spcAft>
                      </a:pPr>
                      <a:r>
                        <a:rPr lang="en-US" sz="1200" b="1" spc="-35" smtClean="0">
                          <a:solidFill>
                            <a:schemeClr val="tx1"/>
                          </a:solidFill>
                          <a:effectLst/>
                        </a:rPr>
                        <a:t>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1"/>
                  </a:ext>
                </a:extLst>
              </a:tr>
              <a:tr h="329672">
                <a:tc>
                  <a:txBody>
                    <a:bodyPr/>
                    <a:lstStyle/>
                    <a:p>
                      <a:pPr marL="44450" marR="0" algn="l">
                        <a:spcBef>
                          <a:spcPts val="380"/>
                        </a:spcBef>
                        <a:spcAft>
                          <a:spcPts val="0"/>
                        </a:spcAft>
                      </a:pPr>
                      <a:r>
                        <a:rPr lang="en-US" sz="1200" b="1" spc="-25" dirty="0">
                          <a:solidFill>
                            <a:schemeClr val="bg1"/>
                          </a:solidFill>
                          <a:effectLst/>
                        </a:rPr>
                        <a:t>Data</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43510" marR="0" algn="l">
                        <a:spcBef>
                          <a:spcPts val="200"/>
                        </a:spcBef>
                        <a:spcAft>
                          <a:spcPts val="0"/>
                        </a:spcAft>
                      </a:pPr>
                      <a:r>
                        <a:rPr lang="en-US" sz="1200" b="0" spc="-35" dirty="0" smtClean="0">
                          <a:solidFill>
                            <a:srgbClr val="FF0000"/>
                          </a:solidFill>
                          <a:effectLst/>
                        </a:rPr>
                        <a:t>0.00%</a:t>
                      </a:r>
                      <a:endParaRPr lang="en-US" sz="1200" b="0"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143510" marR="0" algn="l">
                        <a:spcBef>
                          <a:spcPts val="200"/>
                        </a:spcBef>
                        <a:spcAft>
                          <a:spcPts val="0"/>
                        </a:spcAft>
                      </a:pPr>
                      <a:r>
                        <a:rPr lang="en-US" sz="1200" b="0" spc="-35" dirty="0" smtClean="0">
                          <a:solidFill>
                            <a:schemeClr val="tx1"/>
                          </a:solidFill>
                          <a:effectLst/>
                        </a:rPr>
                        <a:t>0.00%</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143510" marR="0" algn="l">
                        <a:spcBef>
                          <a:spcPts val="200"/>
                        </a:spcBef>
                        <a:spcAft>
                          <a:spcPts val="0"/>
                        </a:spcAft>
                      </a:pPr>
                      <a:r>
                        <a:rPr lang="en-US" sz="1200" b="0" spc="-35" dirty="0" smtClean="0">
                          <a:solidFill>
                            <a:schemeClr val="tx1"/>
                          </a:solidFill>
                          <a:effectLst/>
                        </a:rPr>
                        <a:t>0.00%</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143510" marR="0" algn="l">
                        <a:spcBef>
                          <a:spcPts val="200"/>
                        </a:spcBef>
                        <a:spcAft>
                          <a:spcPts val="0"/>
                        </a:spcAft>
                      </a:pPr>
                      <a:r>
                        <a:rPr lang="en-US" sz="1200" b="0" spc="-35" dirty="0" smtClean="0">
                          <a:solidFill>
                            <a:schemeClr val="tx1"/>
                          </a:solidFill>
                          <a:effectLst/>
                        </a:rPr>
                        <a:t>0.00%</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143510" marR="0" algn="l">
                        <a:spcBef>
                          <a:spcPts val="200"/>
                        </a:spcBef>
                        <a:spcAft>
                          <a:spcPts val="0"/>
                        </a:spcAft>
                      </a:pPr>
                      <a:r>
                        <a:rPr lang="en-US" sz="1200" b="0" spc="-35" dirty="0" smtClean="0">
                          <a:solidFill>
                            <a:schemeClr val="tx1"/>
                          </a:solidFill>
                          <a:effectLst/>
                        </a:rPr>
                        <a:t>0.00%</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143510" marR="0" algn="l">
                        <a:spcBef>
                          <a:spcPts val="200"/>
                        </a:spcBef>
                        <a:spcAft>
                          <a:spcPts val="0"/>
                        </a:spcAft>
                      </a:pPr>
                      <a:r>
                        <a:rPr lang="en-US" sz="1200" b="0" spc="-35" dirty="0" smtClean="0">
                          <a:solidFill>
                            <a:schemeClr val="tx1"/>
                          </a:solidFill>
                          <a:effectLst/>
                        </a:rPr>
                        <a:t>0.00%</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143510" marR="0" algn="l">
                        <a:spcBef>
                          <a:spcPts val="200"/>
                        </a:spcBef>
                        <a:spcAft>
                          <a:spcPts val="0"/>
                        </a:spcAft>
                      </a:pPr>
                      <a:r>
                        <a:rPr lang="en-US" sz="1200" b="0" spc="-35" dirty="0" smtClean="0">
                          <a:solidFill>
                            <a:schemeClr val="tx1"/>
                          </a:solidFill>
                          <a:effectLst/>
                        </a:rPr>
                        <a:t>0.00%</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143510" marR="0" algn="l">
                        <a:spcBef>
                          <a:spcPts val="200"/>
                        </a:spcBef>
                        <a:spcAft>
                          <a:spcPts val="0"/>
                        </a:spcAft>
                      </a:pPr>
                      <a:r>
                        <a:rPr lang="en-US" sz="1200" b="0" spc="-35" dirty="0" smtClean="0">
                          <a:solidFill>
                            <a:schemeClr val="tx1"/>
                          </a:solidFill>
                          <a:effectLst/>
                        </a:rPr>
                        <a:t>0.00%</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8186" y="996861"/>
            <a:ext cx="2971800" cy="369332"/>
          </a:xfrm>
          <a:prstGeom prst="rect">
            <a:avLst/>
          </a:prstGeom>
          <a:noFill/>
        </p:spPr>
        <p:txBody>
          <a:bodyPr wrap="square" rtlCol="0">
            <a:spAutoFit/>
          </a:bodyPr>
          <a:lstStyle/>
          <a:p>
            <a:r>
              <a:rPr lang="en-US" b="1" dirty="0" smtClean="0"/>
              <a:t>Historical Data and Targets</a:t>
            </a:r>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4052967768"/>
              </p:ext>
            </p:extLst>
          </p:nvPr>
        </p:nvGraphicFramePr>
        <p:xfrm>
          <a:off x="508186" y="2620363"/>
          <a:ext cx="5693393" cy="926067"/>
        </p:xfrm>
        <a:graphic>
          <a:graphicData uri="http://schemas.openxmlformats.org/drawingml/2006/table">
            <a:tbl>
              <a:tblPr firstRow="1" firstCol="1" lastRow="1" lastCol="1" bandRow="1" bandCol="1">
                <a:tableStyleId>{5C22544A-7EE6-4342-B048-85BDC9FD1C3A}</a:tableStyleId>
              </a:tblPr>
              <a:tblGrid>
                <a:gridCol w="664193">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tblGrid>
              <a:tr h="308689">
                <a:tc>
                  <a:txBody>
                    <a:bodyPr/>
                    <a:lstStyle/>
                    <a:p>
                      <a:pPr marL="2540" marR="0" algn="ctr">
                        <a:spcBef>
                          <a:spcPts val="380"/>
                        </a:spcBef>
                        <a:spcAft>
                          <a:spcPts val="0"/>
                        </a:spcAft>
                      </a:pPr>
                      <a:r>
                        <a:rPr lang="en-US" sz="1200" dirty="0">
                          <a:effectLst/>
                        </a:rPr>
                        <a:t>FFY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2013</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2014</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2015</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2016</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2017</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2018</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8689">
                <a:tc>
                  <a:txBody>
                    <a:bodyPr/>
                    <a:lstStyle/>
                    <a:p>
                      <a:pPr marL="41275" marR="0">
                        <a:spcBef>
                          <a:spcPts val="380"/>
                        </a:spcBef>
                        <a:spcAft>
                          <a:spcPts val="0"/>
                        </a:spcAft>
                      </a:pPr>
                      <a:r>
                        <a:rPr lang="en-US" sz="1200" b="1" spc="-25" dirty="0" smtClean="0">
                          <a:solidFill>
                            <a:schemeClr val="bg1"/>
                          </a:solidFill>
                          <a:effectLst/>
                        </a:rPr>
                        <a:t>Target</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43510" marR="0" algn="ctr">
                        <a:spcBef>
                          <a:spcPts val="200"/>
                        </a:spcBef>
                        <a:spcAft>
                          <a:spcPts val="0"/>
                        </a:spcAft>
                      </a:pPr>
                      <a:r>
                        <a:rPr lang="en-US" sz="1200" b="1" spc="-35" dirty="0" smtClean="0">
                          <a:solidFill>
                            <a:schemeClr val="tx1"/>
                          </a:solidFill>
                          <a:effectLst/>
                        </a:rPr>
                        <a:t>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1" spc="-35" dirty="0" smtClean="0">
                          <a:solidFill>
                            <a:schemeClr val="tx1"/>
                          </a:solidFill>
                          <a:effectLst/>
                        </a:rPr>
                        <a:t>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1" spc="-35" dirty="0" smtClean="0">
                          <a:solidFill>
                            <a:schemeClr val="tx1"/>
                          </a:solidFill>
                          <a:effectLst/>
                        </a:rPr>
                        <a:t>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1" spc="-35" dirty="0" smtClean="0">
                          <a:solidFill>
                            <a:schemeClr val="tx1"/>
                          </a:solidFill>
                          <a:effectLst/>
                        </a:rPr>
                        <a:t>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1" spc="-35" dirty="0" smtClean="0">
                          <a:solidFill>
                            <a:schemeClr val="tx1"/>
                          </a:solidFill>
                          <a:effectLst/>
                        </a:rPr>
                        <a:t>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1" spc="-35" dirty="0" smtClean="0">
                          <a:solidFill>
                            <a:schemeClr val="tx1"/>
                          </a:solidFill>
                          <a:effectLst/>
                        </a:rPr>
                        <a:t>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308689">
                <a:tc>
                  <a:txBody>
                    <a:bodyPr/>
                    <a:lstStyle/>
                    <a:p>
                      <a:pPr marL="41275" marR="0">
                        <a:spcBef>
                          <a:spcPts val="380"/>
                        </a:spcBef>
                        <a:spcAft>
                          <a:spcPts val="0"/>
                        </a:spcAft>
                      </a:pPr>
                      <a:r>
                        <a:rPr lang="en-US" sz="1200" b="1" dirty="0" smtClean="0">
                          <a:solidFill>
                            <a:schemeClr val="bg1"/>
                          </a:solidFill>
                          <a:effectLst/>
                          <a:latin typeface="Calibri"/>
                          <a:ea typeface="Calibri"/>
                          <a:cs typeface="Times New Roman"/>
                        </a:rPr>
                        <a:t>Data</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43510" marR="0" algn="ctr">
                        <a:spcBef>
                          <a:spcPts val="200"/>
                        </a:spcBef>
                        <a:spcAft>
                          <a:spcPts val="0"/>
                        </a:spcAft>
                      </a:pPr>
                      <a:r>
                        <a:rPr lang="en-US" sz="1200" b="0" dirty="0" smtClean="0">
                          <a:solidFill>
                            <a:schemeClr val="tx1"/>
                          </a:solidFill>
                          <a:effectLst/>
                          <a:latin typeface="Calibri"/>
                          <a:ea typeface="Calibri"/>
                          <a:cs typeface="Times New Roman"/>
                        </a:rPr>
                        <a:t>0.00%</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0" dirty="0" smtClean="0">
                          <a:solidFill>
                            <a:schemeClr val="tx1"/>
                          </a:solidFill>
                          <a:effectLst/>
                          <a:latin typeface="+mn-lt"/>
                          <a:ea typeface="Calibri"/>
                          <a:cs typeface="Times New Roman"/>
                        </a:rPr>
                        <a:t>0.00%</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0" dirty="0" smtClean="0">
                          <a:solidFill>
                            <a:schemeClr val="tx1"/>
                          </a:solidFill>
                          <a:effectLst/>
                          <a:latin typeface="+mn-lt"/>
                          <a:ea typeface="Calibri"/>
                          <a:cs typeface="Times New Roman"/>
                        </a:rPr>
                        <a:t>0.00%</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0" dirty="0" smtClean="0">
                          <a:solidFill>
                            <a:schemeClr val="tx1"/>
                          </a:solidFill>
                          <a:effectLst/>
                          <a:latin typeface="+mn-lt"/>
                          <a:ea typeface="Calibri"/>
                          <a:cs typeface="Times New Roman"/>
                        </a:rPr>
                        <a:t>0.00%</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0" dirty="0" smtClean="0">
                          <a:solidFill>
                            <a:schemeClr val="tx1"/>
                          </a:solidFill>
                          <a:effectLst/>
                          <a:latin typeface="+mn-lt"/>
                          <a:ea typeface="Calibri"/>
                          <a:cs typeface="Times New Roman"/>
                        </a:rPr>
                        <a:t>0.00%</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3430771354"/>
                  </a:ext>
                </a:extLst>
              </a:tr>
            </a:tbl>
          </a:graphicData>
        </a:graphic>
      </p:graphicFrame>
      <p:sp>
        <p:nvSpPr>
          <p:cNvPr id="9" name="Title 3"/>
          <p:cNvSpPr txBox="1">
            <a:spLocks/>
          </p:cNvSpPr>
          <p:nvPr/>
        </p:nvSpPr>
        <p:spPr>
          <a:xfrm>
            <a:off x="457200" y="152400"/>
            <a:ext cx="8534400" cy="762000"/>
          </a:xfrm>
          <a:prstGeom prst="rect">
            <a:avLst/>
          </a:prstGeom>
          <a:ln w="6350" cap="rnd">
            <a:noFill/>
          </a:ln>
        </p:spPr>
        <p:txBody>
          <a:bodyPr vert="horz" rtlCol="0"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sz="3200" b="1" dirty="0" smtClean="0">
                <a:solidFill>
                  <a:schemeClr val="tx1"/>
                </a:solidFill>
                <a:effectLst/>
              </a:rPr>
              <a:t>Indicator 9: Disproportionate Representation</a:t>
            </a:r>
            <a:endParaRPr lang="en-US" sz="3200" dirty="0">
              <a:solidFill>
                <a:schemeClr val="tx1"/>
              </a:solidFill>
            </a:endParaRPr>
          </a:p>
        </p:txBody>
      </p:sp>
      <p:graphicFrame>
        <p:nvGraphicFramePr>
          <p:cNvPr id="12" name="Content Placeholder 5"/>
          <p:cNvGraphicFramePr>
            <a:graphicFrameLocks/>
          </p:cNvGraphicFramePr>
          <p:nvPr>
            <p:extLst>
              <p:ext uri="{D42A27DB-BD31-4B8C-83A1-F6EECF244321}">
                <p14:modId xmlns:p14="http://schemas.microsoft.com/office/powerpoint/2010/main" val="246710362"/>
              </p:ext>
            </p:extLst>
          </p:nvPr>
        </p:nvGraphicFramePr>
        <p:xfrm>
          <a:off x="304800" y="4533473"/>
          <a:ext cx="8534399" cy="1066800"/>
        </p:xfrm>
        <a:graphic>
          <a:graphicData uri="http://schemas.openxmlformats.org/drawingml/2006/table">
            <a:tbl>
              <a:tblPr firstRow="1" firstCol="1" lastRow="1" lastCol="1" bandRow="1" bandCol="1">
                <a:tableStyleId>{5C22544A-7EE6-4342-B048-85BDC9FD1C3A}</a:tableStyleId>
              </a:tblPr>
              <a:tblGrid>
                <a:gridCol w="2209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1303465">
                  <a:extLst>
                    <a:ext uri="{9D8B030D-6E8A-4147-A177-3AD203B41FA5}">
                      <a16:colId xmlns:a16="http://schemas.microsoft.com/office/drawing/2014/main" val="20002"/>
                    </a:ext>
                  </a:extLst>
                </a:gridCol>
                <a:gridCol w="647416">
                  <a:extLst>
                    <a:ext uri="{9D8B030D-6E8A-4147-A177-3AD203B41FA5}">
                      <a16:colId xmlns:a16="http://schemas.microsoft.com/office/drawing/2014/main" val="20003"/>
                    </a:ext>
                  </a:extLst>
                </a:gridCol>
                <a:gridCol w="704936">
                  <a:extLst>
                    <a:ext uri="{9D8B030D-6E8A-4147-A177-3AD203B41FA5}">
                      <a16:colId xmlns:a16="http://schemas.microsoft.com/office/drawing/2014/main" val="20004"/>
                    </a:ext>
                  </a:extLst>
                </a:gridCol>
                <a:gridCol w="696982">
                  <a:extLst>
                    <a:ext uri="{9D8B030D-6E8A-4147-A177-3AD203B41FA5}">
                      <a16:colId xmlns:a16="http://schemas.microsoft.com/office/drawing/2014/main" val="20005"/>
                    </a:ext>
                  </a:extLst>
                </a:gridCol>
              </a:tblGrid>
              <a:tr h="743771">
                <a:tc>
                  <a:txBody>
                    <a:bodyPr/>
                    <a:lstStyle/>
                    <a:p>
                      <a:pPr marL="0" marR="0" algn="ctr">
                        <a:spcBef>
                          <a:spcPts val="0"/>
                        </a:spcBef>
                        <a:spcAft>
                          <a:spcPts val="0"/>
                        </a:spcAft>
                      </a:pPr>
                      <a:r>
                        <a:rPr lang="en-US" sz="1200" dirty="0">
                          <a:effectLst/>
                          <a:latin typeface="+mn-lt"/>
                          <a:ea typeface="Arial"/>
                          <a:cs typeface="Times New Roman"/>
                        </a:rPr>
                        <a:t> </a:t>
                      </a:r>
                      <a:r>
                        <a:rPr lang="en-US" sz="1200" b="1" spc="-20" dirty="0" smtClean="0">
                          <a:solidFill>
                            <a:srgbClr val="FFFFFF"/>
                          </a:solidFill>
                          <a:effectLst/>
                          <a:latin typeface="+mn-lt"/>
                          <a:ea typeface="Calibri"/>
                          <a:cs typeface="Times New Roman"/>
                        </a:rPr>
                        <a:t>Number</a:t>
                      </a:r>
                      <a:r>
                        <a:rPr lang="en-US" sz="1200" b="1" spc="-45" dirty="0" smtClean="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of</a:t>
                      </a:r>
                      <a:r>
                        <a:rPr lang="en-US" sz="1200" b="1" spc="-4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districts</a:t>
                      </a:r>
                      <a:r>
                        <a:rPr lang="en-US" sz="1200" b="1" spc="-4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with</a:t>
                      </a:r>
                      <a:r>
                        <a:rPr lang="en-US" sz="1200" b="1" spc="105" dirty="0">
                          <a:solidFill>
                            <a:srgbClr val="FFFFFF"/>
                          </a:solidFill>
                          <a:effectLst/>
                          <a:latin typeface="+mn-lt"/>
                          <a:ea typeface="Calibri"/>
                          <a:cs typeface="Times New Roman"/>
                        </a:rPr>
                        <a:t> </a:t>
                      </a:r>
                      <a:r>
                        <a:rPr lang="en-US" sz="1200" b="1" spc="-5" dirty="0">
                          <a:solidFill>
                            <a:srgbClr val="FFFFFF"/>
                          </a:solidFill>
                          <a:effectLst/>
                          <a:latin typeface="+mn-lt"/>
                          <a:ea typeface="Calibri"/>
                          <a:cs typeface="Times New Roman"/>
                        </a:rPr>
                        <a:t>disproportionate</a:t>
                      </a:r>
                      <a:r>
                        <a:rPr lang="en-US" sz="1200" b="1" spc="11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representation</a:t>
                      </a:r>
                      <a:r>
                        <a:rPr lang="en-US" sz="1200" b="1" spc="-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of</a:t>
                      </a:r>
                      <a:r>
                        <a:rPr lang="en-US" sz="1200" b="1" spc="-5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racial</a:t>
                      </a:r>
                      <a:r>
                        <a:rPr lang="en-US" sz="1200" b="1" spc="-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and</a:t>
                      </a:r>
                      <a:r>
                        <a:rPr lang="en-US" sz="1200" b="1" spc="14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ethnic</a:t>
                      </a:r>
                      <a:r>
                        <a:rPr lang="en-US" sz="1200" b="1" spc="-5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groups</a:t>
                      </a:r>
                      <a:r>
                        <a:rPr lang="en-US" sz="1200" b="1" spc="-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in</a:t>
                      </a:r>
                      <a:r>
                        <a:rPr lang="en-US" sz="1200" b="1" spc="-4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special</a:t>
                      </a:r>
                      <a:r>
                        <a:rPr lang="en-US" sz="1200" b="1" spc="10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education</a:t>
                      </a:r>
                      <a:r>
                        <a:rPr lang="en-US" sz="1200" b="1" spc="-6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and</a:t>
                      </a:r>
                      <a:r>
                        <a:rPr lang="en-US" sz="1200" b="1" spc="-5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related</a:t>
                      </a:r>
                      <a:r>
                        <a:rPr lang="en-US" sz="1200" b="1" spc="135" dirty="0">
                          <a:solidFill>
                            <a:srgbClr val="FFFFFF"/>
                          </a:solidFill>
                          <a:effectLst/>
                          <a:latin typeface="+mn-lt"/>
                          <a:ea typeface="Calibri"/>
                          <a:cs typeface="Times New Roman"/>
                        </a:rPr>
                        <a:t> </a:t>
                      </a:r>
                      <a:r>
                        <a:rPr lang="en-US" sz="1200" b="1" spc="-30" dirty="0">
                          <a:solidFill>
                            <a:srgbClr val="FFFFFF"/>
                          </a:solidFill>
                          <a:effectLst/>
                          <a:latin typeface="+mn-lt"/>
                          <a:ea typeface="Calibri"/>
                          <a:cs typeface="Times New Roman"/>
                        </a:rPr>
                        <a:t>services</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588" marR="60325" indent="4763" algn="ctr">
                        <a:lnSpc>
                          <a:spcPct val="107000"/>
                        </a:lnSpc>
                        <a:spcBef>
                          <a:spcPts val="380"/>
                        </a:spcBef>
                        <a:spcAft>
                          <a:spcPts val="0"/>
                        </a:spcAft>
                      </a:pPr>
                      <a:r>
                        <a:rPr lang="en-US" sz="1200" b="1" spc="-20" dirty="0" smtClean="0">
                          <a:solidFill>
                            <a:srgbClr val="FFFFFF"/>
                          </a:solidFill>
                          <a:effectLst/>
                          <a:latin typeface="+mn-lt"/>
                          <a:ea typeface="Calibri"/>
                          <a:cs typeface="Times New Roman"/>
                        </a:rPr>
                        <a:t>Number</a:t>
                      </a:r>
                      <a:r>
                        <a:rPr lang="en-US" sz="1200" b="1" spc="-45" dirty="0" smtClean="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of</a:t>
                      </a:r>
                      <a:r>
                        <a:rPr lang="en-US" sz="1200" b="1" spc="-4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districts</a:t>
                      </a:r>
                      <a:r>
                        <a:rPr lang="en-US" sz="1200" b="1" spc="-4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with</a:t>
                      </a:r>
                      <a:r>
                        <a:rPr lang="en-US" sz="1200" b="1" spc="105" dirty="0">
                          <a:solidFill>
                            <a:srgbClr val="FFFFFF"/>
                          </a:solidFill>
                          <a:effectLst/>
                          <a:latin typeface="+mn-lt"/>
                          <a:ea typeface="Calibri"/>
                          <a:cs typeface="Times New Roman"/>
                        </a:rPr>
                        <a:t> </a:t>
                      </a:r>
                      <a:r>
                        <a:rPr lang="en-US" sz="1200" b="1" spc="-5" dirty="0">
                          <a:solidFill>
                            <a:srgbClr val="FFFFFF"/>
                          </a:solidFill>
                          <a:effectLst/>
                          <a:latin typeface="+mn-lt"/>
                          <a:ea typeface="Calibri"/>
                          <a:cs typeface="Times New Roman"/>
                        </a:rPr>
                        <a:t>disproportionate</a:t>
                      </a:r>
                      <a:r>
                        <a:rPr lang="en-US" sz="1200" b="1" spc="11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representation</a:t>
                      </a:r>
                      <a:r>
                        <a:rPr lang="en-US" sz="1200" b="1" spc="-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of</a:t>
                      </a:r>
                      <a:r>
                        <a:rPr lang="en-US" sz="1200" b="1" spc="-5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racial</a:t>
                      </a:r>
                      <a:r>
                        <a:rPr lang="en-US" sz="1200" b="1" spc="-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and</a:t>
                      </a:r>
                      <a:r>
                        <a:rPr lang="en-US" sz="1200" b="1" spc="14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ethnic</a:t>
                      </a:r>
                      <a:r>
                        <a:rPr lang="en-US" sz="1200" b="1" spc="-5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groups</a:t>
                      </a:r>
                      <a:r>
                        <a:rPr lang="en-US" sz="1200" b="1" spc="-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in</a:t>
                      </a:r>
                      <a:r>
                        <a:rPr lang="en-US" sz="1200" b="1" spc="-4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special</a:t>
                      </a:r>
                      <a:r>
                        <a:rPr lang="en-US" sz="1200" b="1" spc="10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education</a:t>
                      </a:r>
                      <a:r>
                        <a:rPr lang="en-US" sz="1200" b="1" spc="-6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and</a:t>
                      </a:r>
                      <a:r>
                        <a:rPr lang="en-US" sz="1200" b="1" spc="-5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related</a:t>
                      </a:r>
                      <a:r>
                        <a:rPr lang="en-US" sz="1200" b="1" spc="13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services</a:t>
                      </a:r>
                      <a:r>
                        <a:rPr lang="en-US" sz="1200" b="1" spc="-4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that</a:t>
                      </a:r>
                      <a:r>
                        <a:rPr lang="en-US" sz="1200" b="1" spc="-4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is</a:t>
                      </a:r>
                      <a:r>
                        <a:rPr lang="en-US" sz="1200" b="1" spc="-4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the</a:t>
                      </a:r>
                      <a:r>
                        <a:rPr lang="en-US" sz="1200" b="1" spc="-4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result</a:t>
                      </a:r>
                      <a:r>
                        <a:rPr lang="en-US" sz="1200" b="1" spc="-4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of</a:t>
                      </a:r>
                      <a:r>
                        <a:rPr lang="en-US" sz="1200" b="1" spc="11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inappropriate</a:t>
                      </a:r>
                      <a:r>
                        <a:rPr lang="en-US" sz="1200" b="1" spc="-7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identification</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effectLst/>
                          <a:latin typeface="+mn-lt"/>
                          <a:ea typeface="Arial"/>
                          <a:cs typeface="Times New Roman"/>
                        </a:rPr>
                        <a:t> </a:t>
                      </a:r>
                      <a:r>
                        <a:rPr lang="en-US" sz="1200" b="1" spc="-15" dirty="0" smtClean="0">
                          <a:solidFill>
                            <a:srgbClr val="FFFFFF"/>
                          </a:solidFill>
                          <a:effectLst/>
                          <a:latin typeface="+mn-lt"/>
                          <a:ea typeface="Arial"/>
                          <a:cs typeface="Times New Roman"/>
                        </a:rPr>
                        <a:t>Number</a:t>
                      </a:r>
                      <a:r>
                        <a:rPr lang="en-US" sz="1200" b="1" spc="-45" dirty="0" smtClean="0">
                          <a:solidFill>
                            <a:srgbClr val="FFFFFF"/>
                          </a:solidFill>
                          <a:effectLst/>
                          <a:latin typeface="+mn-lt"/>
                          <a:ea typeface="Arial"/>
                          <a:cs typeface="Times New Roman"/>
                        </a:rPr>
                        <a:t> </a:t>
                      </a:r>
                      <a:r>
                        <a:rPr lang="en-US" sz="1200" b="1" spc="-5" dirty="0">
                          <a:solidFill>
                            <a:srgbClr val="FFFFFF"/>
                          </a:solidFill>
                          <a:effectLst/>
                          <a:latin typeface="+mn-lt"/>
                          <a:ea typeface="Arial"/>
                          <a:cs typeface="Times New Roman"/>
                        </a:rPr>
                        <a:t>of</a:t>
                      </a:r>
                      <a:r>
                        <a:rPr lang="en-US" sz="1200" b="1" spc="-35" dirty="0">
                          <a:solidFill>
                            <a:srgbClr val="FFFFFF"/>
                          </a:solidFill>
                          <a:effectLst/>
                          <a:latin typeface="+mn-lt"/>
                          <a:ea typeface="Arial"/>
                          <a:cs typeface="Times New Roman"/>
                        </a:rPr>
                        <a:t> </a:t>
                      </a:r>
                      <a:r>
                        <a:rPr lang="en-US" sz="1200" b="1" spc="-15" dirty="0">
                          <a:solidFill>
                            <a:srgbClr val="FFFFFF"/>
                          </a:solidFill>
                          <a:effectLst/>
                          <a:latin typeface="+mn-lt"/>
                          <a:ea typeface="Arial"/>
                          <a:cs typeface="Times New Roman"/>
                        </a:rPr>
                        <a:t>districts</a:t>
                      </a:r>
                      <a:r>
                        <a:rPr lang="en-US" sz="1200" b="1" spc="-35" dirty="0">
                          <a:solidFill>
                            <a:srgbClr val="FFFFFF"/>
                          </a:solidFill>
                          <a:effectLst/>
                          <a:latin typeface="+mn-lt"/>
                          <a:ea typeface="Arial"/>
                          <a:cs typeface="Times New Roman"/>
                        </a:rPr>
                        <a:t> </a:t>
                      </a:r>
                      <a:r>
                        <a:rPr lang="en-US" sz="1200" b="1" spc="-15" dirty="0">
                          <a:solidFill>
                            <a:srgbClr val="FFFFFF"/>
                          </a:solidFill>
                          <a:effectLst/>
                          <a:latin typeface="+mn-lt"/>
                          <a:ea typeface="Arial"/>
                          <a:cs typeface="Times New Roman"/>
                        </a:rPr>
                        <a:t>that</a:t>
                      </a:r>
                      <a:r>
                        <a:rPr lang="en-US" sz="1200" b="1" spc="135" dirty="0">
                          <a:solidFill>
                            <a:srgbClr val="FFFFFF"/>
                          </a:solidFill>
                          <a:effectLst/>
                          <a:latin typeface="+mn-lt"/>
                          <a:ea typeface="Arial"/>
                          <a:cs typeface="Times New Roman"/>
                        </a:rPr>
                        <a:t> </a:t>
                      </a:r>
                      <a:r>
                        <a:rPr lang="en-US" sz="1200" b="1" spc="-25" dirty="0">
                          <a:solidFill>
                            <a:srgbClr val="FFFFFF"/>
                          </a:solidFill>
                          <a:effectLst/>
                          <a:latin typeface="+mn-lt"/>
                          <a:ea typeface="Arial"/>
                          <a:cs typeface="Times New Roman"/>
                        </a:rPr>
                        <a:t>met</a:t>
                      </a:r>
                      <a:r>
                        <a:rPr lang="en-US" sz="1200" b="1" spc="-70" dirty="0">
                          <a:solidFill>
                            <a:srgbClr val="FFFFFF"/>
                          </a:solidFill>
                          <a:effectLst/>
                          <a:latin typeface="+mn-lt"/>
                          <a:ea typeface="Arial"/>
                          <a:cs typeface="Times New Roman"/>
                        </a:rPr>
                        <a:t> </a:t>
                      </a:r>
                      <a:r>
                        <a:rPr lang="en-US" sz="1200" b="1" spc="-20" dirty="0">
                          <a:solidFill>
                            <a:srgbClr val="FFFFFF"/>
                          </a:solidFill>
                          <a:effectLst/>
                          <a:latin typeface="+mn-lt"/>
                          <a:ea typeface="Arial"/>
                          <a:cs typeface="Times New Roman"/>
                        </a:rPr>
                        <a:t>the</a:t>
                      </a:r>
                      <a:r>
                        <a:rPr lang="en-US" sz="1200" b="1" spc="-65" dirty="0">
                          <a:solidFill>
                            <a:srgbClr val="FFFFFF"/>
                          </a:solidFill>
                          <a:effectLst/>
                          <a:latin typeface="+mn-lt"/>
                          <a:ea typeface="Arial"/>
                          <a:cs typeface="Times New Roman"/>
                        </a:rPr>
                        <a:t> </a:t>
                      </a:r>
                      <a:r>
                        <a:rPr lang="en-US" sz="1200" b="1" spc="-30" dirty="0">
                          <a:solidFill>
                            <a:srgbClr val="FFFFFF"/>
                          </a:solidFill>
                          <a:effectLst/>
                          <a:latin typeface="+mn-lt"/>
                          <a:ea typeface="Arial"/>
                          <a:cs typeface="Times New Roman"/>
                        </a:rPr>
                        <a:t>State’s</a:t>
                      </a:r>
                      <a:r>
                        <a:rPr lang="en-US" sz="1200" b="1" spc="-65" dirty="0">
                          <a:solidFill>
                            <a:srgbClr val="FFFFFF"/>
                          </a:solidFill>
                          <a:effectLst/>
                          <a:latin typeface="+mn-lt"/>
                          <a:ea typeface="Arial"/>
                          <a:cs typeface="Times New Roman"/>
                        </a:rPr>
                        <a:t> </a:t>
                      </a:r>
                      <a:r>
                        <a:rPr lang="en-US" sz="1200" b="1" spc="-30" dirty="0">
                          <a:solidFill>
                            <a:srgbClr val="FFFFFF"/>
                          </a:solidFill>
                          <a:effectLst/>
                          <a:latin typeface="+mn-lt"/>
                          <a:ea typeface="Arial"/>
                          <a:cs typeface="Times New Roman"/>
                        </a:rPr>
                        <a:t>minimum</a:t>
                      </a:r>
                      <a:r>
                        <a:rPr lang="en-US" sz="1200" b="1" spc="145" dirty="0">
                          <a:solidFill>
                            <a:srgbClr val="FFFFFF"/>
                          </a:solidFill>
                          <a:effectLst/>
                          <a:latin typeface="+mn-lt"/>
                          <a:ea typeface="Arial"/>
                          <a:cs typeface="Times New Roman"/>
                        </a:rPr>
                        <a:t> </a:t>
                      </a:r>
                      <a:r>
                        <a:rPr lang="en-US" sz="1200" b="1" spc="-15" dirty="0">
                          <a:solidFill>
                            <a:srgbClr val="FFFFFF"/>
                          </a:solidFill>
                          <a:effectLst/>
                          <a:latin typeface="+mn-lt"/>
                          <a:ea typeface="Arial"/>
                          <a:cs typeface="Times New Roman"/>
                        </a:rPr>
                        <a:t>n-size</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effectLst/>
                          <a:latin typeface="+mn-lt"/>
                          <a:ea typeface="Arial"/>
                          <a:cs typeface="Times New Roman"/>
                        </a:rPr>
                        <a:t> </a:t>
                      </a:r>
                      <a:r>
                        <a:rPr lang="en-US" sz="1200" b="1" spc="-25" dirty="0" smtClean="0">
                          <a:solidFill>
                            <a:srgbClr val="FFFFFF"/>
                          </a:solidFill>
                          <a:effectLst/>
                          <a:latin typeface="+mn-lt"/>
                          <a:ea typeface="Calibri"/>
                          <a:cs typeface="Times New Roman"/>
                        </a:rPr>
                        <a:t>FFY</a:t>
                      </a:r>
                      <a:r>
                        <a:rPr lang="en-US" sz="1200" b="1" spc="-85" dirty="0" smtClean="0">
                          <a:solidFill>
                            <a:srgbClr val="FFFFFF"/>
                          </a:solidFill>
                          <a:effectLst/>
                          <a:latin typeface="+mn-lt"/>
                          <a:ea typeface="Calibri"/>
                          <a:cs typeface="Times New Roman"/>
                        </a:rPr>
                        <a:t> </a:t>
                      </a:r>
                      <a:r>
                        <a:rPr lang="en-US" sz="1200" b="1" spc="-30" dirty="0" smtClean="0">
                          <a:solidFill>
                            <a:srgbClr val="FFFFFF"/>
                          </a:solidFill>
                          <a:effectLst/>
                          <a:latin typeface="+mn-lt"/>
                          <a:ea typeface="Calibri"/>
                          <a:cs typeface="Times New Roman"/>
                        </a:rPr>
                        <a:t>2016</a:t>
                      </a:r>
                      <a:endParaRPr lang="en-US" sz="1200" dirty="0">
                        <a:effectLst/>
                        <a:latin typeface="+mn-lt"/>
                        <a:ea typeface="Calibri"/>
                        <a:cs typeface="Times New Roman"/>
                      </a:endParaRPr>
                    </a:p>
                    <a:p>
                      <a:pPr marL="1270" marR="0" algn="ctr">
                        <a:spcBef>
                          <a:spcPts val="60"/>
                        </a:spcBef>
                        <a:spcAft>
                          <a:spcPts val="0"/>
                        </a:spcAft>
                      </a:pPr>
                      <a:r>
                        <a:rPr lang="en-US" sz="1200" b="1" spc="-20" dirty="0" smtClean="0">
                          <a:solidFill>
                            <a:srgbClr val="FFFFFF"/>
                          </a:solidFill>
                          <a:effectLst/>
                          <a:latin typeface="+mn-lt"/>
                          <a:ea typeface="Calibri"/>
                          <a:cs typeface="Times New Roman"/>
                        </a:rPr>
                        <a:t>Data</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effectLst/>
                          <a:latin typeface="+mn-lt"/>
                          <a:ea typeface="Arial"/>
                          <a:cs typeface="Times New Roman"/>
                        </a:rPr>
                        <a:t> </a:t>
                      </a:r>
                      <a:r>
                        <a:rPr lang="en-US" sz="1200" b="1" spc="-25" dirty="0" smtClean="0">
                          <a:solidFill>
                            <a:srgbClr val="FFFFFF"/>
                          </a:solidFill>
                          <a:effectLst/>
                          <a:latin typeface="+mn-lt"/>
                          <a:ea typeface="Calibri"/>
                          <a:cs typeface="Times New Roman"/>
                        </a:rPr>
                        <a:t>FFY</a:t>
                      </a:r>
                      <a:r>
                        <a:rPr lang="en-US" sz="1200" b="1" spc="-85" dirty="0" smtClean="0">
                          <a:solidFill>
                            <a:srgbClr val="FFFFFF"/>
                          </a:solidFill>
                          <a:effectLst/>
                          <a:latin typeface="+mn-lt"/>
                          <a:ea typeface="Calibri"/>
                          <a:cs typeface="Times New Roman"/>
                        </a:rPr>
                        <a:t> </a:t>
                      </a:r>
                      <a:r>
                        <a:rPr lang="en-US" sz="1200" b="1" spc="-30" dirty="0" smtClean="0">
                          <a:solidFill>
                            <a:srgbClr val="FFFFFF"/>
                          </a:solidFill>
                          <a:effectLst/>
                          <a:latin typeface="+mn-lt"/>
                          <a:ea typeface="Calibri"/>
                          <a:cs typeface="Times New Roman"/>
                        </a:rPr>
                        <a:t>2017</a:t>
                      </a:r>
                      <a:endParaRPr lang="en-US" sz="1200" dirty="0">
                        <a:effectLst/>
                        <a:latin typeface="+mn-lt"/>
                        <a:ea typeface="Calibri"/>
                        <a:cs typeface="Times New Roman"/>
                      </a:endParaRPr>
                    </a:p>
                    <a:p>
                      <a:pPr marL="109220" marR="0" algn="ctr">
                        <a:spcBef>
                          <a:spcPts val="60"/>
                        </a:spcBef>
                        <a:spcAft>
                          <a:spcPts val="0"/>
                        </a:spcAft>
                      </a:pPr>
                      <a:r>
                        <a:rPr lang="en-US" sz="1200" b="1" spc="-25" dirty="0" smtClean="0">
                          <a:solidFill>
                            <a:srgbClr val="FFFFFF"/>
                          </a:solidFill>
                          <a:effectLst/>
                          <a:latin typeface="+mn-lt"/>
                          <a:ea typeface="Calibri"/>
                          <a:cs typeface="Times New Roman"/>
                        </a:rPr>
                        <a:t>Target</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effectLst/>
                          <a:latin typeface="+mn-lt"/>
                          <a:ea typeface="Arial"/>
                          <a:cs typeface="Times New Roman"/>
                        </a:rPr>
                        <a:t> </a:t>
                      </a:r>
                      <a:r>
                        <a:rPr lang="en-US" sz="1200" b="1" spc="-25" dirty="0" smtClean="0">
                          <a:solidFill>
                            <a:srgbClr val="FFFFFF"/>
                          </a:solidFill>
                          <a:effectLst/>
                          <a:latin typeface="+mn-lt"/>
                          <a:ea typeface="Calibri"/>
                          <a:cs typeface="Times New Roman"/>
                        </a:rPr>
                        <a:t>FFY</a:t>
                      </a:r>
                      <a:r>
                        <a:rPr lang="en-US" sz="1200" b="1" spc="-85" dirty="0" smtClean="0">
                          <a:solidFill>
                            <a:srgbClr val="FFFFFF"/>
                          </a:solidFill>
                          <a:effectLst/>
                          <a:latin typeface="+mn-lt"/>
                          <a:ea typeface="Calibri"/>
                          <a:cs typeface="Times New Roman"/>
                        </a:rPr>
                        <a:t> </a:t>
                      </a:r>
                      <a:r>
                        <a:rPr lang="en-US" sz="1200" b="1" spc="-30" dirty="0" smtClean="0">
                          <a:solidFill>
                            <a:srgbClr val="FFFFFF"/>
                          </a:solidFill>
                          <a:effectLst/>
                          <a:latin typeface="+mn-lt"/>
                          <a:ea typeface="Calibri"/>
                          <a:cs typeface="Times New Roman"/>
                        </a:rPr>
                        <a:t>2017</a:t>
                      </a:r>
                      <a:r>
                        <a:rPr lang="en-US" sz="1200" b="1" spc="-30" baseline="0" dirty="0" smtClean="0">
                          <a:solidFill>
                            <a:srgbClr val="FFFFFF"/>
                          </a:solidFill>
                          <a:effectLst/>
                          <a:latin typeface="+mn-lt"/>
                          <a:ea typeface="Calibri"/>
                          <a:cs typeface="Times New Roman"/>
                        </a:rPr>
                        <a:t> </a:t>
                      </a:r>
                      <a:r>
                        <a:rPr lang="en-US" sz="1200" b="1" spc="-15" dirty="0" smtClean="0">
                          <a:solidFill>
                            <a:srgbClr val="FFFFFF"/>
                          </a:solidFill>
                          <a:effectLst/>
                          <a:latin typeface="+mn-lt"/>
                          <a:ea typeface="Calibri"/>
                          <a:cs typeface="Times New Roman"/>
                        </a:rPr>
                        <a:t>Data</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3972">
                <a:tc>
                  <a:txBody>
                    <a:bodyPr/>
                    <a:lstStyle/>
                    <a:p>
                      <a:pPr marL="0" marR="0" algn="ctr">
                        <a:spcBef>
                          <a:spcPts val="380"/>
                        </a:spcBef>
                        <a:spcAft>
                          <a:spcPts val="0"/>
                        </a:spcAft>
                      </a:pPr>
                      <a:r>
                        <a:rPr lang="en-US" sz="1200" dirty="0" smtClean="0">
                          <a:solidFill>
                            <a:srgbClr val="333333"/>
                          </a:solidFill>
                          <a:effectLst/>
                          <a:latin typeface="+mn-lt"/>
                          <a:ea typeface="Calibri"/>
                          <a:cs typeface="Times New Roman"/>
                        </a:rPr>
                        <a:t>2</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380"/>
                        </a:spcBef>
                        <a:spcAft>
                          <a:spcPts val="0"/>
                        </a:spcAft>
                      </a:pPr>
                      <a:r>
                        <a:rPr lang="en-US" sz="1200" dirty="0">
                          <a:solidFill>
                            <a:srgbClr val="333333"/>
                          </a:solidFill>
                          <a:effectLst/>
                          <a:latin typeface="+mn-lt"/>
                          <a:ea typeface="Calibri"/>
                          <a:cs typeface="Times New Roman"/>
                        </a:rPr>
                        <a:t>0</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380"/>
                        </a:spcBef>
                        <a:spcAft>
                          <a:spcPts val="0"/>
                        </a:spcAft>
                      </a:pPr>
                      <a:r>
                        <a:rPr lang="en-US" sz="1200" spc="-35" dirty="0" smtClean="0">
                          <a:solidFill>
                            <a:srgbClr val="333333"/>
                          </a:solidFill>
                          <a:effectLst/>
                          <a:latin typeface="+mn-lt"/>
                          <a:ea typeface="Calibri"/>
                          <a:cs typeface="Times New Roman"/>
                        </a:rPr>
                        <a:t>262</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spc="-20" dirty="0">
                          <a:solidFill>
                            <a:srgbClr val="333333"/>
                          </a:solidFill>
                          <a:effectLst/>
                          <a:latin typeface="+mn-lt"/>
                          <a:ea typeface="Calibri"/>
                          <a:cs typeface="Times New Roman"/>
                        </a:rPr>
                        <a:t>0%</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spc="-20" dirty="0">
                          <a:solidFill>
                            <a:srgbClr val="333333"/>
                          </a:solidFill>
                          <a:effectLst/>
                          <a:latin typeface="+mn-lt"/>
                          <a:ea typeface="Calibri"/>
                          <a:cs typeface="Times New Roman"/>
                        </a:rPr>
                        <a:t>0%</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spc="-20" dirty="0">
                          <a:solidFill>
                            <a:srgbClr val="333333"/>
                          </a:solidFill>
                          <a:effectLst/>
                          <a:latin typeface="+mn-lt"/>
                          <a:ea typeface="Calibri"/>
                          <a:cs typeface="Times New Roman"/>
                        </a:rPr>
                        <a:t>0%</a:t>
                      </a:r>
                      <a:endParaRPr lang="en-US" sz="120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1"/>
                  </a:ext>
                </a:extLst>
              </a:tr>
            </a:tbl>
          </a:graphicData>
        </a:graphic>
      </p:graphicFrame>
      <p:sp>
        <p:nvSpPr>
          <p:cNvPr id="13" name="TextBox 12"/>
          <p:cNvSpPr txBox="1"/>
          <p:nvPr/>
        </p:nvSpPr>
        <p:spPr>
          <a:xfrm>
            <a:off x="228600" y="4164141"/>
            <a:ext cx="2971800" cy="369332"/>
          </a:xfrm>
          <a:prstGeom prst="rect">
            <a:avLst/>
          </a:prstGeom>
          <a:noFill/>
        </p:spPr>
        <p:txBody>
          <a:bodyPr wrap="square" rtlCol="0">
            <a:spAutoFit/>
          </a:bodyPr>
          <a:lstStyle/>
          <a:p>
            <a:r>
              <a:rPr lang="en-US" b="1" dirty="0"/>
              <a:t>FFY </a:t>
            </a:r>
            <a:r>
              <a:rPr lang="en-US" b="1" dirty="0" smtClean="0"/>
              <a:t>2017 </a:t>
            </a:r>
            <a:r>
              <a:rPr lang="en-US" b="1" dirty="0"/>
              <a:t>SPP/APR Data</a:t>
            </a:r>
            <a:endParaRPr lang="en-US" dirty="0"/>
          </a:p>
        </p:txBody>
      </p:sp>
    </p:spTree>
    <p:extLst>
      <p:ext uri="{BB962C8B-B14F-4D97-AF65-F5344CB8AC3E}">
        <p14:creationId xmlns:p14="http://schemas.microsoft.com/office/powerpoint/2010/main" val="33985090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3200" b="1" dirty="0" smtClean="0"/>
              <a:t>Indicator 10: </a:t>
            </a:r>
            <a:r>
              <a:rPr lang="en-US" sz="3200" b="1" dirty="0">
                <a:effectLst/>
              </a:rPr>
              <a:t>Disproportionate </a:t>
            </a:r>
            <a:r>
              <a:rPr lang="en-US" sz="3200" b="1" dirty="0" smtClean="0">
                <a:effectLst/>
              </a:rPr>
              <a:t>Representation </a:t>
            </a:r>
            <a:r>
              <a:rPr lang="en-US" sz="3200" b="1" dirty="0">
                <a:effectLst/>
              </a:rPr>
              <a:t>in Specific Disability Categories</a:t>
            </a:r>
            <a:endParaRPr lang="en-US" sz="3200" b="1" dirty="0"/>
          </a:p>
        </p:txBody>
      </p:sp>
      <p:sp>
        <p:nvSpPr>
          <p:cNvPr id="2" name="Content Placeholder 1"/>
          <p:cNvSpPr>
            <a:spLocks noGrp="1"/>
          </p:cNvSpPr>
          <p:nvPr>
            <p:ph idx="1"/>
          </p:nvPr>
        </p:nvSpPr>
        <p:spPr>
          <a:xfrm>
            <a:off x="466165" y="1600200"/>
            <a:ext cx="8229600" cy="1981200"/>
          </a:xfrm>
        </p:spPr>
        <p:txBody>
          <a:bodyPr>
            <a:normAutofit/>
          </a:bodyPr>
          <a:lstStyle/>
          <a:p>
            <a:pPr marL="0" indent="0">
              <a:buNone/>
            </a:pPr>
            <a:r>
              <a:rPr lang="en-US" sz="2800" dirty="0"/>
              <a:t>Compliance indicator: Percent of districts with disproportionate representation of racial and ethnic groups in specific disability categories that is the result of inappropriate identification</a:t>
            </a:r>
            <a:r>
              <a:rPr lang="en-US" sz="2800" dirty="0" smtClean="0"/>
              <a:t>.</a:t>
            </a:r>
          </a:p>
          <a:p>
            <a:pPr marL="0" indent="0">
              <a:buNone/>
            </a:pPr>
            <a:endParaRPr lang="en-US" sz="2400" dirty="0"/>
          </a:p>
        </p:txBody>
      </p:sp>
      <p:sp>
        <p:nvSpPr>
          <p:cNvPr id="4" name="Rectangle 3"/>
          <p:cNvSpPr/>
          <p:nvPr/>
        </p:nvSpPr>
        <p:spPr>
          <a:xfrm>
            <a:off x="502024" y="3886200"/>
            <a:ext cx="7956176" cy="1384995"/>
          </a:xfrm>
          <a:prstGeom prst="rect">
            <a:avLst/>
          </a:prstGeom>
        </p:spPr>
        <p:txBody>
          <a:bodyPr wrap="square">
            <a:spAutoFit/>
          </a:bodyPr>
          <a:lstStyle/>
          <a:p>
            <a:r>
              <a:rPr lang="en-US" sz="2800" dirty="0"/>
              <a:t>This indicator has two components: Identification and Clearance via a review of policies, procedures, and practices.</a:t>
            </a:r>
          </a:p>
        </p:txBody>
      </p:sp>
    </p:spTree>
    <p:extLst>
      <p:ext uri="{BB962C8B-B14F-4D97-AF65-F5344CB8AC3E}">
        <p14:creationId xmlns:p14="http://schemas.microsoft.com/office/powerpoint/2010/main" val="6192832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534400" cy="914400"/>
          </a:xfrm>
        </p:spPr>
        <p:txBody>
          <a:bodyPr>
            <a:normAutofit fontScale="90000"/>
          </a:bodyPr>
          <a:lstStyle/>
          <a:p>
            <a:r>
              <a:rPr lang="en-US" sz="3200" b="1" dirty="0"/>
              <a:t>Indicator 10: </a:t>
            </a:r>
            <a:r>
              <a:rPr lang="en-US" sz="3200" b="1" dirty="0">
                <a:effectLst/>
              </a:rPr>
              <a:t>Disproportionate Representation in Specific Disability Categories</a:t>
            </a:r>
            <a:endParaRPr lang="en-US" sz="3200" b="1" dirty="0"/>
          </a:p>
        </p:txBody>
      </p:sp>
      <p:sp>
        <p:nvSpPr>
          <p:cNvPr id="2" name="Content Placeholder 1"/>
          <p:cNvSpPr>
            <a:spLocks noGrp="1"/>
          </p:cNvSpPr>
          <p:nvPr>
            <p:ph idx="1"/>
          </p:nvPr>
        </p:nvSpPr>
        <p:spPr>
          <a:xfrm>
            <a:off x="304800" y="1143000"/>
            <a:ext cx="8686800" cy="5334000"/>
          </a:xfrm>
        </p:spPr>
        <p:txBody>
          <a:bodyPr>
            <a:noAutofit/>
          </a:bodyPr>
          <a:lstStyle/>
          <a:p>
            <a:pPr marL="0" indent="0">
              <a:buNone/>
            </a:pPr>
            <a:r>
              <a:rPr lang="en-US" sz="1700" b="1" dirty="0" smtClean="0"/>
              <a:t>How you get identified for  Over-Representation</a:t>
            </a:r>
            <a:endParaRPr lang="en-US" sz="1700" b="1" dirty="0"/>
          </a:p>
          <a:p>
            <a:endParaRPr lang="en-US" sz="1700" dirty="0"/>
          </a:p>
          <a:p>
            <a:r>
              <a:rPr lang="en-US" sz="1700" dirty="0"/>
              <a:t>There are six disability categories that must be examined under Indicator 10: Autism, Emotional Disturbance, Intellectual Disability, Other Health Impairments, Specific Learning Disabilities, and Speech Language Impairment. A risk ratio methodology was used to determine if a district had disproportionate representation within the six disabilities. However, the </a:t>
            </a:r>
            <a:r>
              <a:rPr lang="en-US" sz="1700" dirty="0" smtClean="0"/>
              <a:t>special </a:t>
            </a:r>
            <a:r>
              <a:rPr lang="en-US" sz="1700" dirty="0"/>
              <a:t>education child count data were examined and adjusted according to the following criteria.</a:t>
            </a:r>
          </a:p>
          <a:p>
            <a:pPr marL="0" indent="0">
              <a:buNone/>
            </a:pPr>
            <a:r>
              <a:rPr lang="en-US" sz="1700" dirty="0"/>
              <a:t> </a:t>
            </a:r>
          </a:p>
          <a:p>
            <a:r>
              <a:rPr lang="en-US" sz="1600" dirty="0"/>
              <a:t>Students receiving services in a private residential treatment program, correctional facility, or parentally placed in a private school are removed from the child count.</a:t>
            </a:r>
          </a:p>
          <a:p>
            <a:endParaRPr lang="en-US" sz="1600" dirty="0"/>
          </a:p>
          <a:p>
            <a:r>
              <a:rPr lang="en-US" sz="1600" dirty="0"/>
              <a:t>No adjustments are made to enrollment since 99% of these students are coded as a resident “X” and are not included in the October 1 </a:t>
            </a:r>
            <a:r>
              <a:rPr lang="en-US" sz="1600" dirty="0" smtClean="0"/>
              <a:t>enrollment.</a:t>
            </a:r>
            <a:endParaRPr lang="en-US" sz="1600" dirty="0"/>
          </a:p>
          <a:p>
            <a:pPr marL="0" lvl="0" indent="0">
              <a:buNone/>
            </a:pPr>
            <a:endParaRPr lang="en-US" sz="1700" dirty="0"/>
          </a:p>
          <a:p>
            <a:pPr marL="0" indent="0">
              <a:buNone/>
            </a:pPr>
            <a:r>
              <a:rPr lang="en-US" sz="1700" dirty="0"/>
              <a:t> </a:t>
            </a:r>
            <a:endParaRPr lang="en-US" sz="1700" dirty="0" smtClean="0"/>
          </a:p>
        </p:txBody>
      </p:sp>
    </p:spTree>
    <p:extLst>
      <p:ext uri="{BB962C8B-B14F-4D97-AF65-F5344CB8AC3E}">
        <p14:creationId xmlns:p14="http://schemas.microsoft.com/office/powerpoint/2010/main" val="2721726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76200"/>
            <a:ext cx="9142562" cy="6705600"/>
          </a:xfrm>
        </p:spPr>
        <p:txBody>
          <a:bodyPr>
            <a:normAutofit/>
          </a:bodyPr>
          <a:lstStyle/>
          <a:p>
            <a:r>
              <a:rPr lang="en-US" sz="3600" dirty="0" smtClean="0"/>
              <a:t>Every </a:t>
            </a:r>
            <a:r>
              <a:rPr lang="en-US" sz="3600" dirty="0"/>
              <a:t>dataset collected has its own process</a:t>
            </a:r>
            <a:r>
              <a:rPr lang="en-US" sz="3600" dirty="0" smtClean="0"/>
              <a:t>.</a:t>
            </a:r>
          </a:p>
          <a:p>
            <a:pPr lvl="1"/>
            <a:r>
              <a:rPr lang="en-US" sz="3200" dirty="0" smtClean="0"/>
              <a:t>What is being collected?</a:t>
            </a:r>
          </a:p>
          <a:p>
            <a:pPr lvl="1"/>
            <a:r>
              <a:rPr lang="en-US" sz="3200" dirty="0" smtClean="0"/>
              <a:t>How is it being collected?</a:t>
            </a:r>
          </a:p>
          <a:p>
            <a:pPr lvl="2"/>
            <a:r>
              <a:rPr lang="en-US" sz="2800" dirty="0" smtClean="0"/>
              <a:t>Parent registering their child for school would include demographic data</a:t>
            </a:r>
          </a:p>
          <a:p>
            <a:pPr lvl="1"/>
            <a:r>
              <a:rPr lang="en-US" sz="3200" dirty="0" smtClean="0"/>
              <a:t>Who is collecting the information?</a:t>
            </a:r>
          </a:p>
          <a:p>
            <a:pPr lvl="2"/>
            <a:r>
              <a:rPr lang="en-US" sz="2800" dirty="0" smtClean="0"/>
              <a:t>Is there a set form so the collection is uniform across buildings?</a:t>
            </a:r>
          </a:p>
          <a:p>
            <a:pPr lvl="2"/>
            <a:r>
              <a:rPr lang="en-US" sz="2800" dirty="0" smtClean="0"/>
              <a:t>Has </a:t>
            </a:r>
            <a:r>
              <a:rPr lang="en-US" sz="2800" dirty="0"/>
              <a:t>the person been </a:t>
            </a:r>
            <a:r>
              <a:rPr lang="en-US" sz="2800" dirty="0" smtClean="0"/>
              <a:t>trained on collecting the information?</a:t>
            </a:r>
          </a:p>
          <a:p>
            <a:pPr lvl="2"/>
            <a:r>
              <a:rPr lang="en-US" sz="2800" dirty="0"/>
              <a:t>Does the person understand what is being </a:t>
            </a:r>
            <a:r>
              <a:rPr lang="en-US" sz="2800" dirty="0" smtClean="0"/>
              <a:t>collected</a:t>
            </a:r>
          </a:p>
          <a:p>
            <a:pPr marL="457200" lvl="1" indent="0">
              <a:buNone/>
            </a:pPr>
            <a:endParaRPr lang="en-US" sz="3200" dirty="0" smtClean="0"/>
          </a:p>
          <a:p>
            <a:pPr lvl="2"/>
            <a:endParaRPr lang="en-US" sz="2800" dirty="0"/>
          </a:p>
          <a:p>
            <a:endParaRPr lang="en-US" sz="3600" dirty="0" smtClean="0"/>
          </a:p>
        </p:txBody>
      </p:sp>
    </p:spTree>
    <p:extLst>
      <p:ext uri="{BB962C8B-B14F-4D97-AF65-F5344CB8AC3E}">
        <p14:creationId xmlns:p14="http://schemas.microsoft.com/office/powerpoint/2010/main" val="5465346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449523051"/>
              </p:ext>
            </p:extLst>
          </p:nvPr>
        </p:nvGraphicFramePr>
        <p:xfrm>
          <a:off x="508186" y="1524000"/>
          <a:ext cx="7273061" cy="1169457"/>
        </p:xfrm>
        <a:graphic>
          <a:graphicData uri="http://schemas.openxmlformats.org/drawingml/2006/table">
            <a:tbl>
              <a:tblPr firstRow="1" firstCol="1" lastRow="1" lastCol="1" bandRow="1" bandCol="1">
                <a:tableStyleId>{5C22544A-7EE6-4342-B048-85BDC9FD1C3A}</a:tableStyleId>
              </a:tblPr>
              <a:tblGrid>
                <a:gridCol w="636237">
                  <a:extLst>
                    <a:ext uri="{9D8B030D-6E8A-4147-A177-3AD203B41FA5}">
                      <a16:colId xmlns:a16="http://schemas.microsoft.com/office/drawing/2014/main" val="20000"/>
                    </a:ext>
                  </a:extLst>
                </a:gridCol>
                <a:gridCol w="829603">
                  <a:extLst>
                    <a:ext uri="{9D8B030D-6E8A-4147-A177-3AD203B41FA5}">
                      <a16:colId xmlns:a16="http://schemas.microsoft.com/office/drawing/2014/main" val="20001"/>
                    </a:ext>
                  </a:extLst>
                </a:gridCol>
                <a:gridCol w="829603">
                  <a:extLst>
                    <a:ext uri="{9D8B030D-6E8A-4147-A177-3AD203B41FA5}">
                      <a16:colId xmlns:a16="http://schemas.microsoft.com/office/drawing/2014/main" val="20002"/>
                    </a:ext>
                  </a:extLst>
                </a:gridCol>
                <a:gridCol w="829603">
                  <a:extLst>
                    <a:ext uri="{9D8B030D-6E8A-4147-A177-3AD203B41FA5}">
                      <a16:colId xmlns:a16="http://schemas.microsoft.com/office/drawing/2014/main" val="20003"/>
                    </a:ext>
                  </a:extLst>
                </a:gridCol>
                <a:gridCol w="829603">
                  <a:extLst>
                    <a:ext uri="{9D8B030D-6E8A-4147-A177-3AD203B41FA5}">
                      <a16:colId xmlns:a16="http://schemas.microsoft.com/office/drawing/2014/main" val="20004"/>
                    </a:ext>
                  </a:extLst>
                </a:gridCol>
                <a:gridCol w="829603">
                  <a:extLst>
                    <a:ext uri="{9D8B030D-6E8A-4147-A177-3AD203B41FA5}">
                      <a16:colId xmlns:a16="http://schemas.microsoft.com/office/drawing/2014/main" val="20005"/>
                    </a:ext>
                  </a:extLst>
                </a:gridCol>
                <a:gridCol w="829603">
                  <a:extLst>
                    <a:ext uri="{9D8B030D-6E8A-4147-A177-3AD203B41FA5}">
                      <a16:colId xmlns:a16="http://schemas.microsoft.com/office/drawing/2014/main" val="20006"/>
                    </a:ext>
                  </a:extLst>
                </a:gridCol>
                <a:gridCol w="829603">
                  <a:extLst>
                    <a:ext uri="{9D8B030D-6E8A-4147-A177-3AD203B41FA5}">
                      <a16:colId xmlns:a16="http://schemas.microsoft.com/office/drawing/2014/main" val="20007"/>
                    </a:ext>
                  </a:extLst>
                </a:gridCol>
                <a:gridCol w="829603">
                  <a:extLst>
                    <a:ext uri="{9D8B030D-6E8A-4147-A177-3AD203B41FA5}">
                      <a16:colId xmlns:a16="http://schemas.microsoft.com/office/drawing/2014/main" val="20008"/>
                    </a:ext>
                  </a:extLst>
                </a:gridCol>
              </a:tblGrid>
              <a:tr h="510113">
                <a:tc>
                  <a:txBody>
                    <a:bodyPr/>
                    <a:lstStyle/>
                    <a:p>
                      <a:pPr marL="0" marR="0" algn="ctr">
                        <a:spcBef>
                          <a:spcPts val="40"/>
                        </a:spcBef>
                        <a:spcAft>
                          <a:spcPts val="0"/>
                        </a:spcAft>
                      </a:pPr>
                      <a:r>
                        <a:rPr lang="en-US" sz="1200" dirty="0">
                          <a:effectLst/>
                        </a:rPr>
                        <a:t> </a:t>
                      </a:r>
                    </a:p>
                    <a:p>
                      <a:pPr marL="1905" marR="0" algn="ctr">
                        <a:spcBef>
                          <a:spcPts val="0"/>
                        </a:spcBef>
                        <a:spcAft>
                          <a:spcPts val="0"/>
                        </a:spcAft>
                      </a:pPr>
                      <a:r>
                        <a:rPr lang="en-US" sz="1200" dirty="0">
                          <a:effectLst/>
                        </a:rPr>
                        <a:t>FFY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2005</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2006</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2007</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2008</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2009</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2010</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50" dirty="0">
                          <a:effectLst/>
                        </a:rPr>
                        <a:t>2011</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2012</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9672">
                <a:tc>
                  <a:txBody>
                    <a:bodyPr/>
                    <a:lstStyle/>
                    <a:p>
                      <a:pPr marL="43815" marR="0" algn="l">
                        <a:spcBef>
                          <a:spcPts val="380"/>
                        </a:spcBef>
                        <a:spcAft>
                          <a:spcPts val="0"/>
                        </a:spcAft>
                      </a:pPr>
                      <a:r>
                        <a:rPr lang="en-US" sz="1200" b="1" spc="-25" dirty="0" smtClean="0">
                          <a:solidFill>
                            <a:schemeClr val="bg1"/>
                          </a:solidFill>
                          <a:effectLst/>
                        </a:rPr>
                        <a:t>Target</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spcBef>
                          <a:spcPts val="0"/>
                        </a:spcBef>
                        <a:spcAft>
                          <a:spcPts val="0"/>
                        </a:spcAft>
                      </a:pPr>
                      <a:r>
                        <a:rPr lang="en-US" sz="1200" b="1" dirty="0">
                          <a:solidFill>
                            <a:schemeClr val="bg1"/>
                          </a:solidFill>
                          <a:effectLst/>
                        </a:rPr>
                        <a:t> </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a:spcBef>
                          <a:spcPts val="200"/>
                        </a:spcBef>
                        <a:spcAft>
                          <a:spcPts val="0"/>
                        </a:spcAft>
                      </a:pPr>
                      <a:r>
                        <a:rPr lang="en-US" sz="1200" b="1" spc="-35" dirty="0" smtClean="0">
                          <a:solidFill>
                            <a:schemeClr val="tx1"/>
                          </a:solidFill>
                          <a:effectLst/>
                        </a:rPr>
                        <a:t>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200"/>
                        </a:spcBef>
                        <a:spcAft>
                          <a:spcPts val="0"/>
                        </a:spcAft>
                      </a:pPr>
                      <a:r>
                        <a:rPr lang="en-US" sz="1200" b="1" kern="1200" spc="-35" dirty="0" smtClean="0">
                          <a:solidFill>
                            <a:schemeClr val="tx1"/>
                          </a:solidFill>
                          <a:effectLst/>
                          <a:latin typeface="+mn-lt"/>
                          <a:ea typeface="+mn-ea"/>
                          <a:cs typeface="+mn-cs"/>
                        </a:rPr>
                        <a:t>0.00%</a:t>
                      </a: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200"/>
                        </a:spcBef>
                        <a:spcAft>
                          <a:spcPts val="0"/>
                        </a:spcAft>
                      </a:pPr>
                      <a:r>
                        <a:rPr lang="en-US" sz="1200" b="1" kern="1200" spc="-35" dirty="0" smtClean="0">
                          <a:solidFill>
                            <a:schemeClr val="tx1"/>
                          </a:solidFill>
                          <a:effectLst/>
                          <a:latin typeface="+mn-lt"/>
                          <a:ea typeface="+mn-ea"/>
                          <a:cs typeface="+mn-cs"/>
                        </a:rPr>
                        <a:t>0.00%</a:t>
                      </a: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200"/>
                        </a:spcBef>
                        <a:spcAft>
                          <a:spcPts val="0"/>
                        </a:spcAft>
                      </a:pPr>
                      <a:r>
                        <a:rPr lang="en-US" sz="1200" b="1" kern="1200" spc="-35" dirty="0" smtClean="0">
                          <a:solidFill>
                            <a:schemeClr val="tx1"/>
                          </a:solidFill>
                          <a:effectLst/>
                          <a:latin typeface="+mn-lt"/>
                          <a:ea typeface="+mn-ea"/>
                          <a:cs typeface="+mn-cs"/>
                        </a:rPr>
                        <a:t>0.00%</a:t>
                      </a: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200"/>
                        </a:spcBef>
                        <a:spcAft>
                          <a:spcPts val="0"/>
                        </a:spcAft>
                      </a:pPr>
                      <a:r>
                        <a:rPr lang="en-US" sz="1200" b="1" kern="1200" spc="-35" dirty="0" smtClean="0">
                          <a:solidFill>
                            <a:schemeClr val="tx1"/>
                          </a:solidFill>
                          <a:effectLst/>
                          <a:latin typeface="+mn-lt"/>
                          <a:ea typeface="+mn-ea"/>
                          <a:cs typeface="+mn-cs"/>
                        </a:rPr>
                        <a:t>0.00%</a:t>
                      </a: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200"/>
                        </a:spcBef>
                        <a:spcAft>
                          <a:spcPts val="0"/>
                        </a:spcAft>
                      </a:pPr>
                      <a:r>
                        <a:rPr lang="en-US" sz="1200" b="1" kern="1200" spc="-35" dirty="0" smtClean="0">
                          <a:solidFill>
                            <a:schemeClr val="tx1"/>
                          </a:solidFill>
                          <a:effectLst/>
                          <a:latin typeface="+mn-lt"/>
                          <a:ea typeface="+mn-ea"/>
                          <a:cs typeface="+mn-cs"/>
                        </a:rPr>
                        <a:t>0.00%</a:t>
                      </a: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200"/>
                        </a:spcBef>
                        <a:spcAft>
                          <a:spcPts val="0"/>
                        </a:spcAft>
                      </a:pPr>
                      <a:r>
                        <a:rPr lang="en-US" sz="1200" b="1" kern="1200" spc="-35" smtClean="0">
                          <a:solidFill>
                            <a:schemeClr val="tx1"/>
                          </a:solidFill>
                          <a:effectLst/>
                          <a:latin typeface="+mn-lt"/>
                          <a:ea typeface="+mn-ea"/>
                          <a:cs typeface="+mn-cs"/>
                        </a:rPr>
                        <a:t>0.00%</a:t>
                      </a: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1"/>
                  </a:ext>
                </a:extLst>
              </a:tr>
              <a:tr h="329672">
                <a:tc>
                  <a:txBody>
                    <a:bodyPr/>
                    <a:lstStyle/>
                    <a:p>
                      <a:pPr marL="44450" marR="0" algn="l">
                        <a:spcBef>
                          <a:spcPts val="380"/>
                        </a:spcBef>
                        <a:spcAft>
                          <a:spcPts val="0"/>
                        </a:spcAft>
                      </a:pPr>
                      <a:r>
                        <a:rPr lang="en-US" sz="1200" b="1" spc="-25" dirty="0">
                          <a:solidFill>
                            <a:schemeClr val="bg1"/>
                          </a:solidFill>
                          <a:effectLst/>
                        </a:rPr>
                        <a:t>Data</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a:spcBef>
                          <a:spcPts val="200"/>
                        </a:spcBef>
                        <a:spcAft>
                          <a:spcPts val="0"/>
                        </a:spcAft>
                      </a:pPr>
                      <a:r>
                        <a:rPr lang="en-US" sz="1200" b="1" spc="-35" dirty="0" smtClean="0">
                          <a:solidFill>
                            <a:srgbClr val="FF0000"/>
                          </a:solidFill>
                          <a:effectLst/>
                        </a:rPr>
                        <a:t>0.00%</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a:spcBef>
                          <a:spcPts val="200"/>
                        </a:spcBef>
                        <a:spcAft>
                          <a:spcPts val="0"/>
                        </a:spcAft>
                      </a:pPr>
                      <a:r>
                        <a:rPr lang="en-US" sz="1200" b="0" spc="-35" dirty="0" smtClean="0">
                          <a:solidFill>
                            <a:schemeClr val="tx1"/>
                          </a:solidFill>
                          <a:effectLst/>
                        </a:rPr>
                        <a:t>0.00%</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200"/>
                        </a:spcBef>
                        <a:spcAft>
                          <a:spcPts val="0"/>
                        </a:spcAft>
                      </a:pPr>
                      <a:r>
                        <a:rPr lang="en-US" sz="1200" b="0" kern="1200" spc="-35" dirty="0" smtClean="0">
                          <a:solidFill>
                            <a:schemeClr val="tx1"/>
                          </a:solidFill>
                          <a:effectLst/>
                          <a:latin typeface="+mn-lt"/>
                          <a:ea typeface="+mn-ea"/>
                          <a:cs typeface="+mn-cs"/>
                        </a:rPr>
                        <a:t>0.00%</a:t>
                      </a: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200"/>
                        </a:spcBef>
                        <a:spcAft>
                          <a:spcPts val="0"/>
                        </a:spcAft>
                      </a:pPr>
                      <a:r>
                        <a:rPr lang="en-US" sz="1200" b="0" kern="1200" spc="-35" dirty="0" smtClean="0">
                          <a:solidFill>
                            <a:schemeClr val="tx1"/>
                          </a:solidFill>
                          <a:effectLst/>
                          <a:latin typeface="+mn-lt"/>
                          <a:ea typeface="+mn-ea"/>
                          <a:cs typeface="+mn-cs"/>
                        </a:rPr>
                        <a:t>0.00%</a:t>
                      </a: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200"/>
                        </a:spcBef>
                        <a:spcAft>
                          <a:spcPts val="0"/>
                        </a:spcAft>
                      </a:pPr>
                      <a:r>
                        <a:rPr lang="en-US" sz="1200" b="0" kern="1200" spc="-35" dirty="0" smtClean="0">
                          <a:solidFill>
                            <a:schemeClr val="tx1"/>
                          </a:solidFill>
                          <a:effectLst/>
                          <a:latin typeface="+mn-lt"/>
                          <a:ea typeface="+mn-ea"/>
                          <a:cs typeface="+mn-cs"/>
                        </a:rPr>
                        <a:t>0.00%</a:t>
                      </a: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200"/>
                        </a:spcBef>
                        <a:spcAft>
                          <a:spcPts val="0"/>
                        </a:spcAft>
                      </a:pPr>
                      <a:r>
                        <a:rPr lang="en-US" sz="1200" b="0" kern="1200" spc="-35" dirty="0" smtClean="0">
                          <a:solidFill>
                            <a:schemeClr val="tx1"/>
                          </a:solidFill>
                          <a:effectLst/>
                          <a:latin typeface="+mn-lt"/>
                          <a:ea typeface="+mn-ea"/>
                          <a:cs typeface="+mn-cs"/>
                        </a:rPr>
                        <a:t>0.00%</a:t>
                      </a: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200"/>
                        </a:spcBef>
                        <a:spcAft>
                          <a:spcPts val="0"/>
                        </a:spcAft>
                      </a:pPr>
                      <a:r>
                        <a:rPr lang="en-US" sz="1200" b="0" kern="1200" spc="-35" dirty="0" smtClean="0">
                          <a:solidFill>
                            <a:schemeClr val="tx1"/>
                          </a:solidFill>
                          <a:effectLst/>
                          <a:latin typeface="+mn-lt"/>
                          <a:ea typeface="+mn-ea"/>
                          <a:cs typeface="+mn-cs"/>
                        </a:rPr>
                        <a:t>0.00%</a:t>
                      </a: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200"/>
                        </a:spcBef>
                        <a:spcAft>
                          <a:spcPts val="0"/>
                        </a:spcAft>
                      </a:pPr>
                      <a:r>
                        <a:rPr lang="en-US" sz="1200" b="0" kern="1200" spc="-35" dirty="0" smtClean="0">
                          <a:solidFill>
                            <a:schemeClr val="tx1"/>
                          </a:solidFill>
                          <a:effectLst/>
                          <a:latin typeface="+mn-lt"/>
                          <a:ea typeface="+mn-ea"/>
                          <a:cs typeface="+mn-cs"/>
                        </a:rPr>
                        <a:t>0.00%</a:t>
                      </a:r>
                      <a:endParaRPr lang="en-US" sz="1200" b="0"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12668" y="1167155"/>
            <a:ext cx="2971800" cy="369332"/>
          </a:xfrm>
          <a:prstGeom prst="rect">
            <a:avLst/>
          </a:prstGeom>
          <a:noFill/>
        </p:spPr>
        <p:txBody>
          <a:bodyPr wrap="square" rtlCol="0">
            <a:spAutoFit/>
          </a:bodyPr>
          <a:lstStyle/>
          <a:p>
            <a:r>
              <a:rPr lang="en-US" b="1" dirty="0" smtClean="0"/>
              <a:t>Historical Data and Targets</a:t>
            </a:r>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3511696373"/>
              </p:ext>
            </p:extLst>
          </p:nvPr>
        </p:nvGraphicFramePr>
        <p:xfrm>
          <a:off x="508186" y="2911907"/>
          <a:ext cx="5540994" cy="926067"/>
        </p:xfrm>
        <a:graphic>
          <a:graphicData uri="http://schemas.openxmlformats.org/drawingml/2006/table">
            <a:tbl>
              <a:tblPr firstRow="1" firstCol="1" lastRow="1" lastCol="1" bandRow="1" bandCol="1">
                <a:tableStyleId>{5C22544A-7EE6-4342-B048-85BDC9FD1C3A}</a:tableStyleId>
              </a:tblPr>
              <a:tblGrid>
                <a:gridCol w="902484">
                  <a:extLst>
                    <a:ext uri="{9D8B030D-6E8A-4147-A177-3AD203B41FA5}">
                      <a16:colId xmlns:a16="http://schemas.microsoft.com/office/drawing/2014/main" val="20000"/>
                    </a:ext>
                  </a:extLst>
                </a:gridCol>
                <a:gridCol w="773085">
                  <a:extLst>
                    <a:ext uri="{9D8B030D-6E8A-4147-A177-3AD203B41FA5}">
                      <a16:colId xmlns:a16="http://schemas.microsoft.com/office/drawing/2014/main" val="20001"/>
                    </a:ext>
                  </a:extLst>
                </a:gridCol>
                <a:gridCol w="773085">
                  <a:extLst>
                    <a:ext uri="{9D8B030D-6E8A-4147-A177-3AD203B41FA5}">
                      <a16:colId xmlns:a16="http://schemas.microsoft.com/office/drawing/2014/main" val="20002"/>
                    </a:ext>
                  </a:extLst>
                </a:gridCol>
                <a:gridCol w="776960">
                  <a:extLst>
                    <a:ext uri="{9D8B030D-6E8A-4147-A177-3AD203B41FA5}">
                      <a16:colId xmlns:a16="http://schemas.microsoft.com/office/drawing/2014/main" val="20003"/>
                    </a:ext>
                  </a:extLst>
                </a:gridCol>
                <a:gridCol w="769210">
                  <a:extLst>
                    <a:ext uri="{9D8B030D-6E8A-4147-A177-3AD203B41FA5}">
                      <a16:colId xmlns:a16="http://schemas.microsoft.com/office/drawing/2014/main" val="20004"/>
                    </a:ext>
                  </a:extLst>
                </a:gridCol>
                <a:gridCol w="773085">
                  <a:extLst>
                    <a:ext uri="{9D8B030D-6E8A-4147-A177-3AD203B41FA5}">
                      <a16:colId xmlns:a16="http://schemas.microsoft.com/office/drawing/2014/main" val="20005"/>
                    </a:ext>
                  </a:extLst>
                </a:gridCol>
                <a:gridCol w="773085">
                  <a:extLst>
                    <a:ext uri="{9D8B030D-6E8A-4147-A177-3AD203B41FA5}">
                      <a16:colId xmlns:a16="http://schemas.microsoft.com/office/drawing/2014/main" val="20006"/>
                    </a:ext>
                  </a:extLst>
                </a:gridCol>
              </a:tblGrid>
              <a:tr h="308689">
                <a:tc>
                  <a:txBody>
                    <a:bodyPr/>
                    <a:lstStyle/>
                    <a:p>
                      <a:pPr marL="2540" marR="0" algn="ctr">
                        <a:spcBef>
                          <a:spcPts val="380"/>
                        </a:spcBef>
                        <a:spcAft>
                          <a:spcPts val="0"/>
                        </a:spcAft>
                      </a:pPr>
                      <a:r>
                        <a:rPr lang="en-US" sz="1200" dirty="0">
                          <a:effectLst/>
                        </a:rPr>
                        <a:t>FFY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2013</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2014</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2015</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2016</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2017</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2018</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8689">
                <a:tc>
                  <a:txBody>
                    <a:bodyPr/>
                    <a:lstStyle/>
                    <a:p>
                      <a:pPr marL="41275" marR="0">
                        <a:spcBef>
                          <a:spcPts val="380"/>
                        </a:spcBef>
                        <a:spcAft>
                          <a:spcPts val="0"/>
                        </a:spcAft>
                      </a:pPr>
                      <a:r>
                        <a:rPr lang="en-US" sz="1200" b="1" spc="-25" dirty="0" smtClean="0">
                          <a:solidFill>
                            <a:schemeClr val="bg1"/>
                          </a:solidFill>
                          <a:effectLst/>
                        </a:rPr>
                        <a:t>Target</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latinLnBrk="0" hangingPunct="1">
                        <a:spcBef>
                          <a:spcPts val="200"/>
                        </a:spcBef>
                        <a:spcAft>
                          <a:spcPts val="0"/>
                        </a:spcAft>
                      </a:pPr>
                      <a:r>
                        <a:rPr lang="en-US" sz="1200" b="1" kern="1200" spc="-35" dirty="0" smtClean="0">
                          <a:solidFill>
                            <a:schemeClr val="tx1"/>
                          </a:solidFill>
                          <a:effectLst/>
                          <a:latin typeface="+mn-lt"/>
                          <a:ea typeface="+mn-ea"/>
                          <a:cs typeface="+mn-cs"/>
                        </a:rPr>
                        <a:t>0.00%</a:t>
                      </a: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200"/>
                        </a:spcBef>
                        <a:spcAft>
                          <a:spcPts val="0"/>
                        </a:spcAft>
                      </a:pPr>
                      <a:r>
                        <a:rPr lang="en-US" sz="1200" b="1" kern="1200" spc="-35" dirty="0" smtClean="0">
                          <a:solidFill>
                            <a:schemeClr val="tx1"/>
                          </a:solidFill>
                          <a:effectLst/>
                          <a:latin typeface="+mn-lt"/>
                          <a:ea typeface="+mn-ea"/>
                          <a:cs typeface="+mn-cs"/>
                        </a:rPr>
                        <a:t>0.00%</a:t>
                      </a: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200"/>
                        </a:spcBef>
                        <a:spcAft>
                          <a:spcPts val="0"/>
                        </a:spcAft>
                      </a:pPr>
                      <a:r>
                        <a:rPr lang="en-US" sz="1200" b="1" kern="1200" spc="-35" dirty="0" smtClean="0">
                          <a:solidFill>
                            <a:schemeClr val="tx1"/>
                          </a:solidFill>
                          <a:effectLst/>
                          <a:latin typeface="+mn-lt"/>
                          <a:ea typeface="+mn-ea"/>
                          <a:cs typeface="+mn-cs"/>
                        </a:rPr>
                        <a:t>0.00%</a:t>
                      </a: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200"/>
                        </a:spcBef>
                        <a:spcAft>
                          <a:spcPts val="0"/>
                        </a:spcAft>
                      </a:pPr>
                      <a:r>
                        <a:rPr lang="en-US" sz="1200" b="1" kern="1200" spc="-35" dirty="0" smtClean="0">
                          <a:solidFill>
                            <a:schemeClr val="tx1"/>
                          </a:solidFill>
                          <a:effectLst/>
                          <a:latin typeface="+mn-lt"/>
                          <a:ea typeface="+mn-ea"/>
                          <a:cs typeface="+mn-cs"/>
                        </a:rPr>
                        <a:t>0.00%</a:t>
                      </a: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200"/>
                        </a:spcBef>
                        <a:spcAft>
                          <a:spcPts val="0"/>
                        </a:spcAft>
                      </a:pPr>
                      <a:r>
                        <a:rPr lang="en-US" sz="1200" b="1" kern="1200" spc="-35" dirty="0" smtClean="0">
                          <a:solidFill>
                            <a:schemeClr val="tx1"/>
                          </a:solidFill>
                          <a:effectLst/>
                          <a:latin typeface="+mn-lt"/>
                          <a:ea typeface="+mn-ea"/>
                          <a:cs typeface="+mn-cs"/>
                        </a:rPr>
                        <a:t>0.00%</a:t>
                      </a: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200"/>
                        </a:spcBef>
                        <a:spcAft>
                          <a:spcPts val="0"/>
                        </a:spcAft>
                      </a:pPr>
                      <a:r>
                        <a:rPr lang="en-US" sz="1200" b="1" kern="1200" spc="-35" dirty="0" smtClean="0">
                          <a:solidFill>
                            <a:schemeClr val="tx1"/>
                          </a:solidFill>
                          <a:effectLst/>
                          <a:latin typeface="+mn-lt"/>
                          <a:ea typeface="+mn-ea"/>
                          <a:cs typeface="+mn-cs"/>
                        </a:rPr>
                        <a:t>0.00%</a:t>
                      </a: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308689">
                <a:tc>
                  <a:txBody>
                    <a:bodyPr/>
                    <a:lstStyle/>
                    <a:p>
                      <a:pPr marL="41275" marR="0">
                        <a:spcBef>
                          <a:spcPts val="380"/>
                        </a:spcBef>
                        <a:spcAft>
                          <a:spcPts val="0"/>
                        </a:spcAft>
                      </a:pPr>
                      <a:r>
                        <a:rPr lang="en-US" sz="1200" b="1" dirty="0" smtClean="0">
                          <a:solidFill>
                            <a:schemeClr val="bg1"/>
                          </a:solidFill>
                          <a:effectLst/>
                          <a:latin typeface="Calibri"/>
                          <a:ea typeface="Calibri"/>
                          <a:cs typeface="Times New Roman"/>
                        </a:rPr>
                        <a:t>Data</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200"/>
                        </a:spcBef>
                        <a:spcAft>
                          <a:spcPts val="0"/>
                        </a:spcAft>
                        <a:buClrTx/>
                        <a:buSzTx/>
                        <a:buFontTx/>
                        <a:buNone/>
                        <a:tabLst/>
                        <a:defRPr/>
                      </a:pPr>
                      <a:r>
                        <a:rPr lang="en-US" sz="1200" b="0" spc="-35" dirty="0" smtClean="0">
                          <a:solidFill>
                            <a:schemeClr val="tx1"/>
                          </a:solidFill>
                          <a:effectLst/>
                        </a:rPr>
                        <a:t>0.00%</a:t>
                      </a:r>
                      <a:endParaRPr lang="en-US" sz="1200" b="0" dirty="0" smtClean="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lvl="0" indent="0" algn="ctr" defTabSz="914400" rtl="0" eaLnBrk="1" fontAlgn="auto" latinLnBrk="0" hangingPunct="1">
                        <a:lnSpc>
                          <a:spcPct val="100000"/>
                        </a:lnSpc>
                        <a:spcBef>
                          <a:spcPts val="200"/>
                        </a:spcBef>
                        <a:spcAft>
                          <a:spcPts val="0"/>
                        </a:spcAft>
                        <a:buClrTx/>
                        <a:buSzTx/>
                        <a:buFontTx/>
                        <a:buNone/>
                        <a:tabLst/>
                        <a:defRPr/>
                      </a:pPr>
                      <a:r>
                        <a:rPr lang="en-US" sz="1200" b="0" spc="-35" dirty="0" smtClean="0">
                          <a:solidFill>
                            <a:schemeClr val="tx1"/>
                          </a:solidFill>
                          <a:effectLst/>
                        </a:rPr>
                        <a:t>0.00%</a:t>
                      </a:r>
                      <a:endParaRPr lang="en-US" sz="1200" b="0" dirty="0" smtClean="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200"/>
                        </a:spcBef>
                        <a:spcAft>
                          <a:spcPts val="0"/>
                        </a:spcAft>
                      </a:pPr>
                      <a:r>
                        <a:rPr lang="en-US" sz="1200" b="0" spc="-35" dirty="0" smtClean="0">
                          <a:solidFill>
                            <a:schemeClr val="tx1"/>
                          </a:solidFill>
                          <a:effectLst/>
                        </a:rPr>
                        <a:t>0.00%</a:t>
                      </a: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200"/>
                        </a:spcBef>
                        <a:spcAft>
                          <a:spcPts val="0"/>
                        </a:spcAft>
                      </a:pPr>
                      <a:r>
                        <a:rPr lang="en-US" sz="1200" b="0" spc="-35" dirty="0" smtClean="0">
                          <a:solidFill>
                            <a:schemeClr val="tx1"/>
                          </a:solidFill>
                          <a:effectLst/>
                        </a:rPr>
                        <a:t>0.00%</a:t>
                      </a: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200"/>
                        </a:spcBef>
                        <a:spcAft>
                          <a:spcPts val="0"/>
                        </a:spcAft>
                      </a:pPr>
                      <a:r>
                        <a:rPr lang="en-US" sz="1200" b="0" spc="-35" dirty="0" smtClean="0">
                          <a:solidFill>
                            <a:schemeClr val="tx1"/>
                          </a:solidFill>
                          <a:effectLst/>
                        </a:rPr>
                        <a:t>0.00%</a:t>
                      </a: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200"/>
                        </a:spcBef>
                        <a:spcAft>
                          <a:spcPts val="0"/>
                        </a:spcAft>
                      </a:pP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637497698"/>
                  </a:ext>
                </a:extLst>
              </a:tr>
            </a:tbl>
          </a:graphicData>
        </a:graphic>
      </p:graphicFrame>
      <p:sp>
        <p:nvSpPr>
          <p:cNvPr id="9" name="Title 3"/>
          <p:cNvSpPr txBox="1">
            <a:spLocks/>
          </p:cNvSpPr>
          <p:nvPr/>
        </p:nvSpPr>
        <p:spPr>
          <a:xfrm>
            <a:off x="457200" y="234861"/>
            <a:ext cx="8534400" cy="762000"/>
          </a:xfrm>
          <a:prstGeom prst="rect">
            <a:avLst/>
          </a:prstGeom>
          <a:ln w="6350" cap="rnd">
            <a:noFill/>
          </a:ln>
        </p:spPr>
        <p:txBody>
          <a:bodyPr vert="horz" rtlCol="0" anchor="b" anchorCtr="0">
            <a:normAutofit fontScale="85000" lnSpcReduction="2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sz="3200" b="1" dirty="0">
                <a:solidFill>
                  <a:schemeClr val="tx1"/>
                </a:solidFill>
              </a:rPr>
              <a:t>Indicator 10: </a:t>
            </a:r>
            <a:r>
              <a:rPr lang="en-US" sz="3200" b="1" dirty="0">
                <a:solidFill>
                  <a:schemeClr val="tx1"/>
                </a:solidFill>
                <a:effectLst/>
              </a:rPr>
              <a:t>Disproportionate Representation in Specific Disability Categories</a:t>
            </a:r>
            <a:endParaRPr lang="en-US" sz="3200" b="1" dirty="0">
              <a:solidFill>
                <a:schemeClr val="tx1"/>
              </a:solidFill>
            </a:endParaRPr>
          </a:p>
        </p:txBody>
      </p:sp>
      <p:graphicFrame>
        <p:nvGraphicFramePr>
          <p:cNvPr id="12" name="Content Placeholder 5"/>
          <p:cNvGraphicFramePr>
            <a:graphicFrameLocks/>
          </p:cNvGraphicFramePr>
          <p:nvPr>
            <p:extLst>
              <p:ext uri="{D42A27DB-BD31-4B8C-83A1-F6EECF244321}">
                <p14:modId xmlns:p14="http://schemas.microsoft.com/office/powerpoint/2010/main" val="2965252649"/>
              </p:ext>
            </p:extLst>
          </p:nvPr>
        </p:nvGraphicFramePr>
        <p:xfrm>
          <a:off x="521633" y="4800600"/>
          <a:ext cx="7970612" cy="1262507"/>
        </p:xfrm>
        <a:graphic>
          <a:graphicData uri="http://schemas.openxmlformats.org/drawingml/2006/table">
            <a:tbl>
              <a:tblPr firstRow="1" firstCol="1" lastRow="1" lastCol="1" bandRow="1" bandCol="1">
                <a:tableStyleId>{5C22544A-7EE6-4342-B048-85BDC9FD1C3A}</a:tableStyleId>
              </a:tblPr>
              <a:tblGrid>
                <a:gridCol w="2001932">
                  <a:extLst>
                    <a:ext uri="{9D8B030D-6E8A-4147-A177-3AD203B41FA5}">
                      <a16:colId xmlns:a16="http://schemas.microsoft.com/office/drawing/2014/main" val="20000"/>
                    </a:ext>
                  </a:extLst>
                </a:gridCol>
                <a:gridCol w="2606926">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660709">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43645">
                  <a:extLst>
                    <a:ext uri="{9D8B030D-6E8A-4147-A177-3AD203B41FA5}">
                      <a16:colId xmlns:a16="http://schemas.microsoft.com/office/drawing/2014/main" val="20005"/>
                    </a:ext>
                  </a:extLst>
                </a:gridCol>
              </a:tblGrid>
              <a:tr h="743771">
                <a:tc>
                  <a:txBody>
                    <a:bodyPr/>
                    <a:lstStyle/>
                    <a:p>
                      <a:pPr marL="0" marR="0" algn="ctr">
                        <a:spcBef>
                          <a:spcPts val="0"/>
                        </a:spcBef>
                        <a:spcAft>
                          <a:spcPts val="0"/>
                        </a:spcAft>
                      </a:pPr>
                      <a:r>
                        <a:rPr lang="en-US" sz="1200" dirty="0">
                          <a:effectLst/>
                          <a:latin typeface="+mn-lt"/>
                          <a:ea typeface="Arial"/>
                          <a:cs typeface="Times New Roman"/>
                        </a:rPr>
                        <a:t> </a:t>
                      </a:r>
                      <a:r>
                        <a:rPr lang="en-US" sz="1200" b="1" spc="-20" dirty="0" smtClean="0">
                          <a:solidFill>
                            <a:srgbClr val="FFFFFF"/>
                          </a:solidFill>
                          <a:effectLst/>
                          <a:latin typeface="+mn-lt"/>
                          <a:ea typeface="Calibri"/>
                          <a:cs typeface="Times New Roman"/>
                        </a:rPr>
                        <a:t>Number</a:t>
                      </a:r>
                      <a:r>
                        <a:rPr lang="en-US" sz="1200" b="1" spc="-45" dirty="0" smtClean="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of</a:t>
                      </a:r>
                      <a:r>
                        <a:rPr lang="en-US" sz="1200" b="1" spc="-4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districts</a:t>
                      </a:r>
                      <a:r>
                        <a:rPr lang="en-US" sz="1200" b="1" spc="-4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with</a:t>
                      </a:r>
                      <a:r>
                        <a:rPr lang="en-US" sz="1200" b="1" spc="105" dirty="0">
                          <a:solidFill>
                            <a:srgbClr val="FFFFFF"/>
                          </a:solidFill>
                          <a:effectLst/>
                          <a:latin typeface="+mn-lt"/>
                          <a:ea typeface="Calibri"/>
                          <a:cs typeface="Times New Roman"/>
                        </a:rPr>
                        <a:t> </a:t>
                      </a:r>
                      <a:r>
                        <a:rPr lang="en-US" sz="1200" b="1" spc="-5" dirty="0">
                          <a:solidFill>
                            <a:srgbClr val="FFFFFF"/>
                          </a:solidFill>
                          <a:effectLst/>
                          <a:latin typeface="+mn-lt"/>
                          <a:ea typeface="Calibri"/>
                          <a:cs typeface="Times New Roman"/>
                        </a:rPr>
                        <a:t>disproportionate</a:t>
                      </a:r>
                      <a:r>
                        <a:rPr lang="en-US" sz="1200" b="1" spc="11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representation</a:t>
                      </a:r>
                      <a:r>
                        <a:rPr lang="en-US" sz="1200" b="1" spc="-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of</a:t>
                      </a:r>
                      <a:r>
                        <a:rPr lang="en-US" sz="1200" b="1" spc="-5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racial</a:t>
                      </a:r>
                      <a:r>
                        <a:rPr lang="en-US" sz="1200" b="1" spc="-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and</a:t>
                      </a:r>
                      <a:r>
                        <a:rPr lang="en-US" sz="1200" b="1" spc="14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ethnic</a:t>
                      </a:r>
                      <a:r>
                        <a:rPr lang="en-US" sz="1200" b="1" spc="-5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groups</a:t>
                      </a:r>
                      <a:r>
                        <a:rPr lang="en-US" sz="1200" b="1" spc="-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in</a:t>
                      </a:r>
                      <a:r>
                        <a:rPr lang="en-US" sz="1200" b="1" spc="-4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special</a:t>
                      </a:r>
                      <a:r>
                        <a:rPr lang="en-US" sz="1200" b="1" spc="10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education</a:t>
                      </a:r>
                      <a:r>
                        <a:rPr lang="en-US" sz="1200" b="1" spc="-6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and</a:t>
                      </a:r>
                      <a:r>
                        <a:rPr lang="en-US" sz="1200" b="1" spc="-5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related</a:t>
                      </a:r>
                      <a:r>
                        <a:rPr lang="en-US" sz="1200" b="1" spc="135" dirty="0">
                          <a:solidFill>
                            <a:srgbClr val="FFFFFF"/>
                          </a:solidFill>
                          <a:effectLst/>
                          <a:latin typeface="+mn-lt"/>
                          <a:ea typeface="Calibri"/>
                          <a:cs typeface="Times New Roman"/>
                        </a:rPr>
                        <a:t> </a:t>
                      </a:r>
                      <a:r>
                        <a:rPr lang="en-US" sz="1200" b="1" spc="-30" dirty="0">
                          <a:solidFill>
                            <a:srgbClr val="FFFFFF"/>
                          </a:solidFill>
                          <a:effectLst/>
                          <a:latin typeface="+mn-lt"/>
                          <a:ea typeface="Calibri"/>
                          <a:cs typeface="Times New Roman"/>
                        </a:rPr>
                        <a:t>services</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588" marR="60325" indent="4763" algn="ctr">
                        <a:lnSpc>
                          <a:spcPct val="107000"/>
                        </a:lnSpc>
                        <a:spcBef>
                          <a:spcPts val="380"/>
                        </a:spcBef>
                        <a:spcAft>
                          <a:spcPts val="0"/>
                        </a:spcAft>
                      </a:pPr>
                      <a:r>
                        <a:rPr lang="en-US" sz="1200" b="1" spc="-20" dirty="0" smtClean="0">
                          <a:solidFill>
                            <a:srgbClr val="FFFFFF"/>
                          </a:solidFill>
                          <a:effectLst/>
                          <a:latin typeface="+mn-lt"/>
                          <a:ea typeface="Calibri"/>
                          <a:cs typeface="Times New Roman"/>
                        </a:rPr>
                        <a:t>Number</a:t>
                      </a:r>
                      <a:r>
                        <a:rPr lang="en-US" sz="1200" b="1" spc="-45" dirty="0" smtClean="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of</a:t>
                      </a:r>
                      <a:r>
                        <a:rPr lang="en-US" sz="1200" b="1" spc="-4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districts</a:t>
                      </a:r>
                      <a:r>
                        <a:rPr lang="en-US" sz="1200" b="1" spc="-4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with</a:t>
                      </a:r>
                      <a:r>
                        <a:rPr lang="en-US" sz="1200" b="1" spc="105" dirty="0">
                          <a:solidFill>
                            <a:srgbClr val="FFFFFF"/>
                          </a:solidFill>
                          <a:effectLst/>
                          <a:latin typeface="+mn-lt"/>
                          <a:ea typeface="Calibri"/>
                          <a:cs typeface="Times New Roman"/>
                        </a:rPr>
                        <a:t> </a:t>
                      </a:r>
                      <a:r>
                        <a:rPr lang="en-US" sz="1200" b="1" spc="-5" dirty="0">
                          <a:solidFill>
                            <a:srgbClr val="FFFFFF"/>
                          </a:solidFill>
                          <a:effectLst/>
                          <a:latin typeface="+mn-lt"/>
                          <a:ea typeface="Calibri"/>
                          <a:cs typeface="Times New Roman"/>
                        </a:rPr>
                        <a:t>disproportionate</a:t>
                      </a:r>
                      <a:r>
                        <a:rPr lang="en-US" sz="1200" b="1" spc="11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representation</a:t>
                      </a:r>
                      <a:r>
                        <a:rPr lang="en-US" sz="1200" b="1" spc="-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of</a:t>
                      </a:r>
                      <a:r>
                        <a:rPr lang="en-US" sz="1200" b="1" spc="-5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racial</a:t>
                      </a:r>
                      <a:r>
                        <a:rPr lang="en-US" sz="1200" b="1" spc="-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and</a:t>
                      </a:r>
                      <a:r>
                        <a:rPr lang="en-US" sz="1200" b="1" spc="14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ethnic</a:t>
                      </a:r>
                      <a:r>
                        <a:rPr lang="en-US" sz="1200" b="1" spc="-5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groups</a:t>
                      </a:r>
                      <a:r>
                        <a:rPr lang="en-US" sz="1200" b="1" spc="-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in</a:t>
                      </a:r>
                      <a:r>
                        <a:rPr lang="en-US" sz="1200" b="1" spc="-4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special</a:t>
                      </a:r>
                      <a:r>
                        <a:rPr lang="en-US" sz="1200" b="1" spc="10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education</a:t>
                      </a:r>
                      <a:r>
                        <a:rPr lang="en-US" sz="1200" b="1" spc="-6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and</a:t>
                      </a:r>
                      <a:r>
                        <a:rPr lang="en-US" sz="1200" b="1" spc="-5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related</a:t>
                      </a:r>
                      <a:r>
                        <a:rPr lang="en-US" sz="1200" b="1" spc="13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services</a:t>
                      </a:r>
                      <a:r>
                        <a:rPr lang="en-US" sz="1200" b="1" spc="-4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that</a:t>
                      </a:r>
                      <a:r>
                        <a:rPr lang="en-US" sz="1200" b="1" spc="-4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is</a:t>
                      </a:r>
                      <a:r>
                        <a:rPr lang="en-US" sz="1200" b="1" spc="-4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the</a:t>
                      </a:r>
                      <a:r>
                        <a:rPr lang="en-US" sz="1200" b="1" spc="-4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result</a:t>
                      </a:r>
                      <a:r>
                        <a:rPr lang="en-US" sz="1200" b="1" spc="-4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of</a:t>
                      </a:r>
                      <a:r>
                        <a:rPr lang="en-US" sz="1200" b="1" spc="11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inappropriate</a:t>
                      </a:r>
                      <a:r>
                        <a:rPr lang="en-US" sz="1200" b="1" spc="-7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identification</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effectLst/>
                          <a:latin typeface="+mn-lt"/>
                          <a:ea typeface="Arial"/>
                          <a:cs typeface="Times New Roman"/>
                        </a:rPr>
                        <a:t> </a:t>
                      </a:r>
                      <a:r>
                        <a:rPr lang="en-US" sz="1200" b="1" spc="-15" dirty="0" smtClean="0">
                          <a:solidFill>
                            <a:srgbClr val="FFFFFF"/>
                          </a:solidFill>
                          <a:effectLst/>
                          <a:latin typeface="+mn-lt"/>
                          <a:ea typeface="Arial"/>
                          <a:cs typeface="Times New Roman"/>
                        </a:rPr>
                        <a:t>Number</a:t>
                      </a:r>
                      <a:r>
                        <a:rPr lang="en-US" sz="1200" b="1" spc="-45" dirty="0" smtClean="0">
                          <a:solidFill>
                            <a:srgbClr val="FFFFFF"/>
                          </a:solidFill>
                          <a:effectLst/>
                          <a:latin typeface="+mn-lt"/>
                          <a:ea typeface="Arial"/>
                          <a:cs typeface="Times New Roman"/>
                        </a:rPr>
                        <a:t> </a:t>
                      </a:r>
                      <a:r>
                        <a:rPr lang="en-US" sz="1200" b="1" spc="-5" dirty="0">
                          <a:solidFill>
                            <a:srgbClr val="FFFFFF"/>
                          </a:solidFill>
                          <a:effectLst/>
                          <a:latin typeface="+mn-lt"/>
                          <a:ea typeface="Arial"/>
                          <a:cs typeface="Times New Roman"/>
                        </a:rPr>
                        <a:t>of</a:t>
                      </a:r>
                      <a:r>
                        <a:rPr lang="en-US" sz="1200" b="1" spc="-35" dirty="0">
                          <a:solidFill>
                            <a:srgbClr val="FFFFFF"/>
                          </a:solidFill>
                          <a:effectLst/>
                          <a:latin typeface="+mn-lt"/>
                          <a:ea typeface="Arial"/>
                          <a:cs typeface="Times New Roman"/>
                        </a:rPr>
                        <a:t> </a:t>
                      </a:r>
                      <a:r>
                        <a:rPr lang="en-US" sz="1200" b="1" spc="-15" dirty="0">
                          <a:solidFill>
                            <a:srgbClr val="FFFFFF"/>
                          </a:solidFill>
                          <a:effectLst/>
                          <a:latin typeface="+mn-lt"/>
                          <a:ea typeface="Arial"/>
                          <a:cs typeface="Times New Roman"/>
                        </a:rPr>
                        <a:t>districts</a:t>
                      </a:r>
                      <a:r>
                        <a:rPr lang="en-US" sz="1200" b="1" spc="-35" dirty="0">
                          <a:solidFill>
                            <a:srgbClr val="FFFFFF"/>
                          </a:solidFill>
                          <a:effectLst/>
                          <a:latin typeface="+mn-lt"/>
                          <a:ea typeface="Arial"/>
                          <a:cs typeface="Times New Roman"/>
                        </a:rPr>
                        <a:t> </a:t>
                      </a:r>
                      <a:r>
                        <a:rPr lang="en-US" sz="1200" b="1" spc="-15" dirty="0">
                          <a:solidFill>
                            <a:srgbClr val="FFFFFF"/>
                          </a:solidFill>
                          <a:effectLst/>
                          <a:latin typeface="+mn-lt"/>
                          <a:ea typeface="Arial"/>
                          <a:cs typeface="Times New Roman"/>
                        </a:rPr>
                        <a:t>that</a:t>
                      </a:r>
                      <a:r>
                        <a:rPr lang="en-US" sz="1200" b="1" spc="135" dirty="0">
                          <a:solidFill>
                            <a:srgbClr val="FFFFFF"/>
                          </a:solidFill>
                          <a:effectLst/>
                          <a:latin typeface="+mn-lt"/>
                          <a:ea typeface="Arial"/>
                          <a:cs typeface="Times New Roman"/>
                        </a:rPr>
                        <a:t> </a:t>
                      </a:r>
                      <a:r>
                        <a:rPr lang="en-US" sz="1200" b="1" spc="-25" dirty="0">
                          <a:solidFill>
                            <a:srgbClr val="FFFFFF"/>
                          </a:solidFill>
                          <a:effectLst/>
                          <a:latin typeface="+mn-lt"/>
                          <a:ea typeface="Arial"/>
                          <a:cs typeface="Times New Roman"/>
                        </a:rPr>
                        <a:t>met</a:t>
                      </a:r>
                      <a:r>
                        <a:rPr lang="en-US" sz="1200" b="1" spc="-70" dirty="0">
                          <a:solidFill>
                            <a:srgbClr val="FFFFFF"/>
                          </a:solidFill>
                          <a:effectLst/>
                          <a:latin typeface="+mn-lt"/>
                          <a:ea typeface="Arial"/>
                          <a:cs typeface="Times New Roman"/>
                        </a:rPr>
                        <a:t> </a:t>
                      </a:r>
                      <a:r>
                        <a:rPr lang="en-US" sz="1200" b="1" spc="-20" dirty="0">
                          <a:solidFill>
                            <a:srgbClr val="FFFFFF"/>
                          </a:solidFill>
                          <a:effectLst/>
                          <a:latin typeface="+mn-lt"/>
                          <a:ea typeface="Arial"/>
                          <a:cs typeface="Times New Roman"/>
                        </a:rPr>
                        <a:t>the</a:t>
                      </a:r>
                      <a:r>
                        <a:rPr lang="en-US" sz="1200" b="1" spc="-65" dirty="0">
                          <a:solidFill>
                            <a:srgbClr val="FFFFFF"/>
                          </a:solidFill>
                          <a:effectLst/>
                          <a:latin typeface="+mn-lt"/>
                          <a:ea typeface="Arial"/>
                          <a:cs typeface="Times New Roman"/>
                        </a:rPr>
                        <a:t> </a:t>
                      </a:r>
                      <a:r>
                        <a:rPr lang="en-US" sz="1200" b="1" spc="-30" dirty="0">
                          <a:solidFill>
                            <a:srgbClr val="FFFFFF"/>
                          </a:solidFill>
                          <a:effectLst/>
                          <a:latin typeface="+mn-lt"/>
                          <a:ea typeface="Arial"/>
                          <a:cs typeface="Times New Roman"/>
                        </a:rPr>
                        <a:t>State’s</a:t>
                      </a:r>
                      <a:r>
                        <a:rPr lang="en-US" sz="1200" b="1" spc="-65" dirty="0">
                          <a:solidFill>
                            <a:srgbClr val="FFFFFF"/>
                          </a:solidFill>
                          <a:effectLst/>
                          <a:latin typeface="+mn-lt"/>
                          <a:ea typeface="Arial"/>
                          <a:cs typeface="Times New Roman"/>
                        </a:rPr>
                        <a:t> </a:t>
                      </a:r>
                      <a:r>
                        <a:rPr lang="en-US" sz="1200" b="1" spc="-30" dirty="0">
                          <a:solidFill>
                            <a:srgbClr val="FFFFFF"/>
                          </a:solidFill>
                          <a:effectLst/>
                          <a:latin typeface="+mn-lt"/>
                          <a:ea typeface="Arial"/>
                          <a:cs typeface="Times New Roman"/>
                        </a:rPr>
                        <a:t>minimum</a:t>
                      </a:r>
                      <a:r>
                        <a:rPr lang="en-US" sz="1200" b="1" spc="145" dirty="0">
                          <a:solidFill>
                            <a:srgbClr val="FFFFFF"/>
                          </a:solidFill>
                          <a:effectLst/>
                          <a:latin typeface="+mn-lt"/>
                          <a:ea typeface="Arial"/>
                          <a:cs typeface="Times New Roman"/>
                        </a:rPr>
                        <a:t> </a:t>
                      </a:r>
                      <a:r>
                        <a:rPr lang="en-US" sz="1200" b="1" spc="-15" dirty="0">
                          <a:solidFill>
                            <a:srgbClr val="FFFFFF"/>
                          </a:solidFill>
                          <a:effectLst/>
                          <a:latin typeface="+mn-lt"/>
                          <a:ea typeface="Arial"/>
                          <a:cs typeface="Times New Roman"/>
                        </a:rPr>
                        <a:t>n-size</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effectLst/>
                          <a:latin typeface="+mn-lt"/>
                          <a:ea typeface="Arial"/>
                          <a:cs typeface="Times New Roman"/>
                        </a:rPr>
                        <a:t> </a:t>
                      </a:r>
                      <a:r>
                        <a:rPr lang="en-US" sz="1200" b="1" spc="-25" dirty="0" smtClean="0">
                          <a:solidFill>
                            <a:srgbClr val="FFFFFF"/>
                          </a:solidFill>
                          <a:effectLst/>
                          <a:latin typeface="+mn-lt"/>
                          <a:ea typeface="Calibri"/>
                          <a:cs typeface="Times New Roman"/>
                        </a:rPr>
                        <a:t>FFY</a:t>
                      </a:r>
                      <a:r>
                        <a:rPr lang="en-US" sz="1200" b="1" spc="-85" dirty="0" smtClean="0">
                          <a:solidFill>
                            <a:srgbClr val="FFFFFF"/>
                          </a:solidFill>
                          <a:effectLst/>
                          <a:latin typeface="+mn-lt"/>
                          <a:ea typeface="Calibri"/>
                          <a:cs typeface="Times New Roman"/>
                        </a:rPr>
                        <a:t> </a:t>
                      </a:r>
                      <a:r>
                        <a:rPr lang="en-US" sz="1200" b="1" spc="-30" dirty="0" smtClean="0">
                          <a:solidFill>
                            <a:srgbClr val="FFFFFF"/>
                          </a:solidFill>
                          <a:effectLst/>
                          <a:latin typeface="+mn-lt"/>
                          <a:ea typeface="Calibri"/>
                          <a:cs typeface="Times New Roman"/>
                        </a:rPr>
                        <a:t>2016</a:t>
                      </a:r>
                      <a:endParaRPr lang="en-US" sz="1200" dirty="0">
                        <a:effectLst/>
                        <a:latin typeface="+mn-lt"/>
                        <a:ea typeface="Calibri"/>
                        <a:cs typeface="Times New Roman"/>
                      </a:endParaRPr>
                    </a:p>
                    <a:p>
                      <a:pPr marL="1270" marR="0" algn="ctr">
                        <a:spcBef>
                          <a:spcPts val="60"/>
                        </a:spcBef>
                        <a:spcAft>
                          <a:spcPts val="0"/>
                        </a:spcAft>
                      </a:pPr>
                      <a:r>
                        <a:rPr lang="en-US" sz="1200" b="1" spc="-20" dirty="0" smtClean="0">
                          <a:solidFill>
                            <a:srgbClr val="FFFFFF"/>
                          </a:solidFill>
                          <a:effectLst/>
                          <a:latin typeface="+mn-lt"/>
                          <a:ea typeface="Calibri"/>
                          <a:cs typeface="Times New Roman"/>
                        </a:rPr>
                        <a:t>Data</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effectLst/>
                          <a:latin typeface="+mn-lt"/>
                          <a:ea typeface="Arial"/>
                          <a:cs typeface="Times New Roman"/>
                        </a:rPr>
                        <a:t> </a:t>
                      </a:r>
                      <a:r>
                        <a:rPr lang="en-US" sz="1200" b="1" spc="-25" dirty="0" smtClean="0">
                          <a:solidFill>
                            <a:srgbClr val="FFFFFF"/>
                          </a:solidFill>
                          <a:effectLst/>
                          <a:latin typeface="+mn-lt"/>
                          <a:ea typeface="Calibri"/>
                          <a:cs typeface="Times New Roman"/>
                        </a:rPr>
                        <a:t>FFY</a:t>
                      </a:r>
                      <a:r>
                        <a:rPr lang="en-US" sz="1200" b="1" spc="-85" dirty="0" smtClean="0">
                          <a:solidFill>
                            <a:srgbClr val="FFFFFF"/>
                          </a:solidFill>
                          <a:effectLst/>
                          <a:latin typeface="+mn-lt"/>
                          <a:ea typeface="Calibri"/>
                          <a:cs typeface="Times New Roman"/>
                        </a:rPr>
                        <a:t> </a:t>
                      </a:r>
                      <a:r>
                        <a:rPr lang="en-US" sz="1200" b="1" spc="-30" dirty="0" smtClean="0">
                          <a:solidFill>
                            <a:srgbClr val="FFFFFF"/>
                          </a:solidFill>
                          <a:effectLst/>
                          <a:latin typeface="+mn-lt"/>
                          <a:ea typeface="Calibri"/>
                          <a:cs typeface="Times New Roman"/>
                        </a:rPr>
                        <a:t>2017</a:t>
                      </a:r>
                      <a:endParaRPr lang="en-US" sz="1200" dirty="0">
                        <a:effectLst/>
                        <a:latin typeface="+mn-lt"/>
                        <a:ea typeface="Calibri"/>
                        <a:cs typeface="Times New Roman"/>
                      </a:endParaRPr>
                    </a:p>
                    <a:p>
                      <a:pPr marL="0" marR="0" indent="0" algn="ctr">
                        <a:spcBef>
                          <a:spcPts val="60"/>
                        </a:spcBef>
                        <a:spcAft>
                          <a:spcPts val="0"/>
                        </a:spcAft>
                      </a:pPr>
                      <a:r>
                        <a:rPr lang="en-US" sz="1200" b="1" spc="-25" dirty="0" smtClean="0">
                          <a:solidFill>
                            <a:srgbClr val="FFFFFF"/>
                          </a:solidFill>
                          <a:effectLst/>
                          <a:latin typeface="+mn-lt"/>
                          <a:ea typeface="Calibri"/>
                          <a:cs typeface="Times New Roman"/>
                        </a:rPr>
                        <a:t>Target</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effectLst/>
                          <a:latin typeface="+mn-lt"/>
                          <a:ea typeface="Arial"/>
                          <a:cs typeface="Times New Roman"/>
                        </a:rPr>
                        <a:t> </a:t>
                      </a:r>
                      <a:r>
                        <a:rPr lang="en-US" sz="1200" b="1" spc="-25" dirty="0" smtClean="0">
                          <a:solidFill>
                            <a:srgbClr val="FFFFFF"/>
                          </a:solidFill>
                          <a:effectLst/>
                          <a:latin typeface="+mn-lt"/>
                          <a:ea typeface="Calibri"/>
                          <a:cs typeface="Times New Roman"/>
                        </a:rPr>
                        <a:t>FFY</a:t>
                      </a:r>
                      <a:r>
                        <a:rPr lang="en-US" sz="1200" b="1" spc="-85" dirty="0" smtClean="0">
                          <a:solidFill>
                            <a:srgbClr val="FFFFFF"/>
                          </a:solidFill>
                          <a:effectLst/>
                          <a:latin typeface="+mn-lt"/>
                          <a:ea typeface="Calibri"/>
                          <a:cs typeface="Times New Roman"/>
                        </a:rPr>
                        <a:t> </a:t>
                      </a:r>
                      <a:r>
                        <a:rPr lang="en-US" sz="1200" b="1" spc="-30" dirty="0" smtClean="0">
                          <a:solidFill>
                            <a:srgbClr val="FFFFFF"/>
                          </a:solidFill>
                          <a:effectLst/>
                          <a:latin typeface="+mn-lt"/>
                          <a:ea typeface="Calibri"/>
                          <a:cs typeface="Times New Roman"/>
                        </a:rPr>
                        <a:t>2017</a:t>
                      </a:r>
                      <a:endParaRPr lang="en-US" sz="1200" dirty="0">
                        <a:effectLst/>
                        <a:latin typeface="+mn-lt"/>
                        <a:ea typeface="Calibri"/>
                        <a:cs typeface="Times New Roman"/>
                      </a:endParaRPr>
                    </a:p>
                    <a:p>
                      <a:pPr marL="3175" marR="0" algn="ctr">
                        <a:spcBef>
                          <a:spcPts val="60"/>
                        </a:spcBef>
                        <a:spcAft>
                          <a:spcPts val="0"/>
                        </a:spcAft>
                      </a:pPr>
                      <a:r>
                        <a:rPr lang="en-US" sz="1200" b="1" spc="-15" dirty="0">
                          <a:solidFill>
                            <a:srgbClr val="FFFFFF"/>
                          </a:solidFill>
                          <a:effectLst/>
                          <a:latin typeface="+mn-lt"/>
                          <a:ea typeface="Calibri"/>
                          <a:cs typeface="Times New Roman"/>
                        </a:rPr>
                        <a:t>Data</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3972">
                <a:tc>
                  <a:txBody>
                    <a:bodyPr/>
                    <a:lstStyle/>
                    <a:p>
                      <a:pPr marL="0" marR="0" indent="0" algn="ctr" defTabSz="914400" rtl="0" eaLnBrk="1" latinLnBrk="0" hangingPunct="1">
                        <a:spcBef>
                          <a:spcPts val="200"/>
                        </a:spcBef>
                        <a:spcAft>
                          <a:spcPts val="0"/>
                        </a:spcAft>
                      </a:pPr>
                      <a:r>
                        <a:rPr lang="en-US" sz="1200" b="1" kern="1200" spc="-35" dirty="0">
                          <a:solidFill>
                            <a:schemeClr val="tx1"/>
                          </a:solidFill>
                          <a:effectLst/>
                          <a:latin typeface="+mn-lt"/>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200"/>
                        </a:spcBef>
                        <a:spcAft>
                          <a:spcPts val="0"/>
                        </a:spcAft>
                      </a:pPr>
                      <a:r>
                        <a:rPr lang="en-US" sz="1200" b="1" kern="1200" spc="-35" dirty="0">
                          <a:solidFill>
                            <a:schemeClr val="tx1"/>
                          </a:solidFill>
                          <a:effectLst/>
                          <a:latin typeface="+mn-lt"/>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200"/>
                        </a:spcBef>
                        <a:spcAft>
                          <a:spcPts val="0"/>
                        </a:spcAft>
                      </a:pPr>
                      <a:r>
                        <a:rPr lang="en-US" sz="1200" b="1" kern="1200" spc="-35" dirty="0" smtClean="0">
                          <a:solidFill>
                            <a:schemeClr val="tx1"/>
                          </a:solidFill>
                          <a:effectLst/>
                          <a:latin typeface="+mn-lt"/>
                          <a:ea typeface="+mn-ea"/>
                          <a:cs typeface="+mn-cs"/>
                        </a:rPr>
                        <a:t>262</a:t>
                      </a:r>
                      <a:endParaRPr lang="en-US" sz="1200" b="1" kern="1200" spc="-35"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200"/>
                        </a:spcBef>
                        <a:spcAft>
                          <a:spcPts val="0"/>
                        </a:spcAft>
                      </a:pPr>
                      <a:r>
                        <a:rPr lang="en-US" sz="1200" b="1" kern="1200" spc="-35" dirty="0">
                          <a:solidFill>
                            <a:schemeClr val="tx1"/>
                          </a:solidFill>
                          <a:effectLst/>
                          <a:latin typeface="+mn-lt"/>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200"/>
                        </a:spcBef>
                        <a:spcAft>
                          <a:spcPts val="0"/>
                        </a:spcAft>
                      </a:pPr>
                      <a:r>
                        <a:rPr lang="en-US" sz="1200" b="1" kern="1200" spc="-35" dirty="0">
                          <a:solidFill>
                            <a:schemeClr val="tx1"/>
                          </a:solidFill>
                          <a:effectLst/>
                          <a:latin typeface="+mn-lt"/>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200"/>
                        </a:spcBef>
                        <a:spcAft>
                          <a:spcPts val="0"/>
                        </a:spcAft>
                      </a:pPr>
                      <a:r>
                        <a:rPr lang="en-US" sz="1200" b="1" kern="1200" spc="-35" dirty="0">
                          <a:solidFill>
                            <a:schemeClr val="tx1"/>
                          </a:solidFill>
                          <a:effectLst/>
                          <a:latin typeface="+mn-lt"/>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1"/>
                  </a:ext>
                </a:extLst>
              </a:tr>
            </a:tbl>
          </a:graphicData>
        </a:graphic>
      </p:graphicFrame>
      <p:sp>
        <p:nvSpPr>
          <p:cNvPr id="13" name="TextBox 12"/>
          <p:cNvSpPr txBox="1"/>
          <p:nvPr/>
        </p:nvSpPr>
        <p:spPr>
          <a:xfrm>
            <a:off x="508186" y="4415807"/>
            <a:ext cx="2971800" cy="369332"/>
          </a:xfrm>
          <a:prstGeom prst="rect">
            <a:avLst/>
          </a:prstGeom>
          <a:noFill/>
        </p:spPr>
        <p:txBody>
          <a:bodyPr wrap="square" rtlCol="0">
            <a:spAutoFit/>
          </a:bodyPr>
          <a:lstStyle/>
          <a:p>
            <a:r>
              <a:rPr lang="en-US" b="1" dirty="0"/>
              <a:t>FFY </a:t>
            </a:r>
            <a:r>
              <a:rPr lang="en-US" b="1" dirty="0" smtClean="0"/>
              <a:t>2017 </a:t>
            </a:r>
            <a:r>
              <a:rPr lang="en-US" b="1" dirty="0"/>
              <a:t>SPP/APR Data</a:t>
            </a:r>
            <a:endParaRPr lang="en-US" dirty="0"/>
          </a:p>
        </p:txBody>
      </p:sp>
    </p:spTree>
    <p:extLst>
      <p:ext uri="{BB962C8B-B14F-4D97-AF65-F5344CB8AC3E}">
        <p14:creationId xmlns:p14="http://schemas.microsoft.com/office/powerpoint/2010/main" val="5837321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Trivia 11</a:t>
            </a:r>
            <a:endParaRPr lang="en-US" b="1" dirty="0">
              <a:solidFill>
                <a:schemeClr val="accent5">
                  <a:lumMod val="75000"/>
                </a:schemeClr>
              </a:solidFill>
            </a:endParaRPr>
          </a:p>
        </p:txBody>
      </p:sp>
      <p:sp>
        <p:nvSpPr>
          <p:cNvPr id="3" name="Content Placeholder 2"/>
          <p:cNvSpPr>
            <a:spLocks noGrp="1"/>
          </p:cNvSpPr>
          <p:nvPr>
            <p:ph idx="1"/>
          </p:nvPr>
        </p:nvSpPr>
        <p:spPr>
          <a:xfrm>
            <a:off x="457200" y="1295400"/>
            <a:ext cx="8382000" cy="3581400"/>
          </a:xfrm>
        </p:spPr>
        <p:txBody>
          <a:bodyPr>
            <a:noAutofit/>
          </a:bodyPr>
          <a:lstStyle/>
          <a:p>
            <a:pPr marL="0" indent="0">
              <a:buNone/>
            </a:pPr>
            <a:r>
              <a:rPr lang="en-US" sz="4000" b="1" dirty="0" smtClean="0">
                <a:solidFill>
                  <a:schemeClr val="accent5">
                    <a:lumMod val="75000"/>
                  </a:schemeClr>
                </a:solidFill>
              </a:rPr>
              <a:t>What are the two types of indicators in the APR?</a:t>
            </a:r>
          </a:p>
          <a:p>
            <a:pPr marL="1143000" lvl="1" indent="-742950">
              <a:buAutoNum type="alphaUcPeriod"/>
            </a:pPr>
            <a:r>
              <a:rPr lang="en-US" sz="3600" b="1" dirty="0" smtClean="0">
                <a:solidFill>
                  <a:schemeClr val="accent5">
                    <a:lumMod val="75000"/>
                  </a:schemeClr>
                </a:solidFill>
              </a:rPr>
              <a:t>School age and Early Childhood</a:t>
            </a:r>
          </a:p>
          <a:p>
            <a:pPr marL="1143000" lvl="1" indent="-742950">
              <a:buFont typeface="Arial" panose="020B0604020202020204" pitchFamily="34" charset="0"/>
              <a:buAutoNum type="alphaUcPeriod"/>
            </a:pPr>
            <a:r>
              <a:rPr lang="en-US" sz="3600" b="1" dirty="0">
                <a:solidFill>
                  <a:schemeClr val="accent5">
                    <a:lumMod val="75000"/>
                  </a:schemeClr>
                </a:solidFill>
              </a:rPr>
              <a:t>Results and Compliance</a:t>
            </a:r>
          </a:p>
          <a:p>
            <a:pPr marL="1143000" lvl="1" indent="-742950">
              <a:buAutoNum type="alphaUcPeriod"/>
            </a:pPr>
            <a:r>
              <a:rPr lang="en-US" sz="3600" b="1" dirty="0" smtClean="0">
                <a:solidFill>
                  <a:schemeClr val="accent5">
                    <a:lumMod val="75000"/>
                  </a:schemeClr>
                </a:solidFill>
              </a:rPr>
              <a:t>Big </a:t>
            </a:r>
            <a:r>
              <a:rPr lang="en-US" sz="3600" b="1" dirty="0" smtClean="0">
                <a:solidFill>
                  <a:schemeClr val="accent5">
                    <a:lumMod val="75000"/>
                  </a:schemeClr>
                </a:solidFill>
              </a:rPr>
              <a:t>and Little</a:t>
            </a:r>
          </a:p>
          <a:p>
            <a:pPr marL="1143000" lvl="1" indent="-742950">
              <a:buAutoNum type="alphaUcPeriod"/>
            </a:pPr>
            <a:r>
              <a:rPr lang="en-US" sz="3600" b="1" dirty="0" smtClean="0">
                <a:solidFill>
                  <a:schemeClr val="accent5">
                    <a:lumMod val="75000"/>
                  </a:schemeClr>
                </a:solidFill>
              </a:rPr>
              <a:t>Instrumental </a:t>
            </a:r>
            <a:r>
              <a:rPr lang="en-US" sz="3600" b="1" dirty="0" smtClean="0">
                <a:solidFill>
                  <a:schemeClr val="accent5">
                    <a:lumMod val="75000"/>
                  </a:schemeClr>
                </a:solidFill>
              </a:rPr>
              <a:t>and Functional</a:t>
            </a:r>
          </a:p>
          <a:p>
            <a:pPr marL="0" indent="0">
              <a:buNone/>
            </a:pPr>
            <a:endParaRPr lang="en-US" sz="3600" b="1" dirty="0" smtClean="0">
              <a:solidFill>
                <a:schemeClr val="accent5">
                  <a:lumMod val="75000"/>
                </a:schemeClr>
              </a:solidFill>
            </a:endParaRPr>
          </a:p>
        </p:txBody>
      </p:sp>
    </p:spTree>
    <p:extLst>
      <p:ext uri="{BB962C8B-B14F-4D97-AF65-F5344CB8AC3E}">
        <p14:creationId xmlns:p14="http://schemas.microsoft.com/office/powerpoint/2010/main" val="11900916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914400"/>
          </a:xfrm>
        </p:spPr>
        <p:txBody>
          <a:bodyPr>
            <a:normAutofit/>
          </a:bodyPr>
          <a:lstStyle/>
          <a:p>
            <a:r>
              <a:rPr lang="en-US" b="1" dirty="0">
                <a:effectLst/>
              </a:rPr>
              <a:t>Indicator 11: Child </a:t>
            </a:r>
            <a:r>
              <a:rPr lang="en-US" b="1" dirty="0" smtClean="0">
                <a:effectLst/>
              </a:rPr>
              <a:t>Find</a:t>
            </a:r>
            <a:endParaRPr lang="en-US" dirty="0"/>
          </a:p>
        </p:txBody>
      </p:sp>
      <p:sp>
        <p:nvSpPr>
          <p:cNvPr id="2" name="Content Placeholder 1"/>
          <p:cNvSpPr>
            <a:spLocks noGrp="1"/>
          </p:cNvSpPr>
          <p:nvPr>
            <p:ph idx="1"/>
          </p:nvPr>
        </p:nvSpPr>
        <p:spPr>
          <a:xfrm>
            <a:off x="457200" y="1600200"/>
            <a:ext cx="8229600" cy="4572000"/>
          </a:xfrm>
        </p:spPr>
        <p:txBody>
          <a:bodyPr>
            <a:normAutofit lnSpcReduction="10000"/>
          </a:bodyPr>
          <a:lstStyle/>
          <a:p>
            <a:pPr marL="0" indent="0">
              <a:buNone/>
            </a:pPr>
            <a:r>
              <a:rPr lang="en-US" dirty="0"/>
              <a:t>Compliance indicator: Percent of children who were evaluated within 60 days of receiving parental consent for initial evaluation or, if the State establishes a timeframe within which the evaluation must be conducted, within that timeframe.</a:t>
            </a:r>
          </a:p>
          <a:p>
            <a:pPr marL="0" indent="0">
              <a:buNone/>
            </a:pPr>
            <a:endParaRPr lang="en-US" dirty="0" smtClean="0"/>
          </a:p>
          <a:p>
            <a:pPr marL="0" indent="0">
              <a:buNone/>
            </a:pPr>
            <a:endParaRPr lang="en-US" dirty="0"/>
          </a:p>
          <a:p>
            <a:pPr marL="0" indent="0">
              <a:buNone/>
            </a:pPr>
            <a:r>
              <a:rPr lang="en-US" dirty="0" smtClean="0"/>
              <a:t>Data Source: Referral Tracking</a:t>
            </a:r>
            <a:endParaRPr lang="en-US" dirty="0"/>
          </a:p>
        </p:txBody>
      </p:sp>
    </p:spTree>
    <p:extLst>
      <p:ext uri="{BB962C8B-B14F-4D97-AF65-F5344CB8AC3E}">
        <p14:creationId xmlns:p14="http://schemas.microsoft.com/office/powerpoint/2010/main" val="25475775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685800"/>
          </a:xfrm>
        </p:spPr>
        <p:txBody>
          <a:bodyPr>
            <a:normAutofit fontScale="90000"/>
          </a:bodyPr>
          <a:lstStyle/>
          <a:p>
            <a:r>
              <a:rPr lang="en-US" b="1" dirty="0">
                <a:effectLst/>
              </a:rPr>
              <a:t>Indicator 11: Child </a:t>
            </a:r>
            <a:r>
              <a:rPr lang="en-US" b="1" dirty="0" smtClean="0">
                <a:effectLst/>
              </a:rPr>
              <a:t>Find</a:t>
            </a:r>
            <a:endParaRPr lang="en-US" dirty="0"/>
          </a:p>
        </p:txBody>
      </p:sp>
      <p:sp>
        <p:nvSpPr>
          <p:cNvPr id="6" name="Content Placeholder 3"/>
          <p:cNvSpPr>
            <a:spLocks noGrp="1"/>
          </p:cNvSpPr>
          <p:nvPr>
            <p:ph idx="1"/>
          </p:nvPr>
        </p:nvSpPr>
        <p:spPr>
          <a:xfrm>
            <a:off x="228600" y="1295400"/>
            <a:ext cx="8686800" cy="4830763"/>
          </a:xfrm>
        </p:spPr>
        <p:txBody>
          <a:bodyPr>
            <a:normAutofit lnSpcReduction="10000"/>
          </a:bodyPr>
          <a:lstStyle/>
          <a:p>
            <a:pPr marL="514350" indent="-514350">
              <a:buFont typeface="+mj-lt"/>
              <a:buAutoNum type="alphaUcPeriod"/>
            </a:pPr>
            <a:r>
              <a:rPr lang="en-US" dirty="0"/>
              <a:t># of children for whom parental consent to evaluate was received.</a:t>
            </a:r>
          </a:p>
          <a:p>
            <a:pPr marL="514350" indent="-514350">
              <a:buFont typeface="+mj-lt"/>
              <a:buAutoNum type="alphaUcPeriod"/>
            </a:pPr>
            <a:r>
              <a:rPr lang="en-US" dirty="0"/>
              <a:t># of children whose evaluations were completed within 60 days (or State-established timeline).</a:t>
            </a:r>
          </a:p>
          <a:p>
            <a:pPr marL="0" indent="0">
              <a:buNone/>
            </a:pPr>
            <a:r>
              <a:rPr lang="en-US" dirty="0"/>
              <a:t>Account for children included in (a), but not included in (b). Indicate the range of days beyond the timeline when the evaluation was completed and any reasons for the delays.</a:t>
            </a:r>
          </a:p>
          <a:p>
            <a:pPr marL="0" indent="0">
              <a:buNone/>
            </a:pPr>
            <a:r>
              <a:rPr lang="en-US" dirty="0"/>
              <a:t>Percent = [(b) divided by (a)] times 100.</a:t>
            </a:r>
          </a:p>
          <a:p>
            <a:endParaRPr lang="en-US" dirty="0"/>
          </a:p>
        </p:txBody>
      </p:sp>
    </p:spTree>
    <p:extLst>
      <p:ext uri="{BB962C8B-B14F-4D97-AF65-F5344CB8AC3E}">
        <p14:creationId xmlns:p14="http://schemas.microsoft.com/office/powerpoint/2010/main" val="2026341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35220497"/>
              </p:ext>
            </p:extLst>
          </p:nvPr>
        </p:nvGraphicFramePr>
        <p:xfrm>
          <a:off x="508186" y="1366193"/>
          <a:ext cx="7273061" cy="1169457"/>
        </p:xfrm>
        <a:graphic>
          <a:graphicData uri="http://schemas.openxmlformats.org/drawingml/2006/table">
            <a:tbl>
              <a:tblPr firstRow="1" firstCol="1" lastRow="1" lastCol="1" bandRow="1" bandCol="1">
                <a:tableStyleId>{5C22544A-7EE6-4342-B048-85BDC9FD1C3A}</a:tableStyleId>
              </a:tblPr>
              <a:tblGrid>
                <a:gridCol w="636237">
                  <a:extLst>
                    <a:ext uri="{9D8B030D-6E8A-4147-A177-3AD203B41FA5}">
                      <a16:colId xmlns:a16="http://schemas.microsoft.com/office/drawing/2014/main" val="20000"/>
                    </a:ext>
                  </a:extLst>
                </a:gridCol>
                <a:gridCol w="829603">
                  <a:extLst>
                    <a:ext uri="{9D8B030D-6E8A-4147-A177-3AD203B41FA5}">
                      <a16:colId xmlns:a16="http://schemas.microsoft.com/office/drawing/2014/main" val="20001"/>
                    </a:ext>
                  </a:extLst>
                </a:gridCol>
                <a:gridCol w="829603">
                  <a:extLst>
                    <a:ext uri="{9D8B030D-6E8A-4147-A177-3AD203B41FA5}">
                      <a16:colId xmlns:a16="http://schemas.microsoft.com/office/drawing/2014/main" val="20002"/>
                    </a:ext>
                  </a:extLst>
                </a:gridCol>
                <a:gridCol w="829603">
                  <a:extLst>
                    <a:ext uri="{9D8B030D-6E8A-4147-A177-3AD203B41FA5}">
                      <a16:colId xmlns:a16="http://schemas.microsoft.com/office/drawing/2014/main" val="20003"/>
                    </a:ext>
                  </a:extLst>
                </a:gridCol>
                <a:gridCol w="829603">
                  <a:extLst>
                    <a:ext uri="{9D8B030D-6E8A-4147-A177-3AD203B41FA5}">
                      <a16:colId xmlns:a16="http://schemas.microsoft.com/office/drawing/2014/main" val="20004"/>
                    </a:ext>
                  </a:extLst>
                </a:gridCol>
                <a:gridCol w="829603">
                  <a:extLst>
                    <a:ext uri="{9D8B030D-6E8A-4147-A177-3AD203B41FA5}">
                      <a16:colId xmlns:a16="http://schemas.microsoft.com/office/drawing/2014/main" val="20005"/>
                    </a:ext>
                  </a:extLst>
                </a:gridCol>
                <a:gridCol w="829603">
                  <a:extLst>
                    <a:ext uri="{9D8B030D-6E8A-4147-A177-3AD203B41FA5}">
                      <a16:colId xmlns:a16="http://schemas.microsoft.com/office/drawing/2014/main" val="20006"/>
                    </a:ext>
                  </a:extLst>
                </a:gridCol>
                <a:gridCol w="829603">
                  <a:extLst>
                    <a:ext uri="{9D8B030D-6E8A-4147-A177-3AD203B41FA5}">
                      <a16:colId xmlns:a16="http://schemas.microsoft.com/office/drawing/2014/main" val="20007"/>
                    </a:ext>
                  </a:extLst>
                </a:gridCol>
                <a:gridCol w="829603">
                  <a:extLst>
                    <a:ext uri="{9D8B030D-6E8A-4147-A177-3AD203B41FA5}">
                      <a16:colId xmlns:a16="http://schemas.microsoft.com/office/drawing/2014/main" val="20008"/>
                    </a:ext>
                  </a:extLst>
                </a:gridCol>
              </a:tblGrid>
              <a:tr h="510113">
                <a:tc>
                  <a:txBody>
                    <a:bodyPr/>
                    <a:lstStyle/>
                    <a:p>
                      <a:pPr marL="0" marR="0" algn="ctr">
                        <a:spcBef>
                          <a:spcPts val="40"/>
                        </a:spcBef>
                        <a:spcAft>
                          <a:spcPts val="0"/>
                        </a:spcAft>
                      </a:pPr>
                      <a:r>
                        <a:rPr lang="en-US" sz="1200" b="1" dirty="0">
                          <a:effectLst/>
                        </a:rPr>
                        <a:t> </a:t>
                      </a:r>
                    </a:p>
                    <a:p>
                      <a:pPr marL="1905" marR="0" algn="ctr">
                        <a:spcBef>
                          <a:spcPts val="0"/>
                        </a:spcBef>
                        <a:spcAft>
                          <a:spcPts val="0"/>
                        </a:spcAft>
                      </a:pPr>
                      <a:r>
                        <a:rPr lang="en-US" sz="1200" b="1" dirty="0">
                          <a:effectLst/>
                        </a:rPr>
                        <a:t>FFY</a:t>
                      </a:r>
                      <a:endParaRPr lang="en-US" sz="12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2005</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2006</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2007</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2008</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2009</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2010</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50" dirty="0">
                          <a:effectLst/>
                        </a:rPr>
                        <a:t>2011</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2012</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9672">
                <a:tc>
                  <a:txBody>
                    <a:bodyPr/>
                    <a:lstStyle/>
                    <a:p>
                      <a:pPr marL="43815" marR="0" algn="l">
                        <a:spcBef>
                          <a:spcPts val="380"/>
                        </a:spcBef>
                        <a:spcAft>
                          <a:spcPts val="0"/>
                        </a:spcAft>
                      </a:pPr>
                      <a:r>
                        <a:rPr lang="en-US" sz="1200" b="1" spc="-25" dirty="0">
                          <a:solidFill>
                            <a:schemeClr val="bg1"/>
                          </a:solidFill>
                          <a:effectLst/>
                        </a:rPr>
                        <a:t>Target</a:t>
                      </a:r>
                      <a:r>
                        <a:rPr lang="en-US" sz="1200" b="1" spc="-60" dirty="0">
                          <a:solidFill>
                            <a:schemeClr val="bg1"/>
                          </a:solidFill>
                          <a:effectLst/>
                        </a:rPr>
                        <a:t> </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1200" b="1" dirty="0">
                          <a:effectLst/>
                          <a:latin typeface="+mn-lt"/>
                          <a:ea typeface="Calibri"/>
                          <a:cs typeface="Times New Roman"/>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rgbClr val="333333"/>
                          </a:solidFill>
                          <a:effectLst/>
                          <a:latin typeface="+mn-lt"/>
                          <a:ea typeface="Calibri"/>
                          <a:cs typeface="Times New Roman"/>
                        </a:rPr>
                        <a:t>100%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rgbClr val="333333"/>
                          </a:solidFill>
                          <a:effectLst/>
                          <a:latin typeface="+mn-lt"/>
                          <a:ea typeface="Calibri"/>
                          <a:cs typeface="Times New Roman"/>
                        </a:rPr>
                        <a:t>100%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rgbClr val="333333"/>
                          </a:solidFill>
                          <a:effectLst/>
                          <a:latin typeface="+mn-lt"/>
                          <a:ea typeface="Calibri"/>
                          <a:cs typeface="Times New Roman"/>
                        </a:rPr>
                        <a:t>100%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rgbClr val="333333"/>
                          </a:solidFill>
                          <a:effectLst/>
                          <a:latin typeface="+mn-lt"/>
                          <a:ea typeface="Calibri"/>
                          <a:cs typeface="Times New Roman"/>
                        </a:rPr>
                        <a:t>100%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rgbClr val="333333"/>
                          </a:solidFill>
                          <a:effectLst/>
                          <a:latin typeface="+mn-lt"/>
                          <a:ea typeface="Calibri"/>
                          <a:cs typeface="Times New Roman"/>
                        </a:rPr>
                        <a:t>100%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rgbClr val="333333"/>
                          </a:solidFill>
                          <a:effectLst/>
                          <a:latin typeface="+mn-lt"/>
                          <a:ea typeface="Calibri"/>
                          <a:cs typeface="Times New Roman"/>
                        </a:rPr>
                        <a:t>100%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635" algn="ctr">
                        <a:spcBef>
                          <a:spcPts val="380"/>
                        </a:spcBef>
                        <a:spcAft>
                          <a:spcPts val="0"/>
                        </a:spcAft>
                      </a:pPr>
                      <a:r>
                        <a:rPr lang="en-US" sz="1200" b="1" spc="-35" dirty="0">
                          <a:solidFill>
                            <a:srgbClr val="333333"/>
                          </a:solidFill>
                          <a:effectLst/>
                          <a:latin typeface="+mn-lt"/>
                          <a:ea typeface="Calibri"/>
                          <a:cs typeface="Times New Roman"/>
                        </a:rPr>
                        <a:t>100%</a:t>
                      </a:r>
                      <a:endParaRPr lang="en-US" sz="12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1"/>
                  </a:ext>
                </a:extLst>
              </a:tr>
              <a:tr h="329672">
                <a:tc>
                  <a:txBody>
                    <a:bodyPr/>
                    <a:lstStyle/>
                    <a:p>
                      <a:pPr marL="44450" marR="0" algn="l">
                        <a:spcBef>
                          <a:spcPts val="380"/>
                        </a:spcBef>
                        <a:spcAft>
                          <a:spcPts val="0"/>
                        </a:spcAft>
                      </a:pPr>
                      <a:r>
                        <a:rPr lang="en-US" sz="1200" b="1" spc="-25" dirty="0">
                          <a:solidFill>
                            <a:schemeClr val="bg1"/>
                          </a:solidFill>
                          <a:effectLst/>
                        </a:rPr>
                        <a:t>Data</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17170" marR="0">
                        <a:spcBef>
                          <a:spcPts val="205"/>
                        </a:spcBef>
                        <a:spcAft>
                          <a:spcPts val="0"/>
                        </a:spcAft>
                      </a:pPr>
                      <a:r>
                        <a:rPr lang="en-US" sz="1200" b="1" spc="-35" dirty="0">
                          <a:solidFill>
                            <a:srgbClr val="FF0000"/>
                          </a:solidFill>
                          <a:effectLst/>
                          <a:latin typeface="+mn-lt"/>
                          <a:ea typeface="Calibri"/>
                          <a:cs typeface="Times New Roman"/>
                        </a:rPr>
                        <a:t>91.91%</a:t>
                      </a:r>
                      <a:endParaRPr lang="en-US" sz="1200" b="1" dirty="0">
                        <a:solidFill>
                          <a:srgbClr val="FF0000"/>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217170" marR="0">
                        <a:spcBef>
                          <a:spcPts val="380"/>
                        </a:spcBef>
                        <a:spcAft>
                          <a:spcPts val="0"/>
                        </a:spcAft>
                      </a:pPr>
                      <a:r>
                        <a:rPr lang="en-US" sz="1200" b="0" spc="-35" dirty="0">
                          <a:solidFill>
                            <a:srgbClr val="333333"/>
                          </a:solidFill>
                          <a:effectLst/>
                          <a:latin typeface="+mn-lt"/>
                          <a:ea typeface="Calibri"/>
                          <a:cs typeface="Times New Roman"/>
                        </a:rPr>
                        <a:t>98.93%</a:t>
                      </a:r>
                      <a:endParaRPr lang="en-US" sz="1200" b="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239395" marR="0">
                        <a:spcBef>
                          <a:spcPts val="380"/>
                        </a:spcBef>
                        <a:spcAft>
                          <a:spcPts val="0"/>
                        </a:spcAft>
                      </a:pPr>
                      <a:r>
                        <a:rPr lang="en-US" sz="1200" b="0" spc="-35" dirty="0">
                          <a:solidFill>
                            <a:srgbClr val="333333"/>
                          </a:solidFill>
                          <a:effectLst/>
                          <a:latin typeface="+mn-lt"/>
                          <a:ea typeface="Calibri"/>
                          <a:cs typeface="Times New Roman"/>
                        </a:rPr>
                        <a:t>97.69%</a:t>
                      </a:r>
                      <a:endParaRPr lang="en-US" sz="1200" b="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239395" marR="0">
                        <a:spcBef>
                          <a:spcPts val="380"/>
                        </a:spcBef>
                        <a:spcAft>
                          <a:spcPts val="0"/>
                        </a:spcAft>
                      </a:pPr>
                      <a:r>
                        <a:rPr lang="en-US" sz="1200" b="0" spc="-35" dirty="0">
                          <a:solidFill>
                            <a:srgbClr val="333333"/>
                          </a:solidFill>
                          <a:effectLst/>
                          <a:latin typeface="+mn-lt"/>
                          <a:ea typeface="Calibri"/>
                          <a:cs typeface="Times New Roman"/>
                        </a:rPr>
                        <a:t>98.50%</a:t>
                      </a:r>
                      <a:endParaRPr lang="en-US" sz="1200" b="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239395" marR="0">
                        <a:spcBef>
                          <a:spcPts val="380"/>
                        </a:spcBef>
                        <a:spcAft>
                          <a:spcPts val="0"/>
                        </a:spcAft>
                      </a:pPr>
                      <a:r>
                        <a:rPr lang="en-US" sz="1200" b="0" spc="-35" dirty="0">
                          <a:solidFill>
                            <a:srgbClr val="333333"/>
                          </a:solidFill>
                          <a:effectLst/>
                          <a:latin typeface="+mn-lt"/>
                          <a:ea typeface="Calibri"/>
                          <a:cs typeface="Times New Roman"/>
                        </a:rPr>
                        <a:t>99.00%</a:t>
                      </a:r>
                      <a:endParaRPr lang="en-US" sz="1200" b="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239395" marR="0">
                        <a:spcBef>
                          <a:spcPts val="380"/>
                        </a:spcBef>
                        <a:spcAft>
                          <a:spcPts val="0"/>
                        </a:spcAft>
                      </a:pPr>
                      <a:r>
                        <a:rPr lang="en-US" sz="1200" b="0" spc="-35" dirty="0">
                          <a:solidFill>
                            <a:srgbClr val="333333"/>
                          </a:solidFill>
                          <a:effectLst/>
                          <a:latin typeface="+mn-lt"/>
                          <a:ea typeface="Calibri"/>
                          <a:cs typeface="Times New Roman"/>
                        </a:rPr>
                        <a:t>99.41%</a:t>
                      </a:r>
                      <a:endParaRPr lang="en-US" sz="1200" b="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239395" marR="0">
                        <a:spcBef>
                          <a:spcPts val="380"/>
                        </a:spcBef>
                        <a:spcAft>
                          <a:spcPts val="0"/>
                        </a:spcAft>
                      </a:pPr>
                      <a:r>
                        <a:rPr lang="en-US" sz="1200" b="0" spc="-35" dirty="0">
                          <a:solidFill>
                            <a:srgbClr val="333333"/>
                          </a:solidFill>
                          <a:effectLst/>
                          <a:latin typeface="+mn-lt"/>
                          <a:ea typeface="Calibri"/>
                          <a:cs typeface="Times New Roman"/>
                        </a:rPr>
                        <a:t>99.42%</a:t>
                      </a:r>
                      <a:endParaRPr lang="en-US" sz="1200" b="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239395" marR="0">
                        <a:spcBef>
                          <a:spcPts val="380"/>
                        </a:spcBef>
                        <a:spcAft>
                          <a:spcPts val="0"/>
                        </a:spcAft>
                      </a:pPr>
                      <a:r>
                        <a:rPr lang="en-US" sz="1200" b="0" spc="-35" dirty="0">
                          <a:solidFill>
                            <a:srgbClr val="333333"/>
                          </a:solidFill>
                          <a:effectLst/>
                          <a:latin typeface="+mn-lt"/>
                          <a:ea typeface="Calibri"/>
                          <a:cs typeface="Times New Roman"/>
                        </a:rPr>
                        <a:t>99.60%</a:t>
                      </a:r>
                      <a:endParaRPr lang="en-US" sz="1200" b="0"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8186" y="996861"/>
            <a:ext cx="2971800" cy="369332"/>
          </a:xfrm>
          <a:prstGeom prst="rect">
            <a:avLst/>
          </a:prstGeom>
          <a:noFill/>
        </p:spPr>
        <p:txBody>
          <a:bodyPr wrap="square" rtlCol="0">
            <a:spAutoFit/>
          </a:bodyPr>
          <a:lstStyle/>
          <a:p>
            <a:r>
              <a:rPr lang="en-US" b="1" dirty="0" smtClean="0"/>
              <a:t>Historical Data and Targets</a:t>
            </a:r>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2037745947"/>
              </p:ext>
            </p:extLst>
          </p:nvPr>
        </p:nvGraphicFramePr>
        <p:xfrm>
          <a:off x="497143" y="2787109"/>
          <a:ext cx="5562600" cy="926067"/>
        </p:xfrm>
        <a:graphic>
          <a:graphicData uri="http://schemas.openxmlformats.org/drawingml/2006/table">
            <a:tbl>
              <a:tblPr firstRow="1" firstCol="1" lastRow="1" lastCol="1" bandRow="1" bandCol="1">
                <a:tableStyleId>{5C22544A-7EE6-4342-B048-85BDC9FD1C3A}</a:tableStyleId>
              </a:tblPr>
              <a:tblGrid>
                <a:gridCol w="685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308689">
                <a:tc>
                  <a:txBody>
                    <a:bodyPr/>
                    <a:lstStyle/>
                    <a:p>
                      <a:pPr marL="2540" marR="0" algn="ctr">
                        <a:spcBef>
                          <a:spcPts val="380"/>
                        </a:spcBef>
                        <a:spcAft>
                          <a:spcPts val="0"/>
                        </a:spcAft>
                      </a:pPr>
                      <a:r>
                        <a:rPr lang="en-US" sz="1200" dirty="0">
                          <a:effectLst/>
                        </a:rPr>
                        <a:t>FFY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2013</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2014</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2015</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2016</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2017</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2018</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8689">
                <a:tc>
                  <a:txBody>
                    <a:bodyPr/>
                    <a:lstStyle/>
                    <a:p>
                      <a:pPr marL="41275" marR="0">
                        <a:spcBef>
                          <a:spcPts val="380"/>
                        </a:spcBef>
                        <a:spcAft>
                          <a:spcPts val="0"/>
                        </a:spcAft>
                      </a:pPr>
                      <a:r>
                        <a:rPr lang="en-US" sz="1200" b="1" spc="-25" dirty="0" smtClean="0">
                          <a:solidFill>
                            <a:schemeClr val="bg1"/>
                          </a:solidFill>
                          <a:effectLst/>
                        </a:rPr>
                        <a:t>Target</a:t>
                      </a:r>
                      <a:r>
                        <a:rPr lang="en-US" sz="1200" b="1" spc="-55" dirty="0" smtClean="0">
                          <a:solidFill>
                            <a:schemeClr val="bg1"/>
                          </a:solidFill>
                          <a:effectLst/>
                        </a:rPr>
                        <a:t> </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43510" marR="0" algn="ctr">
                        <a:spcBef>
                          <a:spcPts val="200"/>
                        </a:spcBef>
                        <a:spcAft>
                          <a:spcPts val="0"/>
                        </a:spcAft>
                      </a:pPr>
                      <a:r>
                        <a:rPr lang="en-US" sz="1200" b="1" spc="-35" dirty="0" smtClean="0">
                          <a:solidFill>
                            <a:schemeClr val="tx1"/>
                          </a:solidFill>
                          <a:effectLst/>
                        </a:rPr>
                        <a:t>100.00%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1" spc="-35" dirty="0" smtClean="0">
                          <a:solidFill>
                            <a:schemeClr val="tx1"/>
                          </a:solidFill>
                          <a:effectLst/>
                        </a:rPr>
                        <a:t>100.00%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1" spc="-35" dirty="0" smtClean="0">
                          <a:solidFill>
                            <a:schemeClr val="tx1"/>
                          </a:solidFill>
                          <a:effectLst/>
                        </a:rPr>
                        <a:t>100.00%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1" spc="-35" dirty="0" smtClean="0">
                          <a:solidFill>
                            <a:schemeClr val="tx1"/>
                          </a:solidFill>
                          <a:effectLst/>
                        </a:rPr>
                        <a:t>100.00%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1" spc="-35" dirty="0" smtClean="0">
                          <a:solidFill>
                            <a:schemeClr val="tx1"/>
                          </a:solidFill>
                          <a:effectLst/>
                        </a:rPr>
                        <a:t>100.00%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1" spc="-35" dirty="0" smtClean="0">
                          <a:solidFill>
                            <a:schemeClr val="tx1"/>
                          </a:solidFill>
                          <a:effectLst/>
                        </a:rPr>
                        <a:t>100.00%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308689">
                <a:tc>
                  <a:txBody>
                    <a:bodyPr/>
                    <a:lstStyle/>
                    <a:p>
                      <a:pPr marL="41275" marR="0">
                        <a:spcBef>
                          <a:spcPts val="380"/>
                        </a:spcBef>
                        <a:spcAft>
                          <a:spcPts val="0"/>
                        </a:spcAft>
                      </a:pPr>
                      <a:r>
                        <a:rPr lang="en-US" sz="1200" b="1" dirty="0" smtClean="0">
                          <a:solidFill>
                            <a:schemeClr val="bg1"/>
                          </a:solidFill>
                          <a:effectLst/>
                          <a:latin typeface="Calibri"/>
                          <a:ea typeface="Calibri"/>
                          <a:cs typeface="Times New Roman"/>
                        </a:rPr>
                        <a:t>Data</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43510" marR="0" algn="ctr">
                        <a:spcBef>
                          <a:spcPts val="200"/>
                        </a:spcBef>
                        <a:spcAft>
                          <a:spcPts val="0"/>
                        </a:spcAft>
                      </a:pPr>
                      <a:r>
                        <a:rPr lang="en-US" sz="1200" b="0" dirty="0" smtClean="0">
                          <a:solidFill>
                            <a:schemeClr val="tx1"/>
                          </a:solidFill>
                          <a:effectLst/>
                          <a:latin typeface="Calibri"/>
                          <a:ea typeface="Calibri"/>
                          <a:cs typeface="Times New Roman"/>
                        </a:rPr>
                        <a:t>99.62%</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143510" marR="0" algn="ctr">
                        <a:spcBef>
                          <a:spcPts val="200"/>
                        </a:spcBef>
                        <a:spcAft>
                          <a:spcPts val="0"/>
                        </a:spcAft>
                      </a:pPr>
                      <a:r>
                        <a:rPr lang="en-US" sz="1200" b="0" dirty="0" smtClean="0">
                          <a:solidFill>
                            <a:schemeClr val="tx1"/>
                          </a:solidFill>
                          <a:effectLst/>
                          <a:latin typeface="Calibri"/>
                          <a:ea typeface="Calibri"/>
                          <a:cs typeface="Times New Roman"/>
                        </a:rPr>
                        <a:t>99.57%</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143510" marR="0" algn="ctr">
                        <a:spcBef>
                          <a:spcPts val="200"/>
                        </a:spcBef>
                        <a:spcAft>
                          <a:spcPts val="0"/>
                        </a:spcAft>
                      </a:pPr>
                      <a:r>
                        <a:rPr lang="en-US" sz="1200" b="0" dirty="0" smtClean="0">
                          <a:solidFill>
                            <a:schemeClr val="tx1"/>
                          </a:solidFill>
                          <a:effectLst/>
                          <a:latin typeface="Calibri"/>
                          <a:ea typeface="Calibri"/>
                          <a:cs typeface="Times New Roman"/>
                        </a:rPr>
                        <a:t>99.59%</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143510" marR="0" algn="ctr">
                        <a:spcBef>
                          <a:spcPts val="200"/>
                        </a:spcBef>
                        <a:spcAft>
                          <a:spcPts val="0"/>
                        </a:spcAft>
                      </a:pPr>
                      <a:r>
                        <a:rPr lang="en-US" sz="1200" b="0" dirty="0" smtClean="0">
                          <a:solidFill>
                            <a:schemeClr val="tx1"/>
                          </a:solidFill>
                          <a:effectLst/>
                          <a:latin typeface="Calibri"/>
                          <a:ea typeface="Calibri"/>
                          <a:cs typeface="Times New Roman"/>
                        </a:rPr>
                        <a:t>99.75%</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143510" marR="0" algn="ctr">
                        <a:spcBef>
                          <a:spcPts val="200"/>
                        </a:spcBef>
                        <a:spcAft>
                          <a:spcPts val="0"/>
                        </a:spcAft>
                      </a:pPr>
                      <a:r>
                        <a:rPr lang="en-US" sz="1200" b="0" dirty="0" smtClean="0">
                          <a:solidFill>
                            <a:schemeClr val="tx1"/>
                          </a:solidFill>
                          <a:effectLst/>
                          <a:latin typeface="Calibri"/>
                          <a:ea typeface="Calibri"/>
                          <a:cs typeface="Times New Roman"/>
                        </a:rPr>
                        <a:t>99.54%</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143510" marR="0" algn="ctr">
                        <a:spcBef>
                          <a:spcPts val="200"/>
                        </a:spcBef>
                        <a:spcAft>
                          <a:spcPts val="0"/>
                        </a:spcAft>
                      </a:pP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878005203"/>
                  </a:ext>
                </a:extLst>
              </a:tr>
            </a:tbl>
          </a:graphicData>
        </a:graphic>
      </p:graphicFrame>
      <p:sp>
        <p:nvSpPr>
          <p:cNvPr id="9" name="Title 3"/>
          <p:cNvSpPr txBox="1">
            <a:spLocks/>
          </p:cNvSpPr>
          <p:nvPr/>
        </p:nvSpPr>
        <p:spPr>
          <a:xfrm>
            <a:off x="457200" y="234861"/>
            <a:ext cx="8534400" cy="762000"/>
          </a:xfrm>
          <a:prstGeom prst="rect">
            <a:avLst/>
          </a:prstGeom>
          <a:ln w="6350" cap="rnd">
            <a:noFill/>
          </a:ln>
        </p:spPr>
        <p:txBody>
          <a:bodyPr vert="horz" rtlCol="0"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sz="3600" b="1" dirty="0">
                <a:solidFill>
                  <a:schemeClr val="tx1"/>
                </a:solidFill>
                <a:effectLst/>
              </a:rPr>
              <a:t>Indicator 11: Child Find</a:t>
            </a:r>
            <a:endParaRPr lang="en-US" sz="4400" b="1" dirty="0">
              <a:solidFill>
                <a:schemeClr val="tx1"/>
              </a:solidFill>
            </a:endParaRPr>
          </a:p>
        </p:txBody>
      </p:sp>
      <p:graphicFrame>
        <p:nvGraphicFramePr>
          <p:cNvPr id="12" name="Content Placeholder 5"/>
          <p:cNvGraphicFramePr>
            <a:graphicFrameLocks/>
          </p:cNvGraphicFramePr>
          <p:nvPr>
            <p:extLst>
              <p:ext uri="{D42A27DB-BD31-4B8C-83A1-F6EECF244321}">
                <p14:modId xmlns:p14="http://schemas.microsoft.com/office/powerpoint/2010/main" val="3731354037"/>
              </p:ext>
            </p:extLst>
          </p:nvPr>
        </p:nvGraphicFramePr>
        <p:xfrm>
          <a:off x="521633" y="4800600"/>
          <a:ext cx="7784166" cy="871093"/>
        </p:xfrm>
        <a:graphic>
          <a:graphicData uri="http://schemas.openxmlformats.org/drawingml/2006/table">
            <a:tbl>
              <a:tblPr firstRow="1" firstCol="1" lastRow="1" lastCol="1" bandRow="1" bandCol="1">
                <a:tableStyleId>{5C22544A-7EE6-4342-B048-85BDC9FD1C3A}</a:tableStyleId>
              </a:tblPr>
              <a:tblGrid>
                <a:gridCol w="2221567">
                  <a:extLst>
                    <a:ext uri="{9D8B030D-6E8A-4147-A177-3AD203B41FA5}">
                      <a16:colId xmlns:a16="http://schemas.microsoft.com/office/drawing/2014/main" val="20000"/>
                    </a:ext>
                  </a:extLst>
                </a:gridCol>
                <a:gridCol w="3066481">
                  <a:extLst>
                    <a:ext uri="{9D8B030D-6E8A-4147-A177-3AD203B41FA5}">
                      <a16:colId xmlns:a16="http://schemas.microsoft.com/office/drawing/2014/main" val="20001"/>
                    </a:ext>
                  </a:extLst>
                </a:gridCol>
                <a:gridCol w="788561">
                  <a:extLst>
                    <a:ext uri="{9D8B030D-6E8A-4147-A177-3AD203B41FA5}">
                      <a16:colId xmlns:a16="http://schemas.microsoft.com/office/drawing/2014/main" val="20002"/>
                    </a:ext>
                  </a:extLst>
                </a:gridCol>
                <a:gridCol w="858623">
                  <a:extLst>
                    <a:ext uri="{9D8B030D-6E8A-4147-A177-3AD203B41FA5}">
                      <a16:colId xmlns:a16="http://schemas.microsoft.com/office/drawing/2014/main" val="20003"/>
                    </a:ext>
                  </a:extLst>
                </a:gridCol>
                <a:gridCol w="848934">
                  <a:extLst>
                    <a:ext uri="{9D8B030D-6E8A-4147-A177-3AD203B41FA5}">
                      <a16:colId xmlns:a16="http://schemas.microsoft.com/office/drawing/2014/main" val="20004"/>
                    </a:ext>
                  </a:extLst>
                </a:gridCol>
              </a:tblGrid>
              <a:tr h="457200">
                <a:tc>
                  <a:txBody>
                    <a:bodyPr/>
                    <a:lstStyle/>
                    <a:p>
                      <a:pPr marL="0" marR="0" algn="ctr">
                        <a:spcBef>
                          <a:spcPts val="0"/>
                        </a:spcBef>
                        <a:spcAft>
                          <a:spcPts val="0"/>
                        </a:spcAft>
                      </a:pPr>
                      <a:r>
                        <a:rPr lang="en-US" sz="1200" b="1" dirty="0">
                          <a:effectLst/>
                          <a:latin typeface="+mn-lt"/>
                          <a:ea typeface="Arial"/>
                          <a:cs typeface="Times New Roman"/>
                        </a:rPr>
                        <a:t> </a:t>
                      </a:r>
                      <a:r>
                        <a:rPr lang="en-US" sz="1200" b="1" spc="-15" dirty="0" smtClean="0">
                          <a:solidFill>
                            <a:srgbClr val="FFFFFF"/>
                          </a:solidFill>
                          <a:effectLst/>
                          <a:latin typeface="+mn-lt"/>
                          <a:ea typeface="Calibri"/>
                          <a:cs typeface="Times New Roman"/>
                        </a:rPr>
                        <a:t>(</a:t>
                      </a:r>
                      <a:r>
                        <a:rPr lang="en-US" sz="1200" b="1" spc="-15" dirty="0">
                          <a:solidFill>
                            <a:srgbClr val="FFFFFF"/>
                          </a:solidFill>
                          <a:effectLst/>
                          <a:latin typeface="+mn-lt"/>
                          <a:ea typeface="Calibri"/>
                          <a:cs typeface="Times New Roman"/>
                        </a:rPr>
                        <a:t>a)</a:t>
                      </a:r>
                      <a:r>
                        <a:rPr lang="en-US" sz="1200" b="1" spc="-4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Number</a:t>
                      </a:r>
                      <a:r>
                        <a:rPr lang="en-US" sz="1200" b="1" spc="-45" dirty="0">
                          <a:solidFill>
                            <a:srgbClr val="FFFFFF"/>
                          </a:solidFill>
                          <a:effectLst/>
                          <a:latin typeface="+mn-lt"/>
                          <a:ea typeface="Calibri"/>
                          <a:cs typeface="Times New Roman"/>
                        </a:rPr>
                        <a:t> </a:t>
                      </a:r>
                      <a:r>
                        <a:rPr lang="en-US" sz="1200" b="1" spc="-5" dirty="0">
                          <a:solidFill>
                            <a:srgbClr val="FFFFFF"/>
                          </a:solidFill>
                          <a:effectLst/>
                          <a:latin typeface="+mn-lt"/>
                          <a:ea typeface="Calibri"/>
                          <a:cs typeface="Times New Roman"/>
                        </a:rPr>
                        <a:t>of</a:t>
                      </a:r>
                      <a:r>
                        <a:rPr lang="en-US" sz="1200" b="1" spc="-4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children</a:t>
                      </a:r>
                      <a:r>
                        <a:rPr lang="en-US" sz="1200" b="1" spc="-4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for</a:t>
                      </a:r>
                      <a:r>
                        <a:rPr lang="en-US" sz="1200" b="1" spc="-4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whom</a:t>
                      </a:r>
                      <a:r>
                        <a:rPr lang="en-US" sz="1200" b="1" spc="-4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parental</a:t>
                      </a:r>
                      <a:r>
                        <a:rPr lang="en-US" sz="1200" b="1" spc="125" dirty="0">
                          <a:solidFill>
                            <a:srgbClr val="FFFFFF"/>
                          </a:solidFill>
                          <a:effectLst/>
                          <a:latin typeface="+mn-lt"/>
                          <a:ea typeface="Calibri"/>
                          <a:cs typeface="Times New Roman"/>
                        </a:rPr>
                        <a:t> </a:t>
                      </a:r>
                      <a:r>
                        <a:rPr lang="en-US" sz="1200" b="1" spc="-25" dirty="0">
                          <a:solidFill>
                            <a:srgbClr val="FFFFFF"/>
                          </a:solidFill>
                          <a:effectLst/>
                          <a:latin typeface="+mn-lt"/>
                          <a:ea typeface="Calibri"/>
                          <a:cs typeface="Times New Roman"/>
                        </a:rPr>
                        <a:t>consent</a:t>
                      </a:r>
                      <a:r>
                        <a:rPr lang="en-US" sz="1200" b="1" spc="-6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to</a:t>
                      </a:r>
                      <a:r>
                        <a:rPr lang="en-US" sz="1200" b="1" spc="-60" dirty="0">
                          <a:solidFill>
                            <a:srgbClr val="FFFFFF"/>
                          </a:solidFill>
                          <a:effectLst/>
                          <a:latin typeface="+mn-lt"/>
                          <a:ea typeface="Calibri"/>
                          <a:cs typeface="Times New Roman"/>
                        </a:rPr>
                        <a:t> </a:t>
                      </a:r>
                      <a:r>
                        <a:rPr lang="en-US" sz="1200" b="1" spc="-25" dirty="0">
                          <a:solidFill>
                            <a:srgbClr val="FFFFFF"/>
                          </a:solidFill>
                          <a:effectLst/>
                          <a:latin typeface="+mn-lt"/>
                          <a:ea typeface="Calibri"/>
                          <a:cs typeface="Times New Roman"/>
                        </a:rPr>
                        <a:t>evaluate</a:t>
                      </a:r>
                      <a:r>
                        <a:rPr lang="en-US" sz="1200" b="1" spc="-6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was</a:t>
                      </a:r>
                      <a:r>
                        <a:rPr lang="en-US" sz="1200" b="1" spc="-60" dirty="0">
                          <a:solidFill>
                            <a:srgbClr val="FFFFFF"/>
                          </a:solidFill>
                          <a:effectLst/>
                          <a:latin typeface="+mn-lt"/>
                          <a:ea typeface="Calibri"/>
                          <a:cs typeface="Times New Roman"/>
                        </a:rPr>
                        <a:t> </a:t>
                      </a:r>
                      <a:r>
                        <a:rPr lang="en-US" sz="1200" b="1" spc="-25" dirty="0">
                          <a:solidFill>
                            <a:srgbClr val="FFFFFF"/>
                          </a:solidFill>
                          <a:effectLst/>
                          <a:latin typeface="+mn-lt"/>
                          <a:ea typeface="Calibri"/>
                          <a:cs typeface="Times New Roman"/>
                        </a:rPr>
                        <a:t>received</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588" marR="64770" indent="0" algn="ctr">
                        <a:lnSpc>
                          <a:spcPct val="107000"/>
                        </a:lnSpc>
                        <a:spcBef>
                          <a:spcPts val="380"/>
                        </a:spcBef>
                        <a:spcAft>
                          <a:spcPts val="0"/>
                        </a:spcAft>
                      </a:pPr>
                      <a:r>
                        <a:rPr lang="en-US" sz="1200" b="1" spc="-15" dirty="0">
                          <a:solidFill>
                            <a:srgbClr val="FFFFFF"/>
                          </a:solidFill>
                          <a:effectLst/>
                          <a:latin typeface="+mn-lt"/>
                          <a:ea typeface="Calibri"/>
                          <a:cs typeface="Times New Roman"/>
                        </a:rPr>
                        <a:t>(b)</a:t>
                      </a:r>
                      <a:r>
                        <a:rPr lang="en-US" sz="1200" b="1" spc="-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Number</a:t>
                      </a:r>
                      <a:r>
                        <a:rPr lang="en-US" sz="1200" b="1" spc="-45" dirty="0">
                          <a:solidFill>
                            <a:srgbClr val="FFFFFF"/>
                          </a:solidFill>
                          <a:effectLst/>
                          <a:latin typeface="+mn-lt"/>
                          <a:ea typeface="Calibri"/>
                          <a:cs typeface="Times New Roman"/>
                        </a:rPr>
                        <a:t> </a:t>
                      </a:r>
                      <a:r>
                        <a:rPr lang="en-US" sz="1200" b="1" spc="-5" dirty="0">
                          <a:solidFill>
                            <a:srgbClr val="FFFFFF"/>
                          </a:solidFill>
                          <a:effectLst/>
                          <a:latin typeface="+mn-lt"/>
                          <a:ea typeface="Calibri"/>
                          <a:cs typeface="Times New Roman"/>
                        </a:rPr>
                        <a:t>of</a:t>
                      </a:r>
                      <a:r>
                        <a:rPr lang="en-US" sz="1200" b="1" spc="-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children</a:t>
                      </a:r>
                      <a:r>
                        <a:rPr lang="en-US" sz="1200" b="1" spc="-45"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whose</a:t>
                      </a:r>
                      <a:r>
                        <a:rPr lang="en-US" sz="1200" b="1" spc="-5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evaluations</a:t>
                      </a:r>
                      <a:r>
                        <a:rPr lang="en-US" sz="1200" b="1" spc="135"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were</a:t>
                      </a:r>
                      <a:r>
                        <a:rPr lang="en-US" sz="1200" b="1" spc="-65" dirty="0">
                          <a:solidFill>
                            <a:srgbClr val="FFFFFF"/>
                          </a:solidFill>
                          <a:effectLst/>
                          <a:latin typeface="+mn-lt"/>
                          <a:ea typeface="Calibri"/>
                          <a:cs typeface="Times New Roman"/>
                        </a:rPr>
                        <a:t> </a:t>
                      </a:r>
                      <a:r>
                        <a:rPr lang="en-US" sz="1200" b="1" spc="-25" dirty="0">
                          <a:solidFill>
                            <a:srgbClr val="FFFFFF"/>
                          </a:solidFill>
                          <a:effectLst/>
                          <a:latin typeface="+mn-lt"/>
                          <a:ea typeface="Calibri"/>
                          <a:cs typeface="Times New Roman"/>
                        </a:rPr>
                        <a:t>completed</a:t>
                      </a:r>
                      <a:r>
                        <a:rPr lang="en-US" sz="1200" b="1" spc="-60" dirty="0">
                          <a:solidFill>
                            <a:srgbClr val="FFFFFF"/>
                          </a:solidFill>
                          <a:effectLst/>
                          <a:latin typeface="+mn-lt"/>
                          <a:ea typeface="Calibri"/>
                          <a:cs typeface="Times New Roman"/>
                        </a:rPr>
                        <a:t> </a:t>
                      </a:r>
                      <a:r>
                        <a:rPr lang="en-US" sz="1200" b="1" spc="-25" dirty="0">
                          <a:solidFill>
                            <a:srgbClr val="FFFFFF"/>
                          </a:solidFill>
                          <a:effectLst/>
                          <a:latin typeface="+mn-lt"/>
                          <a:ea typeface="Calibri"/>
                          <a:cs typeface="Times New Roman"/>
                        </a:rPr>
                        <a:t>within</a:t>
                      </a:r>
                      <a:r>
                        <a:rPr lang="en-US" sz="1200" b="1" spc="-60" dirty="0">
                          <a:solidFill>
                            <a:srgbClr val="FFFFFF"/>
                          </a:solidFill>
                          <a:effectLst/>
                          <a:latin typeface="+mn-lt"/>
                          <a:ea typeface="Calibri"/>
                          <a:cs typeface="Times New Roman"/>
                        </a:rPr>
                        <a:t> </a:t>
                      </a:r>
                      <a:r>
                        <a:rPr lang="en-US" sz="1200" b="1" spc="-15" dirty="0">
                          <a:solidFill>
                            <a:srgbClr val="FFFFFF"/>
                          </a:solidFill>
                          <a:effectLst/>
                          <a:latin typeface="+mn-lt"/>
                          <a:ea typeface="Calibri"/>
                          <a:cs typeface="Times New Roman"/>
                        </a:rPr>
                        <a:t>60</a:t>
                      </a:r>
                      <a:r>
                        <a:rPr lang="en-US" sz="1200" b="1" spc="-60" dirty="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days</a:t>
                      </a:r>
                      <a:r>
                        <a:rPr lang="en-US" sz="1200" b="1" spc="-60" dirty="0">
                          <a:solidFill>
                            <a:srgbClr val="FFFFFF"/>
                          </a:solidFill>
                          <a:effectLst/>
                          <a:latin typeface="+mn-lt"/>
                          <a:ea typeface="Calibri"/>
                          <a:cs typeface="Times New Roman"/>
                        </a:rPr>
                        <a:t> </a:t>
                      </a:r>
                      <a:r>
                        <a:rPr lang="en-US" sz="1200" b="1" spc="-20" dirty="0" smtClean="0">
                          <a:solidFill>
                            <a:srgbClr val="FFFFFF"/>
                          </a:solidFill>
                          <a:effectLst/>
                          <a:latin typeface="+mn-lt"/>
                          <a:ea typeface="Calibri"/>
                          <a:cs typeface="Times New Roman"/>
                        </a:rPr>
                        <a:t>(</a:t>
                      </a:r>
                      <a:r>
                        <a:rPr lang="en-US" sz="1200" b="1" spc="-20" dirty="0">
                          <a:solidFill>
                            <a:srgbClr val="FFFFFF"/>
                          </a:solidFill>
                          <a:effectLst/>
                          <a:latin typeface="+mn-lt"/>
                          <a:ea typeface="Calibri"/>
                          <a:cs typeface="Times New Roman"/>
                        </a:rPr>
                        <a:t>or</a:t>
                      </a:r>
                      <a:r>
                        <a:rPr lang="en-US" sz="1200" b="1" spc="-60" dirty="0">
                          <a:solidFill>
                            <a:srgbClr val="FFFFFF"/>
                          </a:solidFill>
                          <a:effectLst/>
                          <a:latin typeface="+mn-lt"/>
                          <a:ea typeface="Calibri"/>
                          <a:cs typeface="Times New Roman"/>
                        </a:rPr>
                        <a:t> </a:t>
                      </a:r>
                      <a:r>
                        <a:rPr lang="en-US" sz="1200" b="1" spc="-25" dirty="0" smtClean="0">
                          <a:solidFill>
                            <a:srgbClr val="FFFFFF"/>
                          </a:solidFill>
                          <a:effectLst/>
                          <a:latin typeface="+mn-lt"/>
                          <a:ea typeface="Calibri"/>
                          <a:cs typeface="Times New Roman"/>
                        </a:rPr>
                        <a:t>State- </a:t>
                      </a:r>
                      <a:r>
                        <a:rPr lang="en-US" sz="1200" b="1" spc="-20" dirty="0" smtClean="0">
                          <a:solidFill>
                            <a:srgbClr val="FFFFFF"/>
                          </a:solidFill>
                          <a:effectLst/>
                          <a:latin typeface="+mn-lt"/>
                          <a:ea typeface="Calibri"/>
                          <a:cs typeface="Times New Roman"/>
                        </a:rPr>
                        <a:t>established</a:t>
                      </a:r>
                      <a:r>
                        <a:rPr lang="en-US" sz="1200" b="1" spc="-80" dirty="0" smtClean="0">
                          <a:solidFill>
                            <a:srgbClr val="FFFFFF"/>
                          </a:solidFill>
                          <a:effectLst/>
                          <a:latin typeface="+mn-lt"/>
                          <a:ea typeface="Calibri"/>
                          <a:cs typeface="Times New Roman"/>
                        </a:rPr>
                        <a:t> </a:t>
                      </a:r>
                      <a:r>
                        <a:rPr lang="en-US" sz="1200" b="1" spc="-20" dirty="0">
                          <a:solidFill>
                            <a:srgbClr val="FFFFFF"/>
                          </a:solidFill>
                          <a:effectLst/>
                          <a:latin typeface="+mn-lt"/>
                          <a:ea typeface="Calibri"/>
                          <a:cs typeface="Times New Roman"/>
                        </a:rPr>
                        <a:t>timeline)</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175" marR="0" algn="ctr">
                        <a:spcBef>
                          <a:spcPts val="500"/>
                        </a:spcBef>
                        <a:spcAft>
                          <a:spcPts val="0"/>
                        </a:spcAft>
                      </a:pPr>
                      <a:r>
                        <a:rPr lang="en-US" sz="1200" b="1" spc="-25" dirty="0" smtClean="0">
                          <a:solidFill>
                            <a:srgbClr val="FFFFFF"/>
                          </a:solidFill>
                          <a:effectLst/>
                          <a:latin typeface="+mn-lt"/>
                          <a:ea typeface="Calibri"/>
                          <a:cs typeface="Times New Roman"/>
                        </a:rPr>
                        <a:t>FFY</a:t>
                      </a:r>
                      <a:r>
                        <a:rPr lang="en-US" sz="1200" b="1" spc="-85" dirty="0" smtClean="0">
                          <a:solidFill>
                            <a:srgbClr val="FFFFFF"/>
                          </a:solidFill>
                          <a:effectLst/>
                          <a:latin typeface="+mn-lt"/>
                          <a:ea typeface="Calibri"/>
                          <a:cs typeface="Times New Roman"/>
                        </a:rPr>
                        <a:t> </a:t>
                      </a:r>
                      <a:r>
                        <a:rPr lang="en-US" sz="1200" b="1" spc="-30" dirty="0" smtClean="0">
                          <a:solidFill>
                            <a:srgbClr val="FFFFFF"/>
                          </a:solidFill>
                          <a:effectLst/>
                          <a:latin typeface="+mn-lt"/>
                          <a:ea typeface="Calibri"/>
                          <a:cs typeface="Times New Roman"/>
                        </a:rPr>
                        <a:t>2016</a:t>
                      </a:r>
                      <a:endParaRPr lang="en-US" sz="1200" dirty="0">
                        <a:effectLst/>
                        <a:latin typeface="+mn-lt"/>
                        <a:ea typeface="Calibri"/>
                        <a:cs typeface="Times New Roman"/>
                      </a:endParaRPr>
                    </a:p>
                    <a:p>
                      <a:pPr marL="1905" marR="0" algn="ctr">
                        <a:spcBef>
                          <a:spcPts val="60"/>
                        </a:spcBef>
                        <a:spcAft>
                          <a:spcPts val="0"/>
                        </a:spcAft>
                      </a:pPr>
                      <a:r>
                        <a:rPr lang="en-US" sz="1200" b="1" spc="-20" dirty="0" smtClean="0">
                          <a:solidFill>
                            <a:srgbClr val="FFFFFF"/>
                          </a:solidFill>
                          <a:effectLst/>
                          <a:latin typeface="+mn-lt"/>
                          <a:ea typeface="Calibri"/>
                          <a:cs typeface="Times New Roman"/>
                        </a:rPr>
                        <a:t>Data</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1" spc="-25" dirty="0" smtClean="0">
                          <a:solidFill>
                            <a:srgbClr val="FFFFFF"/>
                          </a:solidFill>
                          <a:effectLst/>
                          <a:latin typeface="+mn-lt"/>
                          <a:ea typeface="Calibri"/>
                          <a:cs typeface="Times New Roman"/>
                        </a:rPr>
                        <a:t>FFY</a:t>
                      </a:r>
                      <a:r>
                        <a:rPr lang="en-US" sz="1200" b="1" spc="-85" dirty="0" smtClean="0">
                          <a:solidFill>
                            <a:srgbClr val="FFFFFF"/>
                          </a:solidFill>
                          <a:effectLst/>
                          <a:latin typeface="+mn-lt"/>
                          <a:ea typeface="Calibri"/>
                          <a:cs typeface="Times New Roman"/>
                        </a:rPr>
                        <a:t> </a:t>
                      </a:r>
                      <a:r>
                        <a:rPr lang="en-US" sz="1200" b="1" spc="-30" dirty="0" smtClean="0">
                          <a:solidFill>
                            <a:srgbClr val="FFFFFF"/>
                          </a:solidFill>
                          <a:effectLst/>
                          <a:latin typeface="+mn-lt"/>
                          <a:ea typeface="Calibri"/>
                          <a:cs typeface="Times New Roman"/>
                        </a:rPr>
                        <a:t>2017</a:t>
                      </a:r>
                      <a:endParaRPr lang="en-US" sz="1200" dirty="0">
                        <a:effectLst/>
                        <a:latin typeface="+mn-lt"/>
                        <a:ea typeface="Calibri"/>
                        <a:cs typeface="Times New Roman"/>
                      </a:endParaRPr>
                    </a:p>
                    <a:p>
                      <a:pPr marL="0" marR="0" indent="0" algn="ctr">
                        <a:spcBef>
                          <a:spcPts val="60"/>
                        </a:spcBef>
                        <a:spcAft>
                          <a:spcPts val="0"/>
                        </a:spcAft>
                      </a:pPr>
                      <a:r>
                        <a:rPr lang="en-US" sz="1200" b="1" spc="-25" dirty="0" smtClean="0">
                          <a:solidFill>
                            <a:srgbClr val="FFFFFF"/>
                          </a:solidFill>
                          <a:effectLst/>
                          <a:latin typeface="+mn-lt"/>
                          <a:ea typeface="Calibri"/>
                          <a:cs typeface="Times New Roman"/>
                        </a:rPr>
                        <a:t>Target</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1" spc="-25" dirty="0" smtClean="0">
                          <a:solidFill>
                            <a:srgbClr val="FFFFFF"/>
                          </a:solidFill>
                          <a:effectLst/>
                          <a:latin typeface="+mn-lt"/>
                          <a:ea typeface="Calibri"/>
                          <a:cs typeface="Times New Roman"/>
                        </a:rPr>
                        <a:t>FFY</a:t>
                      </a:r>
                      <a:r>
                        <a:rPr lang="en-US" sz="1200" b="1" spc="-85" dirty="0" smtClean="0">
                          <a:solidFill>
                            <a:srgbClr val="FFFFFF"/>
                          </a:solidFill>
                          <a:effectLst/>
                          <a:latin typeface="+mn-lt"/>
                          <a:ea typeface="Calibri"/>
                          <a:cs typeface="Times New Roman"/>
                        </a:rPr>
                        <a:t> </a:t>
                      </a:r>
                      <a:r>
                        <a:rPr lang="en-US" sz="1200" b="1" spc="-30" dirty="0" smtClean="0">
                          <a:solidFill>
                            <a:srgbClr val="FFFFFF"/>
                          </a:solidFill>
                          <a:effectLst/>
                          <a:latin typeface="+mn-lt"/>
                          <a:ea typeface="Calibri"/>
                          <a:cs typeface="Times New Roman"/>
                        </a:rPr>
                        <a:t>2017</a:t>
                      </a:r>
                      <a:endParaRPr lang="en-US" sz="1200" dirty="0">
                        <a:effectLst/>
                        <a:latin typeface="+mn-lt"/>
                        <a:ea typeface="Calibri"/>
                        <a:cs typeface="Times New Roman"/>
                      </a:endParaRPr>
                    </a:p>
                    <a:p>
                      <a:pPr marL="3810" marR="0" algn="ctr">
                        <a:spcBef>
                          <a:spcPts val="60"/>
                        </a:spcBef>
                        <a:spcAft>
                          <a:spcPts val="0"/>
                        </a:spcAft>
                      </a:pPr>
                      <a:r>
                        <a:rPr lang="en-US" sz="1200" b="1" spc="-15" dirty="0">
                          <a:solidFill>
                            <a:srgbClr val="FFFFFF"/>
                          </a:solidFill>
                          <a:effectLst/>
                          <a:latin typeface="+mn-lt"/>
                          <a:ea typeface="Calibri"/>
                          <a:cs typeface="Times New Roman"/>
                        </a:rPr>
                        <a:t>Data</a:t>
                      </a:r>
                      <a:endParaRPr lang="en-US" sz="1200" dirty="0">
                        <a:effectLst/>
                        <a:latin typeface="+mn-lt"/>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3972">
                <a:tc>
                  <a:txBody>
                    <a:bodyPr/>
                    <a:lstStyle/>
                    <a:p>
                      <a:pPr marL="0" marR="0" algn="ctr">
                        <a:spcBef>
                          <a:spcPts val="380"/>
                        </a:spcBef>
                        <a:spcAft>
                          <a:spcPts val="0"/>
                        </a:spcAft>
                      </a:pPr>
                      <a:r>
                        <a:rPr lang="en-US" sz="1200" b="1" spc="-40" dirty="0" smtClean="0">
                          <a:solidFill>
                            <a:schemeClr val="tx1"/>
                          </a:solidFill>
                          <a:effectLst/>
                          <a:latin typeface="+mn-lt"/>
                          <a:ea typeface="Calibri"/>
                          <a:cs typeface="Times New Roman"/>
                        </a:rPr>
                        <a:t>18,661</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380"/>
                        </a:spcBef>
                        <a:spcAft>
                          <a:spcPts val="0"/>
                        </a:spcAft>
                      </a:pPr>
                      <a:r>
                        <a:rPr lang="en-US" sz="1200" b="1" spc="-40" dirty="0" smtClean="0">
                          <a:solidFill>
                            <a:schemeClr val="tx1"/>
                          </a:solidFill>
                          <a:effectLst/>
                          <a:latin typeface="+mn-lt"/>
                          <a:ea typeface="Calibri"/>
                          <a:cs typeface="Times New Roman"/>
                        </a:rPr>
                        <a:t>18,576</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126365" marR="0" algn="ctr">
                        <a:spcBef>
                          <a:spcPts val="380"/>
                        </a:spcBef>
                        <a:spcAft>
                          <a:spcPts val="0"/>
                        </a:spcAft>
                      </a:pPr>
                      <a:r>
                        <a:rPr lang="en-US" sz="1200" b="1" spc="-35" dirty="0" smtClean="0">
                          <a:solidFill>
                            <a:schemeClr val="tx1"/>
                          </a:solidFill>
                          <a:effectLst/>
                          <a:latin typeface="+mn-lt"/>
                          <a:ea typeface="Calibri"/>
                          <a:cs typeface="Times New Roman"/>
                        </a:rPr>
                        <a:t>99.75%</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161925" marR="0" algn="ctr">
                        <a:spcBef>
                          <a:spcPts val="380"/>
                        </a:spcBef>
                        <a:spcAft>
                          <a:spcPts val="0"/>
                        </a:spcAft>
                      </a:pPr>
                      <a:r>
                        <a:rPr lang="en-US" sz="1200" b="1" spc="-35" dirty="0">
                          <a:solidFill>
                            <a:schemeClr val="tx1"/>
                          </a:solidFill>
                          <a:effectLst/>
                          <a:latin typeface="+mn-lt"/>
                          <a:ea typeface="Calibri"/>
                          <a:cs typeface="Times New Roman"/>
                        </a:rPr>
                        <a:t>100%</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126365" marR="0" algn="ctr">
                        <a:spcBef>
                          <a:spcPts val="380"/>
                        </a:spcBef>
                        <a:spcAft>
                          <a:spcPts val="0"/>
                        </a:spcAft>
                      </a:pPr>
                      <a:r>
                        <a:rPr lang="en-US" sz="1200" b="1" spc="-35" dirty="0" smtClean="0">
                          <a:solidFill>
                            <a:schemeClr val="tx1"/>
                          </a:solidFill>
                          <a:effectLst/>
                          <a:latin typeface="+mn-lt"/>
                          <a:ea typeface="Calibri"/>
                          <a:cs typeface="Times New Roman"/>
                        </a:rPr>
                        <a:t>99.54%</a:t>
                      </a:r>
                      <a:endParaRPr lang="en-US" sz="12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1"/>
                  </a:ext>
                </a:extLst>
              </a:tr>
            </a:tbl>
          </a:graphicData>
        </a:graphic>
      </p:graphicFrame>
      <p:sp>
        <p:nvSpPr>
          <p:cNvPr id="13" name="TextBox 12"/>
          <p:cNvSpPr txBox="1"/>
          <p:nvPr/>
        </p:nvSpPr>
        <p:spPr>
          <a:xfrm>
            <a:off x="528064" y="4431268"/>
            <a:ext cx="2971800" cy="369332"/>
          </a:xfrm>
          <a:prstGeom prst="rect">
            <a:avLst/>
          </a:prstGeom>
          <a:noFill/>
        </p:spPr>
        <p:txBody>
          <a:bodyPr wrap="square" rtlCol="0">
            <a:spAutoFit/>
          </a:bodyPr>
          <a:lstStyle/>
          <a:p>
            <a:r>
              <a:rPr lang="en-US" b="1" dirty="0"/>
              <a:t>FFY </a:t>
            </a:r>
            <a:r>
              <a:rPr lang="en-US" b="1" dirty="0" smtClean="0"/>
              <a:t>2017 </a:t>
            </a:r>
            <a:r>
              <a:rPr lang="en-US" b="1" dirty="0"/>
              <a:t>SPP/APR Data</a:t>
            </a:r>
            <a:endParaRPr lang="en-US" dirty="0"/>
          </a:p>
        </p:txBody>
      </p:sp>
    </p:spTree>
    <p:extLst>
      <p:ext uri="{BB962C8B-B14F-4D97-AF65-F5344CB8AC3E}">
        <p14:creationId xmlns:p14="http://schemas.microsoft.com/office/powerpoint/2010/main" val="42176445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686800" cy="685800"/>
          </a:xfrm>
        </p:spPr>
        <p:txBody>
          <a:bodyPr>
            <a:normAutofit fontScale="90000"/>
          </a:bodyPr>
          <a:lstStyle/>
          <a:p>
            <a:pPr algn="l"/>
            <a:r>
              <a:rPr lang="en-US" b="1" dirty="0">
                <a:effectLst/>
              </a:rPr>
              <a:t>Indicator 12: Early Childhood Transition</a:t>
            </a:r>
            <a:endParaRPr lang="en-US" b="1" dirty="0"/>
          </a:p>
        </p:txBody>
      </p:sp>
      <p:sp>
        <p:nvSpPr>
          <p:cNvPr id="2" name="Content Placeholder 1"/>
          <p:cNvSpPr>
            <a:spLocks noGrp="1"/>
          </p:cNvSpPr>
          <p:nvPr>
            <p:ph idx="1"/>
          </p:nvPr>
        </p:nvSpPr>
        <p:spPr>
          <a:xfrm>
            <a:off x="381000" y="1143000"/>
            <a:ext cx="8229600" cy="4572000"/>
          </a:xfrm>
        </p:spPr>
        <p:txBody>
          <a:bodyPr/>
          <a:lstStyle/>
          <a:p>
            <a:pPr marL="0" indent="0">
              <a:buNone/>
            </a:pPr>
            <a:r>
              <a:rPr lang="en-US" dirty="0"/>
              <a:t>Compliance indicator: Percent of children referred by Part C prior to age 3, who are found eligible for Part B, and who have an IEP developed and implemented by their third birthdays</a:t>
            </a:r>
            <a:r>
              <a:rPr lang="en-US" dirty="0" smtClean="0"/>
              <a:t>.</a:t>
            </a:r>
          </a:p>
          <a:p>
            <a:pPr marL="0" indent="0">
              <a:buNone/>
            </a:pPr>
            <a:endParaRPr lang="en-US" dirty="0"/>
          </a:p>
          <a:p>
            <a:pPr marL="0" indent="0">
              <a:buNone/>
            </a:pPr>
            <a:endParaRPr lang="en-US" dirty="0" smtClean="0"/>
          </a:p>
          <a:p>
            <a:pPr marL="0" indent="0">
              <a:buNone/>
            </a:pPr>
            <a:r>
              <a:rPr lang="en-US" dirty="0" smtClean="0"/>
              <a:t>Data Source: Referral Tracking</a:t>
            </a:r>
            <a:endParaRPr lang="en-US" dirty="0"/>
          </a:p>
          <a:p>
            <a:pPr marL="0" indent="0">
              <a:buNone/>
            </a:pPr>
            <a:endParaRPr lang="en-US" dirty="0"/>
          </a:p>
        </p:txBody>
      </p:sp>
    </p:spTree>
    <p:extLst>
      <p:ext uri="{BB962C8B-B14F-4D97-AF65-F5344CB8AC3E}">
        <p14:creationId xmlns:p14="http://schemas.microsoft.com/office/powerpoint/2010/main" val="27171676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solidFill>
                  <a:schemeClr val="accent5">
                    <a:lumMod val="75000"/>
                  </a:schemeClr>
                </a:solidFill>
              </a:rPr>
              <a:t>Trivia 12</a:t>
            </a:r>
            <a:endParaRPr lang="en-US" b="1" dirty="0">
              <a:solidFill>
                <a:schemeClr val="accent5">
                  <a:lumMod val="75000"/>
                </a:schemeClr>
              </a:solidFill>
            </a:endParaRPr>
          </a:p>
        </p:txBody>
      </p:sp>
      <p:sp>
        <p:nvSpPr>
          <p:cNvPr id="3" name="Content Placeholder 2"/>
          <p:cNvSpPr>
            <a:spLocks noGrp="1"/>
          </p:cNvSpPr>
          <p:nvPr>
            <p:ph idx="1"/>
          </p:nvPr>
        </p:nvSpPr>
        <p:spPr>
          <a:xfrm>
            <a:off x="190500" y="1371600"/>
            <a:ext cx="8763000" cy="3429000"/>
          </a:xfrm>
        </p:spPr>
        <p:txBody>
          <a:bodyPr>
            <a:noAutofit/>
          </a:bodyPr>
          <a:lstStyle/>
          <a:p>
            <a:pPr marL="0" indent="0">
              <a:buNone/>
            </a:pPr>
            <a:r>
              <a:rPr lang="en-US" sz="2800" b="1" dirty="0" smtClean="0">
                <a:solidFill>
                  <a:schemeClr val="accent5">
                    <a:lumMod val="75000"/>
                  </a:schemeClr>
                </a:solidFill>
              </a:rPr>
              <a:t>The measurement for Indicator 11 states, </a:t>
            </a:r>
            <a:r>
              <a:rPr lang="en-US" sz="2800" b="1" dirty="0">
                <a:solidFill>
                  <a:schemeClr val="accent5">
                    <a:lumMod val="75000"/>
                  </a:schemeClr>
                </a:solidFill>
              </a:rPr>
              <a:t>children </a:t>
            </a:r>
            <a:r>
              <a:rPr lang="en-US" sz="2800" b="1" dirty="0" smtClean="0">
                <a:solidFill>
                  <a:schemeClr val="accent5">
                    <a:lumMod val="75000"/>
                  </a:schemeClr>
                </a:solidFill>
              </a:rPr>
              <a:t>are to be evaluated </a:t>
            </a:r>
            <a:r>
              <a:rPr lang="en-US" sz="2800" b="1" dirty="0">
                <a:solidFill>
                  <a:schemeClr val="accent5">
                    <a:lumMod val="75000"/>
                  </a:schemeClr>
                </a:solidFill>
              </a:rPr>
              <a:t>within 60 days of receiving parental consent for initial evaluation or, if the State establishes a timeframe within which the evaluation must be </a:t>
            </a:r>
            <a:r>
              <a:rPr lang="en-US" sz="2800" b="1" dirty="0" smtClean="0">
                <a:solidFill>
                  <a:schemeClr val="accent5">
                    <a:lumMod val="75000"/>
                  </a:schemeClr>
                </a:solidFill>
              </a:rPr>
              <a:t>conducted </a:t>
            </a:r>
            <a:r>
              <a:rPr lang="en-US" sz="2800" b="1" dirty="0">
                <a:solidFill>
                  <a:schemeClr val="accent5">
                    <a:lumMod val="75000"/>
                  </a:schemeClr>
                </a:solidFill>
              </a:rPr>
              <a:t>within that timeframe</a:t>
            </a:r>
            <a:r>
              <a:rPr lang="en-US" sz="2800" b="1" dirty="0" smtClean="0">
                <a:solidFill>
                  <a:schemeClr val="accent5">
                    <a:lumMod val="75000"/>
                  </a:schemeClr>
                </a:solidFill>
              </a:rPr>
              <a:t>.</a:t>
            </a:r>
          </a:p>
          <a:p>
            <a:pPr marL="0" indent="0">
              <a:buNone/>
            </a:pPr>
            <a:endParaRPr lang="en-US" sz="2800" b="1" dirty="0">
              <a:solidFill>
                <a:schemeClr val="accent5">
                  <a:lumMod val="75000"/>
                </a:schemeClr>
              </a:solidFill>
            </a:endParaRPr>
          </a:p>
          <a:p>
            <a:pPr marL="0" indent="0">
              <a:buNone/>
            </a:pPr>
            <a:r>
              <a:rPr lang="en-US" sz="2800" b="1" dirty="0" smtClean="0">
                <a:solidFill>
                  <a:schemeClr val="accent5">
                    <a:lumMod val="75000"/>
                  </a:schemeClr>
                </a:solidFill>
              </a:rPr>
              <a:t>What is Arkansas’s established timeline? </a:t>
            </a:r>
            <a:endParaRPr lang="en-US" sz="2800" b="1" dirty="0">
              <a:solidFill>
                <a:schemeClr val="accent5">
                  <a:lumMod val="75000"/>
                </a:schemeClr>
              </a:solidFill>
            </a:endParaRPr>
          </a:p>
        </p:txBody>
      </p:sp>
    </p:spTree>
    <p:extLst>
      <p:ext uri="{BB962C8B-B14F-4D97-AF65-F5344CB8AC3E}">
        <p14:creationId xmlns:p14="http://schemas.microsoft.com/office/powerpoint/2010/main" val="7761574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10676838"/>
              </p:ext>
            </p:extLst>
          </p:nvPr>
        </p:nvGraphicFramePr>
        <p:xfrm>
          <a:off x="508186" y="1905000"/>
          <a:ext cx="7273061" cy="1169457"/>
        </p:xfrm>
        <a:graphic>
          <a:graphicData uri="http://schemas.openxmlformats.org/drawingml/2006/table">
            <a:tbl>
              <a:tblPr firstRow="1" firstCol="1" lastRow="1" lastCol="1" bandRow="1" bandCol="1">
                <a:tableStyleId>{5C22544A-7EE6-4342-B048-85BDC9FD1C3A}</a:tableStyleId>
              </a:tblPr>
              <a:tblGrid>
                <a:gridCol w="636237">
                  <a:extLst>
                    <a:ext uri="{9D8B030D-6E8A-4147-A177-3AD203B41FA5}">
                      <a16:colId xmlns:a16="http://schemas.microsoft.com/office/drawing/2014/main" val="20000"/>
                    </a:ext>
                  </a:extLst>
                </a:gridCol>
                <a:gridCol w="829603">
                  <a:extLst>
                    <a:ext uri="{9D8B030D-6E8A-4147-A177-3AD203B41FA5}">
                      <a16:colId xmlns:a16="http://schemas.microsoft.com/office/drawing/2014/main" val="20001"/>
                    </a:ext>
                  </a:extLst>
                </a:gridCol>
                <a:gridCol w="829603">
                  <a:extLst>
                    <a:ext uri="{9D8B030D-6E8A-4147-A177-3AD203B41FA5}">
                      <a16:colId xmlns:a16="http://schemas.microsoft.com/office/drawing/2014/main" val="20002"/>
                    </a:ext>
                  </a:extLst>
                </a:gridCol>
                <a:gridCol w="829603">
                  <a:extLst>
                    <a:ext uri="{9D8B030D-6E8A-4147-A177-3AD203B41FA5}">
                      <a16:colId xmlns:a16="http://schemas.microsoft.com/office/drawing/2014/main" val="20003"/>
                    </a:ext>
                  </a:extLst>
                </a:gridCol>
                <a:gridCol w="829603">
                  <a:extLst>
                    <a:ext uri="{9D8B030D-6E8A-4147-A177-3AD203B41FA5}">
                      <a16:colId xmlns:a16="http://schemas.microsoft.com/office/drawing/2014/main" val="20004"/>
                    </a:ext>
                  </a:extLst>
                </a:gridCol>
                <a:gridCol w="829603">
                  <a:extLst>
                    <a:ext uri="{9D8B030D-6E8A-4147-A177-3AD203B41FA5}">
                      <a16:colId xmlns:a16="http://schemas.microsoft.com/office/drawing/2014/main" val="20005"/>
                    </a:ext>
                  </a:extLst>
                </a:gridCol>
                <a:gridCol w="829603">
                  <a:extLst>
                    <a:ext uri="{9D8B030D-6E8A-4147-A177-3AD203B41FA5}">
                      <a16:colId xmlns:a16="http://schemas.microsoft.com/office/drawing/2014/main" val="20006"/>
                    </a:ext>
                  </a:extLst>
                </a:gridCol>
                <a:gridCol w="829603">
                  <a:extLst>
                    <a:ext uri="{9D8B030D-6E8A-4147-A177-3AD203B41FA5}">
                      <a16:colId xmlns:a16="http://schemas.microsoft.com/office/drawing/2014/main" val="20007"/>
                    </a:ext>
                  </a:extLst>
                </a:gridCol>
                <a:gridCol w="829603">
                  <a:extLst>
                    <a:ext uri="{9D8B030D-6E8A-4147-A177-3AD203B41FA5}">
                      <a16:colId xmlns:a16="http://schemas.microsoft.com/office/drawing/2014/main" val="20008"/>
                    </a:ext>
                  </a:extLst>
                </a:gridCol>
              </a:tblGrid>
              <a:tr h="510113">
                <a:tc>
                  <a:txBody>
                    <a:bodyPr/>
                    <a:lstStyle/>
                    <a:p>
                      <a:pPr marL="0" marR="0" algn="ctr">
                        <a:spcBef>
                          <a:spcPts val="40"/>
                        </a:spcBef>
                        <a:spcAft>
                          <a:spcPts val="0"/>
                        </a:spcAft>
                      </a:pPr>
                      <a:r>
                        <a:rPr lang="en-US" sz="1200" dirty="0">
                          <a:effectLst/>
                        </a:rPr>
                        <a:t> </a:t>
                      </a:r>
                    </a:p>
                    <a:p>
                      <a:pPr marL="1905" marR="0" algn="ctr">
                        <a:spcBef>
                          <a:spcPts val="0"/>
                        </a:spcBef>
                        <a:spcAft>
                          <a:spcPts val="0"/>
                        </a:spcAft>
                      </a:pPr>
                      <a:r>
                        <a:rPr lang="en-US" sz="1200" dirty="0">
                          <a:effectLst/>
                        </a:rPr>
                        <a:t>FFY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2005</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2006</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2007</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2008</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2009</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2010</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50" dirty="0">
                          <a:effectLst/>
                        </a:rPr>
                        <a:t>2011</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40"/>
                        </a:spcBef>
                        <a:spcAft>
                          <a:spcPts val="0"/>
                        </a:spcAft>
                      </a:pPr>
                      <a:r>
                        <a:rPr lang="en-US" sz="1200" dirty="0">
                          <a:effectLst/>
                        </a:rPr>
                        <a:t> </a:t>
                      </a:r>
                    </a:p>
                    <a:p>
                      <a:pPr marL="0" marR="0" algn="ctr">
                        <a:spcBef>
                          <a:spcPts val="0"/>
                        </a:spcBef>
                        <a:spcAft>
                          <a:spcPts val="0"/>
                        </a:spcAft>
                      </a:pPr>
                      <a:r>
                        <a:rPr lang="en-US" sz="1200" spc="-40" dirty="0">
                          <a:effectLst/>
                        </a:rPr>
                        <a:t>2012</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9672">
                <a:tc>
                  <a:txBody>
                    <a:bodyPr/>
                    <a:lstStyle/>
                    <a:p>
                      <a:pPr marL="43815" marR="0" algn="l">
                        <a:spcBef>
                          <a:spcPts val="380"/>
                        </a:spcBef>
                        <a:spcAft>
                          <a:spcPts val="0"/>
                        </a:spcAft>
                      </a:pPr>
                      <a:r>
                        <a:rPr lang="en-US" sz="1200" b="1" spc="-25" dirty="0">
                          <a:solidFill>
                            <a:schemeClr val="bg1"/>
                          </a:solidFill>
                          <a:effectLst/>
                        </a:rPr>
                        <a:t>Target</a:t>
                      </a:r>
                      <a:r>
                        <a:rPr lang="en-US" sz="1200" b="1" spc="-60" dirty="0">
                          <a:solidFill>
                            <a:schemeClr val="bg1"/>
                          </a:solidFill>
                          <a:effectLst/>
                        </a:rPr>
                        <a:t> </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a:solidFill>
                            <a:srgbClr val="333333"/>
                          </a:solidFill>
                          <a:effectLst/>
                          <a:latin typeface="+mn-lt"/>
                          <a:ea typeface="Calibri"/>
                          <a:cs typeface="Times New Roman"/>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1"/>
                  </a:ext>
                </a:extLst>
              </a:tr>
              <a:tr h="329672">
                <a:tc>
                  <a:txBody>
                    <a:bodyPr/>
                    <a:lstStyle/>
                    <a:p>
                      <a:pPr marL="44450" marR="0" algn="l">
                        <a:spcBef>
                          <a:spcPts val="380"/>
                        </a:spcBef>
                        <a:spcAft>
                          <a:spcPts val="0"/>
                        </a:spcAft>
                      </a:pPr>
                      <a:r>
                        <a:rPr lang="en-US" sz="1200" b="1" spc="-25" dirty="0">
                          <a:solidFill>
                            <a:schemeClr val="bg1"/>
                          </a:solidFill>
                          <a:effectLst/>
                        </a:rPr>
                        <a:t>Data</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latinLnBrk="0" hangingPunct="1">
                        <a:spcBef>
                          <a:spcPts val="380"/>
                        </a:spcBef>
                        <a:spcAft>
                          <a:spcPts val="0"/>
                        </a:spcAft>
                      </a:pPr>
                      <a:r>
                        <a:rPr lang="en-US" sz="1200" b="1" kern="1200" spc="-35" dirty="0">
                          <a:solidFill>
                            <a:srgbClr val="FF0000"/>
                          </a:solidFill>
                          <a:effectLst/>
                          <a:latin typeface="+mn-lt"/>
                          <a:ea typeface="Calibri"/>
                          <a:cs typeface="Times New Roman"/>
                        </a:rPr>
                        <a:t>75.91%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rgbClr val="333333"/>
                          </a:solidFill>
                          <a:effectLst/>
                          <a:latin typeface="+mn-lt"/>
                          <a:ea typeface="Calibri"/>
                          <a:cs typeface="Times New Roman"/>
                        </a:rPr>
                        <a:t>97.58%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rgbClr val="333333"/>
                          </a:solidFill>
                          <a:effectLst/>
                          <a:latin typeface="+mn-lt"/>
                          <a:ea typeface="Calibri"/>
                          <a:cs typeface="Times New Roman"/>
                        </a:rPr>
                        <a:t>97.38%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rgbClr val="333333"/>
                          </a:solidFill>
                          <a:effectLst/>
                          <a:latin typeface="+mn-lt"/>
                          <a:ea typeface="Calibri"/>
                          <a:cs typeface="Times New Roman"/>
                        </a:rPr>
                        <a:t>99.27%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rgbClr val="333333"/>
                          </a:solidFill>
                          <a:effectLst/>
                          <a:latin typeface="+mn-lt"/>
                          <a:ea typeface="Calibri"/>
                          <a:cs typeface="Times New Roman"/>
                        </a:rPr>
                        <a:t>99.14%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rgbClr val="333333"/>
                          </a:solidFill>
                          <a:effectLst/>
                          <a:latin typeface="+mn-lt"/>
                          <a:ea typeface="Calibri"/>
                          <a:cs typeface="Times New Roman"/>
                        </a:rPr>
                        <a:t>99.21%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rgbClr val="333333"/>
                          </a:solidFill>
                          <a:effectLst/>
                          <a:latin typeface="+mn-lt"/>
                          <a:ea typeface="Calibri"/>
                          <a:cs typeface="Times New Roman"/>
                        </a:rPr>
                        <a:t>99.53%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a:solidFill>
                            <a:srgbClr val="333333"/>
                          </a:solidFill>
                          <a:effectLst/>
                          <a:latin typeface="+mn-lt"/>
                          <a:ea typeface="Calibri"/>
                          <a:cs typeface="Times New Roman"/>
                        </a:rPr>
                        <a:t>99.15%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8186" y="1524000"/>
            <a:ext cx="2971800" cy="369332"/>
          </a:xfrm>
          <a:prstGeom prst="rect">
            <a:avLst/>
          </a:prstGeom>
          <a:noFill/>
        </p:spPr>
        <p:txBody>
          <a:bodyPr wrap="square" rtlCol="0">
            <a:spAutoFit/>
          </a:bodyPr>
          <a:lstStyle/>
          <a:p>
            <a:r>
              <a:rPr lang="en-US" b="1" dirty="0" smtClean="0"/>
              <a:t>Historical Data and Targets</a:t>
            </a:r>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2698142023"/>
              </p:ext>
            </p:extLst>
          </p:nvPr>
        </p:nvGraphicFramePr>
        <p:xfrm>
          <a:off x="508186" y="3352800"/>
          <a:ext cx="7199664" cy="845978"/>
        </p:xfrm>
        <a:graphic>
          <a:graphicData uri="http://schemas.openxmlformats.org/drawingml/2006/table">
            <a:tbl>
              <a:tblPr firstRow="1" firstCol="1" lastRow="1" lastCol="1" bandRow="1" bandCol="1">
                <a:tableStyleId>{5C22544A-7EE6-4342-B048-85BDC9FD1C3A}</a:tableStyleId>
              </a:tblPr>
              <a:tblGrid>
                <a:gridCol w="755838">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12894">
                  <a:extLst>
                    <a:ext uri="{9D8B030D-6E8A-4147-A177-3AD203B41FA5}">
                      <a16:colId xmlns:a16="http://schemas.microsoft.com/office/drawing/2014/main" val="20002"/>
                    </a:ext>
                  </a:extLst>
                </a:gridCol>
                <a:gridCol w="1148545">
                  <a:extLst>
                    <a:ext uri="{9D8B030D-6E8A-4147-A177-3AD203B41FA5}">
                      <a16:colId xmlns:a16="http://schemas.microsoft.com/office/drawing/2014/main" val="20003"/>
                    </a:ext>
                  </a:extLst>
                </a:gridCol>
                <a:gridCol w="1147821">
                  <a:extLst>
                    <a:ext uri="{9D8B030D-6E8A-4147-A177-3AD203B41FA5}">
                      <a16:colId xmlns:a16="http://schemas.microsoft.com/office/drawing/2014/main" val="20004"/>
                    </a:ext>
                  </a:extLst>
                </a:gridCol>
                <a:gridCol w="1148545">
                  <a:extLst>
                    <a:ext uri="{9D8B030D-6E8A-4147-A177-3AD203B41FA5}">
                      <a16:colId xmlns:a16="http://schemas.microsoft.com/office/drawing/2014/main" val="20005"/>
                    </a:ext>
                  </a:extLst>
                </a:gridCol>
                <a:gridCol w="1147821">
                  <a:extLst>
                    <a:ext uri="{9D8B030D-6E8A-4147-A177-3AD203B41FA5}">
                      <a16:colId xmlns:a16="http://schemas.microsoft.com/office/drawing/2014/main" val="20006"/>
                    </a:ext>
                  </a:extLst>
                </a:gridCol>
              </a:tblGrid>
              <a:tr h="228600">
                <a:tc>
                  <a:txBody>
                    <a:bodyPr/>
                    <a:lstStyle/>
                    <a:p>
                      <a:pPr marL="2540" marR="0" algn="ctr">
                        <a:spcBef>
                          <a:spcPts val="380"/>
                        </a:spcBef>
                        <a:spcAft>
                          <a:spcPts val="0"/>
                        </a:spcAft>
                      </a:pPr>
                      <a:r>
                        <a:rPr lang="en-US" sz="1200" dirty="0">
                          <a:effectLst/>
                        </a:rPr>
                        <a:t>FFY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dirty="0">
                          <a:solidFill>
                            <a:schemeClr val="tx1"/>
                          </a:solidFill>
                          <a:effectLst/>
                        </a:rPr>
                        <a:t>2013</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dirty="0">
                          <a:solidFill>
                            <a:schemeClr val="tx1"/>
                          </a:solidFill>
                          <a:effectLst/>
                        </a:rPr>
                        <a:t>2014</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dirty="0">
                          <a:solidFill>
                            <a:schemeClr val="tx1"/>
                          </a:solidFill>
                          <a:effectLst/>
                        </a:rPr>
                        <a:t>2015</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a:solidFill>
                            <a:schemeClr val="tx1"/>
                          </a:solidFill>
                          <a:effectLst/>
                        </a:rPr>
                        <a:t>2016</a:t>
                      </a:r>
                      <a:endParaRPr lang="en-US" sz="1200" b="1">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a:solidFill>
                            <a:schemeClr val="tx1"/>
                          </a:solidFill>
                          <a:effectLst/>
                        </a:rPr>
                        <a:t>2017</a:t>
                      </a:r>
                      <a:endParaRPr lang="en-US" sz="1200" b="1">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b="1" spc="-40">
                          <a:solidFill>
                            <a:schemeClr val="tx1"/>
                          </a:solidFill>
                          <a:effectLst/>
                        </a:rPr>
                        <a:t>2018</a:t>
                      </a:r>
                      <a:endParaRPr lang="en-US" sz="1200" b="1">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8689">
                <a:tc>
                  <a:txBody>
                    <a:bodyPr/>
                    <a:lstStyle/>
                    <a:p>
                      <a:pPr marL="41275" marR="0">
                        <a:spcBef>
                          <a:spcPts val="380"/>
                        </a:spcBef>
                        <a:spcAft>
                          <a:spcPts val="0"/>
                        </a:spcAft>
                      </a:pPr>
                      <a:r>
                        <a:rPr lang="en-US" sz="1200" b="1" spc="-25" dirty="0" smtClean="0">
                          <a:solidFill>
                            <a:schemeClr val="bg1"/>
                          </a:solidFill>
                          <a:effectLst/>
                        </a:rPr>
                        <a:t>Target</a:t>
                      </a:r>
                      <a:r>
                        <a:rPr lang="en-US" sz="1200" b="1" spc="-55" dirty="0" smtClean="0">
                          <a:solidFill>
                            <a:schemeClr val="bg1"/>
                          </a:solidFill>
                          <a:effectLst/>
                        </a:rPr>
                        <a:t> </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100.00%</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100.00%</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100.00%</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100.00%</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100.00%</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defTabSz="914400" rtl="0" eaLnBrk="1" latinLnBrk="0" hangingPunct="1">
                        <a:spcBef>
                          <a:spcPts val="380"/>
                        </a:spcBef>
                        <a:spcAft>
                          <a:spcPts val="0"/>
                        </a:spcAft>
                      </a:pPr>
                      <a:r>
                        <a:rPr lang="en-US" sz="1200" b="1" kern="1200" spc="-35" dirty="0" smtClean="0">
                          <a:solidFill>
                            <a:srgbClr val="333333"/>
                          </a:solidFill>
                          <a:effectLst/>
                          <a:latin typeface="+mn-lt"/>
                          <a:ea typeface="Calibri"/>
                          <a:cs typeface="Times New Roman"/>
                        </a:rPr>
                        <a:t>100.00%</a:t>
                      </a:r>
                      <a:endParaRPr lang="en-US" sz="1200" b="1"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308689">
                <a:tc>
                  <a:txBody>
                    <a:bodyPr/>
                    <a:lstStyle/>
                    <a:p>
                      <a:pPr marL="41275" marR="0">
                        <a:spcBef>
                          <a:spcPts val="380"/>
                        </a:spcBef>
                        <a:spcAft>
                          <a:spcPts val="0"/>
                        </a:spcAft>
                      </a:pPr>
                      <a:r>
                        <a:rPr lang="en-US" sz="1200" b="1" dirty="0" smtClean="0">
                          <a:solidFill>
                            <a:schemeClr val="bg1"/>
                          </a:solidFill>
                          <a:effectLst/>
                          <a:latin typeface="Calibri"/>
                          <a:ea typeface="Calibri"/>
                          <a:cs typeface="Times New Roman"/>
                        </a:rPr>
                        <a:t>Data</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latinLnBrk="0" hangingPunct="1">
                        <a:spcBef>
                          <a:spcPts val="380"/>
                        </a:spcBef>
                        <a:spcAft>
                          <a:spcPts val="0"/>
                        </a:spcAft>
                      </a:pPr>
                      <a:r>
                        <a:rPr lang="en-US" sz="1200" b="0" kern="1200" spc="-35" dirty="0" smtClean="0">
                          <a:solidFill>
                            <a:srgbClr val="333333"/>
                          </a:solidFill>
                          <a:effectLst/>
                          <a:latin typeface="+mn-lt"/>
                          <a:ea typeface="Calibri"/>
                          <a:cs typeface="Times New Roman"/>
                        </a:rPr>
                        <a:t>99.86%</a:t>
                      </a:r>
                      <a:endParaRPr lang="en-US" sz="1200" b="0"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smtClean="0">
                          <a:solidFill>
                            <a:srgbClr val="333333"/>
                          </a:solidFill>
                          <a:effectLst/>
                          <a:latin typeface="+mn-lt"/>
                          <a:ea typeface="Calibri"/>
                          <a:cs typeface="Times New Roman"/>
                        </a:rPr>
                        <a:t>98.70%</a:t>
                      </a:r>
                      <a:endParaRPr lang="en-US" sz="1200" b="0"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smtClean="0">
                          <a:solidFill>
                            <a:srgbClr val="333333"/>
                          </a:solidFill>
                          <a:effectLst/>
                          <a:latin typeface="+mn-lt"/>
                          <a:ea typeface="Calibri"/>
                          <a:cs typeface="Times New Roman"/>
                        </a:rPr>
                        <a:t>98.16%</a:t>
                      </a:r>
                      <a:endParaRPr lang="en-US" sz="1200" b="0"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smtClean="0">
                          <a:solidFill>
                            <a:srgbClr val="333333"/>
                          </a:solidFill>
                          <a:effectLst/>
                          <a:latin typeface="+mn-lt"/>
                          <a:ea typeface="Calibri"/>
                          <a:cs typeface="Times New Roman"/>
                        </a:rPr>
                        <a:t>100.00%</a:t>
                      </a:r>
                      <a:endParaRPr lang="en-US" sz="1200" b="0"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r>
                        <a:rPr lang="en-US" sz="1200" b="0" kern="1200" spc="-35" dirty="0" smtClean="0">
                          <a:solidFill>
                            <a:srgbClr val="333333"/>
                          </a:solidFill>
                          <a:effectLst/>
                          <a:latin typeface="+mn-lt"/>
                          <a:ea typeface="Calibri"/>
                          <a:cs typeface="Times New Roman"/>
                        </a:rPr>
                        <a:t>100.00%</a:t>
                      </a:r>
                      <a:endParaRPr lang="en-US" sz="1200" b="0"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indent="0" algn="ctr" defTabSz="914400" rtl="0" eaLnBrk="1" latinLnBrk="0" hangingPunct="1">
                        <a:spcBef>
                          <a:spcPts val="380"/>
                        </a:spcBef>
                        <a:spcAft>
                          <a:spcPts val="0"/>
                        </a:spcAft>
                      </a:pPr>
                      <a:endParaRPr lang="en-US" sz="1200" b="0" kern="1200" spc="-35" dirty="0">
                        <a:solidFill>
                          <a:srgbClr val="333333"/>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988994396"/>
                  </a:ext>
                </a:extLst>
              </a:tr>
            </a:tbl>
          </a:graphicData>
        </a:graphic>
      </p:graphicFrame>
      <p:sp>
        <p:nvSpPr>
          <p:cNvPr id="9" name="Title 3"/>
          <p:cNvSpPr txBox="1">
            <a:spLocks/>
          </p:cNvSpPr>
          <p:nvPr/>
        </p:nvSpPr>
        <p:spPr>
          <a:xfrm>
            <a:off x="457200" y="234861"/>
            <a:ext cx="8534400" cy="762000"/>
          </a:xfrm>
          <a:prstGeom prst="rect">
            <a:avLst/>
          </a:prstGeom>
          <a:ln w="6350" cap="rnd">
            <a:noFill/>
          </a:ln>
        </p:spPr>
        <p:txBody>
          <a:bodyPr vert="horz" rtlCol="0"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sz="4000" b="1" dirty="0">
                <a:solidFill>
                  <a:schemeClr val="tx1"/>
                </a:solidFill>
                <a:effectLst/>
              </a:rPr>
              <a:t>Indicator 12: Early Childhood Transition</a:t>
            </a:r>
            <a:endParaRPr lang="en-US" sz="4800" b="1" dirty="0">
              <a:solidFill>
                <a:schemeClr val="tx1"/>
              </a:solidFill>
            </a:endParaRPr>
          </a:p>
        </p:txBody>
      </p:sp>
    </p:spTree>
    <p:extLst>
      <p:ext uri="{BB962C8B-B14F-4D97-AF65-F5344CB8AC3E}">
        <p14:creationId xmlns:p14="http://schemas.microsoft.com/office/powerpoint/2010/main" val="10010853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234861"/>
            <a:ext cx="8534400" cy="603339"/>
          </a:xfrm>
          <a:prstGeom prst="rect">
            <a:avLst/>
          </a:prstGeom>
          <a:ln w="6350" cap="rnd">
            <a:noFill/>
          </a:ln>
        </p:spPr>
        <p:txBody>
          <a:bodyPr vert="horz" rtlCol="0" anchor="b" anchorCtr="0">
            <a:normAutofit lnSpcReduction="1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sz="3600" dirty="0">
                <a:solidFill>
                  <a:schemeClr val="tx1"/>
                </a:solidFill>
                <a:effectLst/>
              </a:rPr>
              <a:t>Indicator 12: Early Childhood Transition</a:t>
            </a:r>
            <a:endParaRPr lang="en-US" sz="4400" b="1" dirty="0">
              <a:solidFill>
                <a:schemeClr val="tx1"/>
              </a:solidFill>
            </a:endParaRPr>
          </a:p>
        </p:txBody>
      </p:sp>
      <p:sp>
        <p:nvSpPr>
          <p:cNvPr id="13" name="TextBox 12"/>
          <p:cNvSpPr txBox="1"/>
          <p:nvPr/>
        </p:nvSpPr>
        <p:spPr>
          <a:xfrm>
            <a:off x="483704" y="847265"/>
            <a:ext cx="2805269" cy="369332"/>
          </a:xfrm>
          <a:prstGeom prst="rect">
            <a:avLst/>
          </a:prstGeom>
          <a:noFill/>
        </p:spPr>
        <p:txBody>
          <a:bodyPr wrap="square" rtlCol="0">
            <a:spAutoFit/>
          </a:bodyPr>
          <a:lstStyle/>
          <a:p>
            <a:r>
              <a:rPr lang="en-US" b="1" dirty="0"/>
              <a:t>FFY </a:t>
            </a:r>
            <a:r>
              <a:rPr lang="en-US" b="1" dirty="0" smtClean="0"/>
              <a:t>2017 </a:t>
            </a:r>
            <a:r>
              <a:rPr lang="en-US" b="1" dirty="0"/>
              <a:t>SPP/APR Data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39340919"/>
              </p:ext>
            </p:extLst>
          </p:nvPr>
        </p:nvGraphicFramePr>
        <p:xfrm>
          <a:off x="547531" y="1186932"/>
          <a:ext cx="8139270" cy="2335294"/>
        </p:xfrm>
        <a:graphic>
          <a:graphicData uri="http://schemas.openxmlformats.org/drawingml/2006/table">
            <a:tbl>
              <a:tblPr firstRow="1" firstCol="1" lastRow="1" lastCol="1" bandRow="1" bandCol="1">
                <a:tableStyleId>{5C22544A-7EE6-4342-B048-85BDC9FD1C3A}</a:tableStyleId>
              </a:tblPr>
              <a:tblGrid>
                <a:gridCol w="7325196">
                  <a:extLst>
                    <a:ext uri="{9D8B030D-6E8A-4147-A177-3AD203B41FA5}">
                      <a16:colId xmlns:a16="http://schemas.microsoft.com/office/drawing/2014/main" val="20000"/>
                    </a:ext>
                  </a:extLst>
                </a:gridCol>
                <a:gridCol w="814074">
                  <a:extLst>
                    <a:ext uri="{9D8B030D-6E8A-4147-A177-3AD203B41FA5}">
                      <a16:colId xmlns:a16="http://schemas.microsoft.com/office/drawing/2014/main" val="20001"/>
                    </a:ext>
                  </a:extLst>
                </a:gridCol>
              </a:tblGrid>
              <a:tr h="471902">
                <a:tc>
                  <a:txBody>
                    <a:bodyPr/>
                    <a:lstStyle/>
                    <a:p>
                      <a:pPr marL="233363" marR="0" indent="-193675" algn="l">
                        <a:spcBef>
                          <a:spcPts val="380"/>
                        </a:spcBef>
                        <a:spcAft>
                          <a:spcPts val="0"/>
                        </a:spcAft>
                      </a:pPr>
                      <a:r>
                        <a:rPr lang="en-US" sz="1200" spc="-20" dirty="0">
                          <a:effectLst/>
                        </a:rPr>
                        <a:t>a.</a:t>
                      </a:r>
                      <a:r>
                        <a:rPr lang="en-US" sz="1200" spc="-60" dirty="0">
                          <a:effectLst/>
                        </a:rPr>
                        <a:t> </a:t>
                      </a:r>
                      <a:r>
                        <a:rPr lang="en-US" sz="1200" spc="-60" dirty="0" smtClean="0">
                          <a:effectLst/>
                        </a:rPr>
                        <a:t>	</a:t>
                      </a:r>
                      <a:r>
                        <a:rPr lang="en-US" sz="1200" spc="-30" dirty="0" smtClean="0">
                          <a:effectLst/>
                        </a:rPr>
                        <a:t>Number</a:t>
                      </a:r>
                      <a:r>
                        <a:rPr lang="en-US" sz="1200" spc="-55" dirty="0" smtClean="0">
                          <a:effectLst/>
                        </a:rPr>
                        <a:t> </a:t>
                      </a:r>
                      <a:r>
                        <a:rPr lang="en-US" sz="1200" spc="-20" dirty="0">
                          <a:effectLst/>
                        </a:rPr>
                        <a:t>of</a:t>
                      </a:r>
                      <a:r>
                        <a:rPr lang="en-US" sz="1200" spc="-55" dirty="0">
                          <a:effectLst/>
                        </a:rPr>
                        <a:t> </a:t>
                      </a:r>
                      <a:r>
                        <a:rPr lang="en-US" sz="1200" spc="-30" dirty="0">
                          <a:effectLst/>
                        </a:rPr>
                        <a:t>children</a:t>
                      </a:r>
                      <a:r>
                        <a:rPr lang="en-US" sz="1200" spc="-60" dirty="0">
                          <a:effectLst/>
                        </a:rPr>
                        <a:t> </a:t>
                      </a:r>
                      <a:r>
                        <a:rPr lang="en-US" sz="1200" spc="-25" dirty="0">
                          <a:effectLst/>
                        </a:rPr>
                        <a:t>who</a:t>
                      </a:r>
                      <a:r>
                        <a:rPr lang="en-US" sz="1200" spc="-55" dirty="0">
                          <a:effectLst/>
                        </a:rPr>
                        <a:t> </a:t>
                      </a:r>
                      <a:r>
                        <a:rPr lang="en-US" sz="1200" spc="-25" dirty="0">
                          <a:effectLst/>
                        </a:rPr>
                        <a:t>have</a:t>
                      </a:r>
                      <a:r>
                        <a:rPr lang="en-US" sz="1200" spc="-60" dirty="0">
                          <a:effectLst/>
                        </a:rPr>
                        <a:t> </a:t>
                      </a:r>
                      <a:r>
                        <a:rPr lang="en-US" sz="1200" spc="-25" dirty="0">
                          <a:effectLst/>
                        </a:rPr>
                        <a:t>been</a:t>
                      </a:r>
                      <a:r>
                        <a:rPr lang="en-US" sz="1200" spc="-55" dirty="0">
                          <a:effectLst/>
                        </a:rPr>
                        <a:t> </a:t>
                      </a:r>
                      <a:r>
                        <a:rPr lang="en-US" sz="1200" spc="-30" dirty="0">
                          <a:effectLst/>
                        </a:rPr>
                        <a:t>served</a:t>
                      </a:r>
                      <a:r>
                        <a:rPr lang="en-US" sz="1200" spc="-55" dirty="0">
                          <a:effectLst/>
                        </a:rPr>
                        <a:t> </a:t>
                      </a:r>
                      <a:r>
                        <a:rPr lang="en-US" sz="1200" spc="-20" dirty="0">
                          <a:effectLst/>
                        </a:rPr>
                        <a:t>in</a:t>
                      </a:r>
                      <a:r>
                        <a:rPr lang="en-US" sz="1200" spc="-55" dirty="0">
                          <a:effectLst/>
                        </a:rPr>
                        <a:t> </a:t>
                      </a:r>
                      <a:r>
                        <a:rPr lang="en-US" sz="1200" spc="-25" dirty="0">
                          <a:effectLst/>
                        </a:rPr>
                        <a:t>Part</a:t>
                      </a:r>
                      <a:r>
                        <a:rPr lang="en-US" sz="1200" spc="-55" dirty="0">
                          <a:effectLst/>
                        </a:rPr>
                        <a:t> </a:t>
                      </a:r>
                      <a:r>
                        <a:rPr lang="en-US" sz="1200" dirty="0">
                          <a:effectLst/>
                        </a:rPr>
                        <a:t>C</a:t>
                      </a:r>
                      <a:r>
                        <a:rPr lang="en-US" sz="1200" spc="-55" dirty="0">
                          <a:effectLst/>
                        </a:rPr>
                        <a:t> </a:t>
                      </a:r>
                      <a:r>
                        <a:rPr lang="en-US" sz="1200" spc="-25" dirty="0">
                          <a:effectLst/>
                        </a:rPr>
                        <a:t>and</a:t>
                      </a:r>
                      <a:r>
                        <a:rPr lang="en-US" sz="1200" spc="-55" dirty="0">
                          <a:effectLst/>
                        </a:rPr>
                        <a:t> </a:t>
                      </a:r>
                      <a:r>
                        <a:rPr lang="en-US" sz="1200" spc="-30" dirty="0">
                          <a:effectLst/>
                        </a:rPr>
                        <a:t>referred</a:t>
                      </a:r>
                      <a:r>
                        <a:rPr lang="en-US" sz="1200" spc="-60" dirty="0">
                          <a:effectLst/>
                        </a:rPr>
                        <a:t> </a:t>
                      </a:r>
                      <a:r>
                        <a:rPr lang="en-US" sz="1200" spc="-20" dirty="0">
                          <a:effectLst/>
                        </a:rPr>
                        <a:t>to</a:t>
                      </a:r>
                      <a:r>
                        <a:rPr lang="en-US" sz="1200" spc="-60" dirty="0">
                          <a:effectLst/>
                        </a:rPr>
                        <a:t> </a:t>
                      </a:r>
                      <a:r>
                        <a:rPr lang="en-US" sz="1200" spc="-25" dirty="0">
                          <a:effectLst/>
                        </a:rPr>
                        <a:t>Part</a:t>
                      </a:r>
                      <a:r>
                        <a:rPr lang="en-US" sz="1200" spc="-55" dirty="0">
                          <a:effectLst/>
                        </a:rPr>
                        <a:t> </a:t>
                      </a:r>
                      <a:r>
                        <a:rPr lang="en-US" sz="1200" dirty="0">
                          <a:effectLst/>
                        </a:rPr>
                        <a:t>B</a:t>
                      </a:r>
                      <a:r>
                        <a:rPr lang="en-US" sz="1200" spc="-60" dirty="0">
                          <a:effectLst/>
                        </a:rPr>
                        <a:t> </a:t>
                      </a:r>
                      <a:r>
                        <a:rPr lang="en-US" sz="1200" spc="-25" dirty="0">
                          <a:effectLst/>
                        </a:rPr>
                        <a:t>for</a:t>
                      </a:r>
                      <a:r>
                        <a:rPr lang="en-US" sz="1200" spc="-55" dirty="0">
                          <a:effectLst/>
                        </a:rPr>
                        <a:t> </a:t>
                      </a:r>
                      <a:r>
                        <a:rPr lang="en-US" sz="1200" spc="-25" dirty="0">
                          <a:effectLst/>
                        </a:rPr>
                        <a:t>Part</a:t>
                      </a:r>
                      <a:r>
                        <a:rPr lang="en-US" sz="1200" spc="-55" dirty="0">
                          <a:effectLst/>
                        </a:rPr>
                        <a:t> </a:t>
                      </a:r>
                      <a:r>
                        <a:rPr lang="en-US" sz="1200" dirty="0">
                          <a:effectLst/>
                        </a:rPr>
                        <a:t>B</a:t>
                      </a:r>
                      <a:r>
                        <a:rPr lang="en-US" sz="1200" spc="-55" dirty="0">
                          <a:effectLst/>
                        </a:rPr>
                        <a:t> </a:t>
                      </a:r>
                      <a:r>
                        <a:rPr lang="en-US" sz="1200" spc="-30" dirty="0">
                          <a:effectLst/>
                        </a:rPr>
                        <a:t>eligibility</a:t>
                      </a:r>
                      <a:r>
                        <a:rPr lang="en-US" sz="1200" spc="-60" dirty="0">
                          <a:effectLst/>
                        </a:rPr>
                        <a:t> </a:t>
                      </a:r>
                      <a:r>
                        <a:rPr lang="en-US" sz="1200" spc="-30" dirty="0">
                          <a:effectLst/>
                        </a:rPr>
                        <a:t>determination.</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35" dirty="0" smtClean="0">
                          <a:solidFill>
                            <a:schemeClr val="tx1"/>
                          </a:solidFill>
                          <a:effectLst/>
                        </a:rPr>
                        <a:t>144</a:t>
                      </a:r>
                      <a:endParaRPr lang="en-US" sz="12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0"/>
                  </a:ext>
                </a:extLst>
              </a:tr>
              <a:tr h="471902">
                <a:tc>
                  <a:txBody>
                    <a:bodyPr/>
                    <a:lstStyle/>
                    <a:p>
                      <a:pPr marL="233363" marR="0" indent="-193675" algn="l">
                        <a:spcBef>
                          <a:spcPts val="380"/>
                        </a:spcBef>
                        <a:spcAft>
                          <a:spcPts val="0"/>
                        </a:spcAft>
                      </a:pPr>
                      <a:r>
                        <a:rPr lang="en-US" sz="1200" spc="-15" dirty="0">
                          <a:effectLst/>
                        </a:rPr>
                        <a:t>b.</a:t>
                      </a:r>
                      <a:r>
                        <a:rPr lang="en-US" sz="1200" spc="-60" dirty="0">
                          <a:effectLst/>
                        </a:rPr>
                        <a:t> </a:t>
                      </a:r>
                      <a:r>
                        <a:rPr lang="en-US" sz="1200" spc="-60" dirty="0" smtClean="0">
                          <a:effectLst/>
                        </a:rPr>
                        <a:t>	</a:t>
                      </a:r>
                      <a:r>
                        <a:rPr lang="en-US" sz="1200" spc="-25" dirty="0" smtClean="0">
                          <a:effectLst/>
                        </a:rPr>
                        <a:t>Number</a:t>
                      </a:r>
                      <a:r>
                        <a:rPr lang="en-US" sz="1200" spc="-55" dirty="0" smtClean="0">
                          <a:effectLst/>
                        </a:rPr>
                        <a:t> </a:t>
                      </a:r>
                      <a:r>
                        <a:rPr lang="en-US" sz="1200" spc="-15" dirty="0">
                          <a:effectLst/>
                        </a:rPr>
                        <a:t>of</a:t>
                      </a:r>
                      <a:r>
                        <a:rPr lang="en-US" sz="1200" spc="-55" dirty="0">
                          <a:effectLst/>
                        </a:rPr>
                        <a:t> </a:t>
                      </a:r>
                      <a:r>
                        <a:rPr lang="en-US" sz="1200" spc="-25" dirty="0">
                          <a:effectLst/>
                        </a:rPr>
                        <a:t>those</a:t>
                      </a:r>
                      <a:r>
                        <a:rPr lang="en-US" sz="1200" spc="-55" dirty="0">
                          <a:effectLst/>
                        </a:rPr>
                        <a:t> </a:t>
                      </a:r>
                      <a:r>
                        <a:rPr lang="en-US" sz="1200" spc="-25" dirty="0">
                          <a:effectLst/>
                        </a:rPr>
                        <a:t>referred</a:t>
                      </a:r>
                      <a:r>
                        <a:rPr lang="en-US" sz="1200" spc="-60" dirty="0">
                          <a:effectLst/>
                        </a:rPr>
                        <a:t> </a:t>
                      </a:r>
                      <a:r>
                        <a:rPr lang="en-US" sz="1200" spc="-25" dirty="0">
                          <a:effectLst/>
                        </a:rPr>
                        <a:t>determined</a:t>
                      </a:r>
                      <a:r>
                        <a:rPr lang="en-US" sz="1200" spc="-55" dirty="0">
                          <a:effectLst/>
                        </a:rPr>
                        <a:t> </a:t>
                      </a:r>
                      <a:r>
                        <a:rPr lang="en-US" sz="1200" spc="-15" dirty="0">
                          <a:effectLst/>
                        </a:rPr>
                        <a:t>to</a:t>
                      </a:r>
                      <a:r>
                        <a:rPr lang="en-US" sz="1200" spc="-55" dirty="0">
                          <a:effectLst/>
                        </a:rPr>
                        <a:t> </a:t>
                      </a:r>
                      <a:r>
                        <a:rPr lang="en-US" sz="1200" spc="-15" dirty="0">
                          <a:effectLst/>
                        </a:rPr>
                        <a:t>be</a:t>
                      </a:r>
                      <a:r>
                        <a:rPr lang="en-US" sz="1200" spc="-55" dirty="0">
                          <a:effectLst/>
                        </a:rPr>
                        <a:t> </a:t>
                      </a:r>
                      <a:r>
                        <a:rPr lang="en-US" sz="1200" spc="-20" dirty="0">
                          <a:effectLst/>
                        </a:rPr>
                        <a:t>NOT</a:t>
                      </a:r>
                      <a:r>
                        <a:rPr lang="en-US" sz="1200" spc="-60" dirty="0">
                          <a:effectLst/>
                        </a:rPr>
                        <a:t> </a:t>
                      </a:r>
                      <a:r>
                        <a:rPr lang="en-US" sz="1200" spc="-25" dirty="0">
                          <a:effectLst/>
                        </a:rPr>
                        <a:t>eligible</a:t>
                      </a:r>
                      <a:r>
                        <a:rPr lang="en-US" sz="1200" spc="-55" dirty="0">
                          <a:effectLst/>
                        </a:rPr>
                        <a:t> </a:t>
                      </a:r>
                      <a:r>
                        <a:rPr lang="en-US" sz="1200" spc="-20" dirty="0">
                          <a:effectLst/>
                        </a:rPr>
                        <a:t>and</a:t>
                      </a:r>
                      <a:r>
                        <a:rPr lang="en-US" sz="1200" spc="-55" dirty="0">
                          <a:effectLst/>
                        </a:rPr>
                        <a:t> </a:t>
                      </a:r>
                      <a:r>
                        <a:rPr lang="en-US" sz="1200" spc="-25" dirty="0">
                          <a:effectLst/>
                        </a:rPr>
                        <a:t>whose</a:t>
                      </a:r>
                      <a:r>
                        <a:rPr lang="en-US" sz="1200" spc="-55" dirty="0">
                          <a:effectLst/>
                        </a:rPr>
                        <a:t> </a:t>
                      </a:r>
                      <a:r>
                        <a:rPr lang="en-US" sz="1200" spc="-25" dirty="0">
                          <a:effectLst/>
                        </a:rPr>
                        <a:t>eligibility</a:t>
                      </a:r>
                      <a:r>
                        <a:rPr lang="en-US" sz="1200" spc="-60" dirty="0">
                          <a:effectLst/>
                        </a:rPr>
                        <a:t> </a:t>
                      </a:r>
                      <a:r>
                        <a:rPr lang="en-US" sz="1200" spc="-20" dirty="0">
                          <a:effectLst/>
                        </a:rPr>
                        <a:t>was</a:t>
                      </a:r>
                      <a:r>
                        <a:rPr lang="en-US" sz="1200" spc="-55" dirty="0">
                          <a:effectLst/>
                        </a:rPr>
                        <a:t> </a:t>
                      </a:r>
                      <a:r>
                        <a:rPr lang="en-US" sz="1200" spc="-25" dirty="0">
                          <a:effectLst/>
                        </a:rPr>
                        <a:t>determined</a:t>
                      </a:r>
                      <a:r>
                        <a:rPr lang="en-US" sz="1200" spc="-55" dirty="0">
                          <a:effectLst/>
                        </a:rPr>
                        <a:t> </a:t>
                      </a:r>
                      <a:r>
                        <a:rPr lang="en-US" sz="1200" spc="-25" dirty="0">
                          <a:effectLst/>
                        </a:rPr>
                        <a:t>prior</a:t>
                      </a:r>
                      <a:r>
                        <a:rPr lang="en-US" sz="1200" spc="-55" dirty="0">
                          <a:effectLst/>
                        </a:rPr>
                        <a:t> </a:t>
                      </a:r>
                      <a:r>
                        <a:rPr lang="en-US" sz="1200" spc="-15" dirty="0">
                          <a:effectLst/>
                        </a:rPr>
                        <a:t>to</a:t>
                      </a:r>
                      <a:r>
                        <a:rPr lang="en-US" sz="1200" spc="-55" dirty="0">
                          <a:effectLst/>
                        </a:rPr>
                        <a:t> </a:t>
                      </a:r>
                      <a:r>
                        <a:rPr lang="en-US" sz="1200" spc="-25" dirty="0">
                          <a:effectLst/>
                        </a:rPr>
                        <a:t>third</a:t>
                      </a:r>
                      <a:r>
                        <a:rPr lang="en-US" sz="1200" spc="-60" dirty="0">
                          <a:effectLst/>
                        </a:rPr>
                        <a:t> </a:t>
                      </a:r>
                      <a:r>
                        <a:rPr lang="en-US" sz="1200" spc="-35" dirty="0">
                          <a:effectLst/>
                        </a:rPr>
                        <a:t>birthday.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35" dirty="0" smtClean="0">
                          <a:solidFill>
                            <a:schemeClr val="tx1"/>
                          </a:solidFill>
                          <a:effectLst/>
                        </a:rPr>
                        <a:t>8</a:t>
                      </a:r>
                      <a:endParaRPr lang="en-US" sz="12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276914">
                <a:tc>
                  <a:txBody>
                    <a:bodyPr/>
                    <a:lstStyle/>
                    <a:p>
                      <a:pPr marL="233363" marR="0" indent="-190500" algn="l">
                        <a:spcBef>
                          <a:spcPts val="380"/>
                        </a:spcBef>
                        <a:spcAft>
                          <a:spcPts val="0"/>
                        </a:spcAft>
                      </a:pPr>
                      <a:r>
                        <a:rPr lang="en-US" sz="1200" spc="-20" dirty="0">
                          <a:effectLst/>
                        </a:rPr>
                        <a:t>c.</a:t>
                      </a:r>
                      <a:r>
                        <a:rPr lang="en-US" sz="1200" spc="-75" dirty="0">
                          <a:effectLst/>
                        </a:rPr>
                        <a:t> </a:t>
                      </a:r>
                      <a:r>
                        <a:rPr lang="en-US" sz="1200" spc="-75" dirty="0" smtClean="0">
                          <a:effectLst/>
                        </a:rPr>
                        <a:t>	</a:t>
                      </a:r>
                      <a:r>
                        <a:rPr lang="en-US" sz="1200" spc="-30" dirty="0" smtClean="0">
                          <a:effectLst/>
                        </a:rPr>
                        <a:t>Number</a:t>
                      </a:r>
                      <a:r>
                        <a:rPr lang="en-US" sz="1200" spc="-70" dirty="0" smtClean="0">
                          <a:effectLst/>
                        </a:rPr>
                        <a:t> </a:t>
                      </a:r>
                      <a:r>
                        <a:rPr lang="en-US" sz="1200" spc="-20" dirty="0">
                          <a:effectLst/>
                        </a:rPr>
                        <a:t>of</a:t>
                      </a:r>
                      <a:r>
                        <a:rPr lang="en-US" sz="1200" spc="-75" dirty="0">
                          <a:effectLst/>
                        </a:rPr>
                        <a:t> </a:t>
                      </a:r>
                      <a:r>
                        <a:rPr lang="en-US" sz="1200" spc="-30" dirty="0">
                          <a:effectLst/>
                        </a:rPr>
                        <a:t>those</a:t>
                      </a:r>
                      <a:r>
                        <a:rPr lang="en-US" sz="1200" spc="-70" dirty="0">
                          <a:effectLst/>
                        </a:rPr>
                        <a:t> </a:t>
                      </a:r>
                      <a:r>
                        <a:rPr lang="en-US" sz="1200" spc="-30" dirty="0">
                          <a:effectLst/>
                        </a:rPr>
                        <a:t>found</a:t>
                      </a:r>
                      <a:r>
                        <a:rPr lang="en-US" sz="1200" spc="-75" dirty="0">
                          <a:effectLst/>
                        </a:rPr>
                        <a:t> </a:t>
                      </a:r>
                      <a:r>
                        <a:rPr lang="en-US" sz="1200" spc="-35" dirty="0">
                          <a:effectLst/>
                        </a:rPr>
                        <a:t>eligible</a:t>
                      </a:r>
                      <a:r>
                        <a:rPr lang="en-US" sz="1200" spc="-70" dirty="0">
                          <a:effectLst/>
                        </a:rPr>
                        <a:t> </a:t>
                      </a:r>
                      <a:r>
                        <a:rPr lang="en-US" sz="1200" spc="-25" dirty="0">
                          <a:effectLst/>
                        </a:rPr>
                        <a:t>who</a:t>
                      </a:r>
                      <a:r>
                        <a:rPr lang="en-US" sz="1200" spc="-70" dirty="0">
                          <a:effectLst/>
                        </a:rPr>
                        <a:t> </a:t>
                      </a:r>
                      <a:r>
                        <a:rPr lang="en-US" sz="1200" spc="-30" dirty="0">
                          <a:effectLst/>
                        </a:rPr>
                        <a:t>have</a:t>
                      </a:r>
                      <a:r>
                        <a:rPr lang="en-US" sz="1200" spc="-75" dirty="0">
                          <a:effectLst/>
                        </a:rPr>
                        <a:t> </a:t>
                      </a:r>
                      <a:r>
                        <a:rPr lang="en-US" sz="1200" spc="-20" dirty="0">
                          <a:effectLst/>
                        </a:rPr>
                        <a:t>an</a:t>
                      </a:r>
                      <a:r>
                        <a:rPr lang="en-US" sz="1200" spc="-70" dirty="0">
                          <a:effectLst/>
                        </a:rPr>
                        <a:t> </a:t>
                      </a:r>
                      <a:r>
                        <a:rPr lang="en-US" sz="1200" spc="-25" dirty="0">
                          <a:effectLst/>
                        </a:rPr>
                        <a:t>IEP</a:t>
                      </a:r>
                      <a:r>
                        <a:rPr lang="en-US" sz="1200" spc="-75" dirty="0">
                          <a:effectLst/>
                        </a:rPr>
                        <a:t> </a:t>
                      </a:r>
                      <a:r>
                        <a:rPr lang="en-US" sz="1200" spc="-35" dirty="0">
                          <a:effectLst/>
                        </a:rPr>
                        <a:t>developed</a:t>
                      </a:r>
                      <a:r>
                        <a:rPr lang="en-US" sz="1200" spc="-70" dirty="0">
                          <a:effectLst/>
                        </a:rPr>
                        <a:t> </a:t>
                      </a:r>
                      <a:r>
                        <a:rPr lang="en-US" sz="1200" spc="-25" dirty="0">
                          <a:effectLst/>
                        </a:rPr>
                        <a:t>and</a:t>
                      </a:r>
                      <a:r>
                        <a:rPr lang="en-US" sz="1200" spc="-75" dirty="0">
                          <a:effectLst/>
                        </a:rPr>
                        <a:t> </a:t>
                      </a:r>
                      <a:r>
                        <a:rPr lang="en-US" sz="1200" spc="-35" dirty="0">
                          <a:effectLst/>
                        </a:rPr>
                        <a:t>implemented</a:t>
                      </a:r>
                      <a:r>
                        <a:rPr lang="en-US" sz="1200" spc="-70" dirty="0">
                          <a:effectLst/>
                        </a:rPr>
                        <a:t> </a:t>
                      </a:r>
                      <a:r>
                        <a:rPr lang="en-US" sz="1200" spc="-20" dirty="0">
                          <a:effectLst/>
                        </a:rPr>
                        <a:t>by</a:t>
                      </a:r>
                      <a:r>
                        <a:rPr lang="en-US" sz="1200" spc="-70" dirty="0">
                          <a:effectLst/>
                        </a:rPr>
                        <a:t> </a:t>
                      </a:r>
                      <a:r>
                        <a:rPr lang="en-US" sz="1200" spc="-30" dirty="0">
                          <a:effectLst/>
                        </a:rPr>
                        <a:t>their</a:t>
                      </a:r>
                      <a:r>
                        <a:rPr lang="en-US" sz="1200" spc="-75" dirty="0">
                          <a:effectLst/>
                        </a:rPr>
                        <a:t> </a:t>
                      </a:r>
                      <a:r>
                        <a:rPr lang="en-US" sz="1200" spc="-30" dirty="0">
                          <a:effectLst/>
                        </a:rPr>
                        <a:t>third</a:t>
                      </a:r>
                      <a:r>
                        <a:rPr lang="en-US" sz="1200" spc="-70" dirty="0">
                          <a:effectLst/>
                        </a:rPr>
                        <a:t> </a:t>
                      </a:r>
                      <a:r>
                        <a:rPr lang="en-US" sz="1200" spc="-35" dirty="0">
                          <a:effectLst/>
                        </a:rPr>
                        <a:t>birthdays.</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35" dirty="0" smtClean="0">
                          <a:solidFill>
                            <a:schemeClr val="tx1"/>
                          </a:solidFill>
                          <a:effectLst/>
                        </a:rPr>
                        <a:t>90</a:t>
                      </a:r>
                      <a:endParaRPr lang="en-US" sz="12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2"/>
                  </a:ext>
                </a:extLst>
              </a:tr>
              <a:tr h="471902">
                <a:tc>
                  <a:txBody>
                    <a:bodyPr/>
                    <a:lstStyle/>
                    <a:p>
                      <a:pPr marL="233363" marR="0" indent="-193675" algn="l">
                        <a:spcBef>
                          <a:spcPts val="380"/>
                        </a:spcBef>
                        <a:spcAft>
                          <a:spcPts val="0"/>
                        </a:spcAft>
                      </a:pPr>
                      <a:r>
                        <a:rPr lang="en-US" sz="1200" spc="-20" dirty="0">
                          <a:effectLst/>
                        </a:rPr>
                        <a:t>d.</a:t>
                      </a:r>
                      <a:r>
                        <a:rPr lang="en-US" sz="1200" spc="-65" dirty="0">
                          <a:effectLst/>
                        </a:rPr>
                        <a:t> </a:t>
                      </a:r>
                      <a:r>
                        <a:rPr lang="en-US" sz="1200" spc="-65" dirty="0" smtClean="0">
                          <a:effectLst/>
                        </a:rPr>
                        <a:t>	</a:t>
                      </a:r>
                      <a:r>
                        <a:rPr lang="en-US" sz="1200" spc="-30" dirty="0" smtClean="0">
                          <a:effectLst/>
                        </a:rPr>
                        <a:t>Number</a:t>
                      </a:r>
                      <a:r>
                        <a:rPr lang="en-US" sz="1200" spc="-60" dirty="0" smtClean="0">
                          <a:effectLst/>
                        </a:rPr>
                        <a:t> </a:t>
                      </a:r>
                      <a:r>
                        <a:rPr lang="en-US" sz="1200" spc="-25" dirty="0">
                          <a:effectLst/>
                        </a:rPr>
                        <a:t>for</a:t>
                      </a:r>
                      <a:r>
                        <a:rPr lang="en-US" sz="1200" spc="-65" dirty="0">
                          <a:effectLst/>
                        </a:rPr>
                        <a:t> </a:t>
                      </a:r>
                      <a:r>
                        <a:rPr lang="en-US" sz="1200" spc="-25" dirty="0">
                          <a:effectLst/>
                        </a:rPr>
                        <a:t>whom</a:t>
                      </a:r>
                      <a:r>
                        <a:rPr lang="en-US" sz="1200" spc="-60" dirty="0">
                          <a:effectLst/>
                        </a:rPr>
                        <a:t> </a:t>
                      </a:r>
                      <a:r>
                        <a:rPr lang="en-US" sz="1200" spc="-30" dirty="0">
                          <a:effectLst/>
                        </a:rPr>
                        <a:t>parent</a:t>
                      </a:r>
                      <a:r>
                        <a:rPr lang="en-US" sz="1200" spc="-65" dirty="0">
                          <a:effectLst/>
                        </a:rPr>
                        <a:t> </a:t>
                      </a:r>
                      <a:r>
                        <a:rPr lang="en-US" sz="1200" spc="-30" dirty="0">
                          <a:effectLst/>
                        </a:rPr>
                        <a:t>refusals</a:t>
                      </a:r>
                      <a:r>
                        <a:rPr lang="en-US" sz="1200" spc="-60" dirty="0">
                          <a:effectLst/>
                        </a:rPr>
                        <a:t> </a:t>
                      </a:r>
                      <a:r>
                        <a:rPr lang="en-US" sz="1200" spc="-20" dirty="0">
                          <a:effectLst/>
                        </a:rPr>
                        <a:t>to</a:t>
                      </a:r>
                      <a:r>
                        <a:rPr lang="en-US" sz="1200" spc="-65" dirty="0">
                          <a:effectLst/>
                        </a:rPr>
                        <a:t> </a:t>
                      </a:r>
                      <a:r>
                        <a:rPr lang="en-US" sz="1200" spc="-30" dirty="0">
                          <a:effectLst/>
                        </a:rPr>
                        <a:t>provide</a:t>
                      </a:r>
                      <a:r>
                        <a:rPr lang="en-US" sz="1200" spc="-60" dirty="0">
                          <a:effectLst/>
                        </a:rPr>
                        <a:t> </a:t>
                      </a:r>
                      <a:r>
                        <a:rPr lang="en-US" sz="1200" spc="-30" dirty="0">
                          <a:effectLst/>
                        </a:rPr>
                        <a:t>consent</a:t>
                      </a:r>
                      <a:r>
                        <a:rPr lang="en-US" sz="1200" spc="-65" dirty="0">
                          <a:effectLst/>
                        </a:rPr>
                        <a:t> </a:t>
                      </a:r>
                      <a:r>
                        <a:rPr lang="en-US" sz="1200" spc="-30" dirty="0">
                          <a:effectLst/>
                        </a:rPr>
                        <a:t>caused</a:t>
                      </a:r>
                      <a:r>
                        <a:rPr lang="en-US" sz="1200" spc="-65" dirty="0">
                          <a:effectLst/>
                        </a:rPr>
                        <a:t> </a:t>
                      </a:r>
                      <a:r>
                        <a:rPr lang="en-US" sz="1200" spc="-30" dirty="0">
                          <a:effectLst/>
                        </a:rPr>
                        <a:t>delays</a:t>
                      </a:r>
                      <a:r>
                        <a:rPr lang="en-US" sz="1200" spc="-60" dirty="0">
                          <a:effectLst/>
                        </a:rPr>
                        <a:t> </a:t>
                      </a:r>
                      <a:r>
                        <a:rPr lang="en-US" sz="1200" spc="-20" dirty="0">
                          <a:effectLst/>
                        </a:rPr>
                        <a:t>in</a:t>
                      </a:r>
                      <a:r>
                        <a:rPr lang="en-US" sz="1200" spc="-65" dirty="0">
                          <a:effectLst/>
                        </a:rPr>
                        <a:t> </a:t>
                      </a:r>
                      <a:r>
                        <a:rPr lang="en-US" sz="1200" spc="-30" dirty="0">
                          <a:effectLst/>
                        </a:rPr>
                        <a:t>evaluation</a:t>
                      </a:r>
                      <a:r>
                        <a:rPr lang="en-US" sz="1200" spc="-65" dirty="0">
                          <a:effectLst/>
                        </a:rPr>
                        <a:t> </a:t>
                      </a:r>
                      <a:r>
                        <a:rPr lang="en-US" sz="1200" spc="-20" dirty="0">
                          <a:effectLst/>
                        </a:rPr>
                        <a:t>or</a:t>
                      </a:r>
                      <a:r>
                        <a:rPr lang="en-US" sz="1200" spc="-60" dirty="0">
                          <a:effectLst/>
                        </a:rPr>
                        <a:t> </a:t>
                      </a:r>
                      <a:r>
                        <a:rPr lang="en-US" sz="1200" spc="-30" dirty="0">
                          <a:effectLst/>
                        </a:rPr>
                        <a:t>initial</a:t>
                      </a:r>
                      <a:r>
                        <a:rPr lang="en-US" sz="1200" spc="-65" dirty="0">
                          <a:effectLst/>
                        </a:rPr>
                        <a:t> </a:t>
                      </a:r>
                      <a:r>
                        <a:rPr lang="en-US" sz="1200" spc="-30" dirty="0">
                          <a:effectLst/>
                        </a:rPr>
                        <a:t>services</a:t>
                      </a:r>
                      <a:r>
                        <a:rPr lang="en-US" sz="1200" spc="-65" dirty="0">
                          <a:effectLst/>
                        </a:rPr>
                        <a:t> </a:t>
                      </a:r>
                      <a:r>
                        <a:rPr lang="en-US" sz="1200" spc="-20" dirty="0">
                          <a:effectLst/>
                        </a:rPr>
                        <a:t>or</a:t>
                      </a:r>
                      <a:r>
                        <a:rPr lang="en-US" sz="1200" spc="-65" dirty="0">
                          <a:effectLst/>
                        </a:rPr>
                        <a:t> </a:t>
                      </a:r>
                      <a:r>
                        <a:rPr lang="en-US" sz="1200" spc="-20" dirty="0">
                          <a:effectLst/>
                        </a:rPr>
                        <a:t>to</a:t>
                      </a:r>
                      <a:r>
                        <a:rPr lang="en-US" sz="1200" spc="-60" dirty="0">
                          <a:effectLst/>
                        </a:rPr>
                        <a:t> </a:t>
                      </a:r>
                      <a:r>
                        <a:rPr lang="en-US" sz="1200" spc="-25" dirty="0">
                          <a:effectLst/>
                        </a:rPr>
                        <a:t>whom</a:t>
                      </a:r>
                      <a:r>
                        <a:rPr lang="en-US" sz="1200" spc="-65" dirty="0">
                          <a:effectLst/>
                        </a:rPr>
                        <a:t> </a:t>
                      </a:r>
                      <a:r>
                        <a:rPr lang="en-US" sz="1200" spc="-30" dirty="0">
                          <a:effectLst/>
                        </a:rPr>
                        <a:t>exceptions</a:t>
                      </a:r>
                      <a:r>
                        <a:rPr lang="en-US" sz="1200" spc="-60" dirty="0">
                          <a:effectLst/>
                        </a:rPr>
                        <a:t> </a:t>
                      </a:r>
                      <a:r>
                        <a:rPr lang="en-US" sz="1200" spc="-25" dirty="0">
                          <a:effectLst/>
                        </a:rPr>
                        <a:t>under</a:t>
                      </a:r>
                      <a:r>
                        <a:rPr lang="en-US" sz="1200" spc="-65" dirty="0">
                          <a:effectLst/>
                        </a:rPr>
                        <a:t> </a:t>
                      </a:r>
                      <a:r>
                        <a:rPr lang="en-US" sz="1200" spc="-65" dirty="0" smtClean="0">
                          <a:effectLst/>
                        </a:rPr>
                        <a:t> </a:t>
                      </a:r>
                      <a:r>
                        <a:rPr lang="en-US" sz="1200" spc="-20" dirty="0" smtClean="0">
                          <a:effectLst/>
                        </a:rPr>
                        <a:t>34</a:t>
                      </a:r>
                      <a:r>
                        <a:rPr lang="en-US" sz="1200" spc="-65" dirty="0" smtClean="0">
                          <a:effectLst/>
                        </a:rPr>
                        <a:t> </a:t>
                      </a:r>
                      <a:r>
                        <a:rPr lang="en-US" sz="1200" spc="-25" dirty="0">
                          <a:effectLst/>
                        </a:rPr>
                        <a:t>CFR</a:t>
                      </a:r>
                      <a:r>
                        <a:rPr lang="en-US" sz="1200" spc="-65" dirty="0">
                          <a:effectLst/>
                        </a:rPr>
                        <a:t> </a:t>
                      </a:r>
                      <a:r>
                        <a:rPr lang="en-US" sz="1200" spc="-30" dirty="0">
                          <a:effectLst/>
                        </a:rPr>
                        <a:t>§300.301(d)</a:t>
                      </a:r>
                      <a:r>
                        <a:rPr lang="en-US" sz="1200" spc="-65" dirty="0">
                          <a:effectLst/>
                        </a:rPr>
                        <a:t> </a:t>
                      </a:r>
                      <a:r>
                        <a:rPr lang="en-US" sz="1200" spc="-30" dirty="0">
                          <a:effectLst/>
                        </a:rPr>
                        <a:t>applied.</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30" dirty="0" smtClean="0">
                          <a:solidFill>
                            <a:schemeClr val="tx1"/>
                          </a:solidFill>
                          <a:effectLst/>
                        </a:rPr>
                        <a:t>44</a:t>
                      </a:r>
                      <a:endParaRPr lang="en-US" sz="12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3"/>
                  </a:ext>
                </a:extLst>
              </a:tr>
              <a:tr h="276914">
                <a:tc>
                  <a:txBody>
                    <a:bodyPr/>
                    <a:lstStyle/>
                    <a:p>
                      <a:pPr marL="233363" marR="0" indent="-193675" algn="l">
                        <a:spcBef>
                          <a:spcPts val="380"/>
                        </a:spcBef>
                        <a:spcAft>
                          <a:spcPts val="0"/>
                        </a:spcAft>
                      </a:pPr>
                      <a:r>
                        <a:rPr lang="en-US" sz="1200" spc="-20" dirty="0">
                          <a:effectLst/>
                        </a:rPr>
                        <a:t>e.</a:t>
                      </a:r>
                      <a:r>
                        <a:rPr lang="en-US" sz="1200" spc="-60" dirty="0">
                          <a:effectLst/>
                        </a:rPr>
                        <a:t> </a:t>
                      </a:r>
                      <a:r>
                        <a:rPr lang="en-US" sz="1200" spc="-60" dirty="0" smtClean="0">
                          <a:effectLst/>
                        </a:rPr>
                        <a:t>	</a:t>
                      </a:r>
                      <a:r>
                        <a:rPr lang="en-US" sz="1200" spc="-30" dirty="0" smtClean="0">
                          <a:effectLst/>
                        </a:rPr>
                        <a:t>Number</a:t>
                      </a:r>
                      <a:r>
                        <a:rPr lang="en-US" sz="1200" spc="-60" dirty="0" smtClean="0">
                          <a:effectLst/>
                        </a:rPr>
                        <a:t> </a:t>
                      </a:r>
                      <a:r>
                        <a:rPr lang="en-US" sz="1200" spc="-20" dirty="0">
                          <a:effectLst/>
                        </a:rPr>
                        <a:t>of</a:t>
                      </a:r>
                      <a:r>
                        <a:rPr lang="en-US" sz="1200" spc="-60" dirty="0">
                          <a:effectLst/>
                        </a:rPr>
                        <a:t> </a:t>
                      </a:r>
                      <a:r>
                        <a:rPr lang="en-US" sz="1200" spc="-30" dirty="0">
                          <a:effectLst/>
                        </a:rPr>
                        <a:t>children</a:t>
                      </a:r>
                      <a:r>
                        <a:rPr lang="en-US" sz="1200" spc="-60" dirty="0">
                          <a:effectLst/>
                        </a:rPr>
                        <a:t> </a:t>
                      </a:r>
                      <a:r>
                        <a:rPr lang="en-US" sz="1200" spc="-25" dirty="0">
                          <a:effectLst/>
                        </a:rPr>
                        <a:t>who</a:t>
                      </a:r>
                      <a:r>
                        <a:rPr lang="en-US" sz="1200" spc="-60" dirty="0">
                          <a:effectLst/>
                        </a:rPr>
                        <a:t> </a:t>
                      </a:r>
                      <a:r>
                        <a:rPr lang="en-US" sz="1200" spc="-25" dirty="0">
                          <a:effectLst/>
                        </a:rPr>
                        <a:t>were</a:t>
                      </a:r>
                      <a:r>
                        <a:rPr lang="en-US" sz="1200" spc="-60" dirty="0">
                          <a:effectLst/>
                        </a:rPr>
                        <a:t> </a:t>
                      </a:r>
                      <a:r>
                        <a:rPr lang="en-US" sz="1200" spc="-30" dirty="0">
                          <a:effectLst/>
                        </a:rPr>
                        <a:t>referred</a:t>
                      </a:r>
                      <a:r>
                        <a:rPr lang="en-US" sz="1200" spc="-60" dirty="0">
                          <a:effectLst/>
                        </a:rPr>
                        <a:t> </a:t>
                      </a:r>
                      <a:r>
                        <a:rPr lang="en-US" sz="1200" spc="-20" dirty="0">
                          <a:effectLst/>
                        </a:rPr>
                        <a:t>to</a:t>
                      </a:r>
                      <a:r>
                        <a:rPr lang="en-US" sz="1200" spc="-60" dirty="0">
                          <a:effectLst/>
                        </a:rPr>
                        <a:t> </a:t>
                      </a:r>
                      <a:r>
                        <a:rPr lang="en-US" sz="1200" spc="-25" dirty="0">
                          <a:effectLst/>
                        </a:rPr>
                        <a:t>Part</a:t>
                      </a:r>
                      <a:r>
                        <a:rPr lang="en-US" sz="1200" spc="-60" dirty="0">
                          <a:effectLst/>
                        </a:rPr>
                        <a:t> </a:t>
                      </a:r>
                      <a:r>
                        <a:rPr lang="en-US" sz="1200" dirty="0">
                          <a:effectLst/>
                        </a:rPr>
                        <a:t>C</a:t>
                      </a:r>
                      <a:r>
                        <a:rPr lang="en-US" sz="1200" spc="-60" dirty="0">
                          <a:effectLst/>
                        </a:rPr>
                        <a:t> </a:t>
                      </a:r>
                      <a:r>
                        <a:rPr lang="en-US" sz="1200" spc="-25" dirty="0">
                          <a:effectLst/>
                        </a:rPr>
                        <a:t>less</a:t>
                      </a:r>
                      <a:r>
                        <a:rPr lang="en-US" sz="1200" spc="-60" dirty="0">
                          <a:effectLst/>
                        </a:rPr>
                        <a:t> </a:t>
                      </a:r>
                      <a:r>
                        <a:rPr lang="en-US" sz="1200" spc="-25" dirty="0">
                          <a:effectLst/>
                        </a:rPr>
                        <a:t>than</a:t>
                      </a:r>
                      <a:r>
                        <a:rPr lang="en-US" sz="1200" spc="-60" dirty="0">
                          <a:effectLst/>
                        </a:rPr>
                        <a:t> </a:t>
                      </a:r>
                      <a:r>
                        <a:rPr lang="en-US" sz="1200" spc="-20" dirty="0">
                          <a:effectLst/>
                        </a:rPr>
                        <a:t>90</a:t>
                      </a:r>
                      <a:r>
                        <a:rPr lang="en-US" sz="1200" spc="-60" dirty="0">
                          <a:effectLst/>
                        </a:rPr>
                        <a:t> </a:t>
                      </a:r>
                      <a:r>
                        <a:rPr lang="en-US" sz="1200" spc="-25" dirty="0">
                          <a:effectLst/>
                        </a:rPr>
                        <a:t>days</a:t>
                      </a:r>
                      <a:r>
                        <a:rPr lang="en-US" sz="1200" spc="-60" dirty="0">
                          <a:effectLst/>
                        </a:rPr>
                        <a:t> </a:t>
                      </a:r>
                      <a:r>
                        <a:rPr lang="en-US" sz="1200" spc="-30" dirty="0">
                          <a:effectLst/>
                        </a:rPr>
                        <a:t>before</a:t>
                      </a:r>
                      <a:r>
                        <a:rPr lang="en-US" sz="1200" spc="-60" dirty="0">
                          <a:effectLst/>
                        </a:rPr>
                        <a:t> </a:t>
                      </a:r>
                      <a:r>
                        <a:rPr lang="en-US" sz="1200" spc="-25" dirty="0">
                          <a:effectLst/>
                        </a:rPr>
                        <a:t>their</a:t>
                      </a:r>
                      <a:r>
                        <a:rPr lang="en-US" sz="1200" spc="-60" dirty="0">
                          <a:effectLst/>
                        </a:rPr>
                        <a:t> </a:t>
                      </a:r>
                      <a:r>
                        <a:rPr lang="en-US" sz="1200" spc="-25" dirty="0">
                          <a:effectLst/>
                        </a:rPr>
                        <a:t>third</a:t>
                      </a:r>
                      <a:r>
                        <a:rPr lang="en-US" sz="1200" spc="-60" dirty="0">
                          <a:effectLst/>
                        </a:rPr>
                        <a:t> </a:t>
                      </a:r>
                      <a:r>
                        <a:rPr lang="en-US" sz="1200" spc="-30" dirty="0">
                          <a:effectLst/>
                        </a:rPr>
                        <a:t>birthdays.</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30" dirty="0" smtClean="0">
                          <a:solidFill>
                            <a:schemeClr val="tx1"/>
                          </a:solidFill>
                          <a:effectLst/>
                        </a:rPr>
                        <a:t>2</a:t>
                      </a:r>
                      <a:endParaRPr lang="en-US" sz="12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4"/>
                  </a:ext>
                </a:extLst>
              </a:tr>
              <a:tr h="276914">
                <a:tc>
                  <a:txBody>
                    <a:bodyPr/>
                    <a:lstStyle/>
                    <a:p>
                      <a:pPr marL="233363" marR="0" indent="-193675" algn="l">
                        <a:spcBef>
                          <a:spcPts val="380"/>
                        </a:spcBef>
                        <a:spcAft>
                          <a:spcPts val="0"/>
                        </a:spcAft>
                      </a:pPr>
                      <a:r>
                        <a:rPr lang="en-US" sz="1200" dirty="0" smtClean="0">
                          <a:effectLst/>
                          <a:latin typeface="Calibri"/>
                          <a:ea typeface="Calibri"/>
                          <a:cs typeface="Times New Roman"/>
                        </a:rPr>
                        <a:t>f. 	</a:t>
                      </a:r>
                      <a:r>
                        <a:rPr lang="en-US" sz="1200" b="1" kern="1200" spc="-30" dirty="0" smtClean="0">
                          <a:solidFill>
                            <a:schemeClr val="lt1"/>
                          </a:solidFill>
                          <a:effectLst/>
                          <a:latin typeface="+mn-lt"/>
                          <a:ea typeface="+mn-ea"/>
                          <a:cs typeface="+mn-cs"/>
                        </a:rPr>
                        <a:t>Number of children whose parents chose to continue early intervention services beyond the child’s third birthday through a State’s policy under 34 CFR §303.211 or a similar State option.</a:t>
                      </a:r>
                      <a:endParaRPr lang="en-US" sz="1200" b="1" kern="1200" spc="-30" dirty="0">
                        <a:solidFill>
                          <a:schemeClr val="lt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dirty="0" smtClean="0">
                          <a:solidFill>
                            <a:schemeClr val="tx1"/>
                          </a:solidFill>
                          <a:effectLst/>
                          <a:latin typeface="Calibri"/>
                          <a:ea typeface="Calibri"/>
                          <a:cs typeface="Times New Roman"/>
                        </a:rPr>
                        <a:t>0</a:t>
                      </a:r>
                      <a:endParaRPr lang="en-US" sz="120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31613789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54605055"/>
              </p:ext>
            </p:extLst>
          </p:nvPr>
        </p:nvGraphicFramePr>
        <p:xfrm>
          <a:off x="540905" y="4038600"/>
          <a:ext cx="8077200" cy="2350643"/>
        </p:xfrm>
        <a:graphic>
          <a:graphicData uri="http://schemas.openxmlformats.org/drawingml/2006/table">
            <a:tbl>
              <a:tblPr firstRow="1" firstCol="1" lastRow="1" lastCol="1" bandRow="1" bandCol="1">
                <a:tableStyleId>{5C22544A-7EE6-4342-B048-85BDC9FD1C3A}</a:tableStyleId>
              </a:tblPr>
              <a:tblGrid>
                <a:gridCol w="3598753">
                  <a:extLst>
                    <a:ext uri="{9D8B030D-6E8A-4147-A177-3AD203B41FA5}">
                      <a16:colId xmlns:a16="http://schemas.microsoft.com/office/drawing/2014/main" val="20000"/>
                    </a:ext>
                  </a:extLst>
                </a:gridCol>
                <a:gridCol w="1039640">
                  <a:extLst>
                    <a:ext uri="{9D8B030D-6E8A-4147-A177-3AD203B41FA5}">
                      <a16:colId xmlns:a16="http://schemas.microsoft.com/office/drawing/2014/main" val="20001"/>
                    </a:ext>
                  </a:extLst>
                </a:gridCol>
                <a:gridCol w="1214876">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699931">
                  <a:extLst>
                    <a:ext uri="{9D8B030D-6E8A-4147-A177-3AD203B41FA5}">
                      <a16:colId xmlns:a16="http://schemas.microsoft.com/office/drawing/2014/main" val="20005"/>
                    </a:ext>
                  </a:extLst>
                </a:gridCol>
              </a:tblGrid>
              <a:tr h="332105">
                <a:tc>
                  <a:txBody>
                    <a:bodyPr/>
                    <a:lstStyle/>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3975" marR="109220" indent="0" algn="ctr">
                        <a:lnSpc>
                          <a:spcPct val="107000"/>
                        </a:lnSpc>
                        <a:spcBef>
                          <a:spcPts val="380"/>
                        </a:spcBef>
                        <a:spcAft>
                          <a:spcPts val="0"/>
                        </a:spcAft>
                      </a:pPr>
                      <a:r>
                        <a:rPr lang="en-US" sz="1200" spc="-15" dirty="0" smtClean="0">
                          <a:effectLst/>
                        </a:rPr>
                        <a:t>Numerator (c)</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6515" indent="0" algn="ctr">
                        <a:lnSpc>
                          <a:spcPct val="107000"/>
                        </a:lnSpc>
                        <a:spcBef>
                          <a:spcPts val="380"/>
                        </a:spcBef>
                        <a:spcAft>
                          <a:spcPts val="0"/>
                        </a:spcAft>
                      </a:pPr>
                      <a:r>
                        <a:rPr lang="en-US" sz="1200" spc="-5" dirty="0">
                          <a:effectLst/>
                        </a:rPr>
                        <a:t>Denominator</a:t>
                      </a:r>
                      <a:r>
                        <a:rPr lang="en-US" sz="1200" spc="110" dirty="0">
                          <a:effectLst/>
                        </a:rPr>
                        <a:t> </a:t>
                      </a:r>
                      <a:r>
                        <a:rPr lang="en-US" sz="1200" spc="110" dirty="0" smtClean="0">
                          <a:effectLst/>
                        </a:rPr>
                        <a:t>                     </a:t>
                      </a:r>
                      <a:r>
                        <a:rPr lang="en-US" sz="1200" dirty="0" smtClean="0">
                          <a:effectLst/>
                        </a:rPr>
                        <a:t>(a-b-d-e-f)</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marR="0" algn="ctr">
                        <a:spcBef>
                          <a:spcPts val="380"/>
                        </a:spcBef>
                        <a:spcAft>
                          <a:spcPts val="0"/>
                        </a:spcAft>
                      </a:pPr>
                      <a:r>
                        <a:rPr lang="en-US" sz="1200" spc="-25" dirty="0">
                          <a:effectLst/>
                        </a:rPr>
                        <a:t>FFY</a:t>
                      </a:r>
                      <a:r>
                        <a:rPr lang="en-US" sz="1200" spc="-85" dirty="0">
                          <a:effectLst/>
                        </a:rPr>
                        <a:t> </a:t>
                      </a:r>
                      <a:r>
                        <a:rPr lang="en-US" sz="1200" spc="-30" dirty="0" smtClean="0">
                          <a:effectLst/>
                        </a:rPr>
                        <a:t>2016</a:t>
                      </a:r>
                      <a:endParaRPr lang="en-US" sz="1200" dirty="0">
                        <a:effectLst/>
                      </a:endParaRPr>
                    </a:p>
                    <a:p>
                      <a:pPr marL="1905" marR="0" algn="ctr">
                        <a:spcBef>
                          <a:spcPts val="60"/>
                        </a:spcBef>
                        <a:spcAft>
                          <a:spcPts val="0"/>
                        </a:spcAft>
                      </a:pPr>
                      <a:r>
                        <a:rPr lang="en-US" sz="1200" spc="-20" dirty="0" smtClean="0">
                          <a:effectLst/>
                        </a:rPr>
                        <a:t>Data</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88" marR="0" indent="0" algn="ctr">
                        <a:spcBef>
                          <a:spcPts val="380"/>
                        </a:spcBef>
                        <a:spcAft>
                          <a:spcPts val="0"/>
                        </a:spcAft>
                        <a:tabLst/>
                      </a:pPr>
                      <a:r>
                        <a:rPr lang="en-US" sz="1200" spc="-25" dirty="0">
                          <a:effectLst/>
                        </a:rPr>
                        <a:t>FFY</a:t>
                      </a:r>
                      <a:r>
                        <a:rPr lang="en-US" sz="1200" spc="-85" dirty="0">
                          <a:effectLst/>
                        </a:rPr>
                        <a:t> </a:t>
                      </a:r>
                      <a:r>
                        <a:rPr lang="en-US" sz="1200" spc="-30" dirty="0" smtClean="0">
                          <a:effectLst/>
                        </a:rPr>
                        <a:t>2017</a:t>
                      </a:r>
                      <a:r>
                        <a:rPr lang="en-US" sz="1200" spc="0" baseline="0" dirty="0" smtClean="0">
                          <a:effectLst/>
                        </a:rPr>
                        <a:t> </a:t>
                      </a:r>
                      <a:r>
                        <a:rPr lang="en-US" sz="1200" spc="-25" dirty="0" smtClean="0">
                          <a:effectLst/>
                        </a:rPr>
                        <a:t>Target</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marR="0" algn="ctr">
                        <a:spcBef>
                          <a:spcPts val="380"/>
                        </a:spcBef>
                        <a:spcAft>
                          <a:spcPts val="0"/>
                        </a:spcAft>
                      </a:pPr>
                      <a:r>
                        <a:rPr lang="en-US" sz="1200" spc="-25" dirty="0">
                          <a:effectLst/>
                        </a:rPr>
                        <a:t>FFY</a:t>
                      </a:r>
                      <a:r>
                        <a:rPr lang="en-US" sz="1200" spc="-85" dirty="0">
                          <a:effectLst/>
                        </a:rPr>
                        <a:t> </a:t>
                      </a:r>
                      <a:r>
                        <a:rPr lang="en-US" sz="1200" spc="-30" dirty="0" smtClean="0">
                          <a:effectLst/>
                        </a:rPr>
                        <a:t>2017</a:t>
                      </a:r>
                      <a:endParaRPr lang="en-US" sz="1200" spc="0" dirty="0" smtClean="0">
                        <a:effectLst/>
                      </a:endParaRPr>
                    </a:p>
                    <a:p>
                      <a:pPr marL="3175" marR="0" algn="ctr">
                        <a:spcBef>
                          <a:spcPts val="380"/>
                        </a:spcBef>
                        <a:spcAft>
                          <a:spcPts val="0"/>
                        </a:spcAft>
                      </a:pPr>
                      <a:r>
                        <a:rPr lang="en-US" sz="1200" spc="-15" dirty="0" smtClean="0">
                          <a:effectLst/>
                        </a:rPr>
                        <a:t>Data</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0215">
                <a:tc>
                  <a:txBody>
                    <a:bodyPr/>
                    <a:lstStyle/>
                    <a:p>
                      <a:pPr marL="41910" marR="125095" indent="-1270" algn="just">
                        <a:lnSpc>
                          <a:spcPct val="107000"/>
                        </a:lnSpc>
                        <a:spcBef>
                          <a:spcPts val="380"/>
                        </a:spcBef>
                        <a:spcAft>
                          <a:spcPts val="0"/>
                        </a:spcAft>
                      </a:pPr>
                      <a:r>
                        <a:rPr lang="en-US" sz="1200" b="1" spc="-25" dirty="0">
                          <a:solidFill>
                            <a:schemeClr val="tx1"/>
                          </a:solidFill>
                          <a:effectLst/>
                        </a:rPr>
                        <a:t>Percent</a:t>
                      </a:r>
                      <a:r>
                        <a:rPr lang="en-US" sz="1200" b="1" spc="-50" dirty="0">
                          <a:solidFill>
                            <a:schemeClr val="tx1"/>
                          </a:solidFill>
                          <a:effectLst/>
                        </a:rPr>
                        <a:t> </a:t>
                      </a:r>
                      <a:r>
                        <a:rPr lang="en-US" sz="1200" b="1" spc="-15" dirty="0">
                          <a:solidFill>
                            <a:schemeClr val="tx1"/>
                          </a:solidFill>
                          <a:effectLst/>
                        </a:rPr>
                        <a:t>of</a:t>
                      </a:r>
                      <a:r>
                        <a:rPr lang="en-US" sz="1200" b="1" spc="-50" dirty="0">
                          <a:solidFill>
                            <a:schemeClr val="tx1"/>
                          </a:solidFill>
                          <a:effectLst/>
                        </a:rPr>
                        <a:t> </a:t>
                      </a:r>
                      <a:r>
                        <a:rPr lang="en-US" sz="1200" b="1" spc="-25" dirty="0">
                          <a:solidFill>
                            <a:schemeClr val="tx1"/>
                          </a:solidFill>
                          <a:effectLst/>
                        </a:rPr>
                        <a:t>children</a:t>
                      </a:r>
                      <a:r>
                        <a:rPr lang="en-US" sz="1200" b="1" spc="-50" dirty="0">
                          <a:solidFill>
                            <a:schemeClr val="tx1"/>
                          </a:solidFill>
                          <a:effectLst/>
                        </a:rPr>
                        <a:t> </a:t>
                      </a:r>
                      <a:r>
                        <a:rPr lang="en-US" sz="1200" b="1" spc="-25" dirty="0">
                          <a:solidFill>
                            <a:schemeClr val="tx1"/>
                          </a:solidFill>
                          <a:effectLst/>
                        </a:rPr>
                        <a:t>referred</a:t>
                      </a:r>
                      <a:r>
                        <a:rPr lang="en-US" sz="1200" b="1" spc="-55" dirty="0">
                          <a:solidFill>
                            <a:schemeClr val="tx1"/>
                          </a:solidFill>
                          <a:effectLst/>
                        </a:rPr>
                        <a:t> </a:t>
                      </a:r>
                      <a:r>
                        <a:rPr lang="en-US" sz="1200" b="1" spc="-15" dirty="0">
                          <a:solidFill>
                            <a:schemeClr val="tx1"/>
                          </a:solidFill>
                          <a:effectLst/>
                        </a:rPr>
                        <a:t>by</a:t>
                      </a:r>
                      <a:r>
                        <a:rPr lang="en-US" sz="1200" b="1" spc="-55" dirty="0">
                          <a:solidFill>
                            <a:schemeClr val="tx1"/>
                          </a:solidFill>
                          <a:effectLst/>
                        </a:rPr>
                        <a:t> </a:t>
                      </a:r>
                      <a:r>
                        <a:rPr lang="en-US" sz="1200" b="1" spc="-20" dirty="0">
                          <a:solidFill>
                            <a:schemeClr val="tx1"/>
                          </a:solidFill>
                          <a:effectLst/>
                        </a:rPr>
                        <a:t>Part</a:t>
                      </a:r>
                      <a:r>
                        <a:rPr lang="en-US" sz="1200" b="1" spc="-50" dirty="0">
                          <a:solidFill>
                            <a:schemeClr val="tx1"/>
                          </a:solidFill>
                          <a:effectLst/>
                        </a:rPr>
                        <a:t> </a:t>
                      </a:r>
                      <a:r>
                        <a:rPr lang="en-US" sz="1200" b="1" dirty="0">
                          <a:solidFill>
                            <a:schemeClr val="tx1"/>
                          </a:solidFill>
                          <a:effectLst/>
                        </a:rPr>
                        <a:t>C</a:t>
                      </a:r>
                      <a:r>
                        <a:rPr lang="en-US" sz="1200" b="1" spc="-55" dirty="0">
                          <a:solidFill>
                            <a:schemeClr val="tx1"/>
                          </a:solidFill>
                          <a:effectLst/>
                        </a:rPr>
                        <a:t> </a:t>
                      </a:r>
                      <a:r>
                        <a:rPr lang="en-US" sz="1200" b="1" spc="-25" dirty="0">
                          <a:solidFill>
                            <a:schemeClr val="tx1"/>
                          </a:solidFill>
                          <a:effectLst/>
                        </a:rPr>
                        <a:t>prior</a:t>
                      </a:r>
                      <a:r>
                        <a:rPr lang="en-US" sz="1200" b="1" spc="-50" dirty="0">
                          <a:solidFill>
                            <a:schemeClr val="tx1"/>
                          </a:solidFill>
                          <a:effectLst/>
                        </a:rPr>
                        <a:t> </a:t>
                      </a:r>
                      <a:r>
                        <a:rPr lang="en-US" sz="1200" b="1" spc="-15" dirty="0">
                          <a:solidFill>
                            <a:schemeClr val="tx1"/>
                          </a:solidFill>
                          <a:effectLst/>
                        </a:rPr>
                        <a:t>to</a:t>
                      </a:r>
                      <a:r>
                        <a:rPr lang="en-US" sz="1200" b="1" spc="-45" dirty="0">
                          <a:solidFill>
                            <a:schemeClr val="tx1"/>
                          </a:solidFill>
                          <a:effectLst/>
                        </a:rPr>
                        <a:t> </a:t>
                      </a:r>
                      <a:r>
                        <a:rPr lang="en-US" sz="1200" b="1" spc="-20" dirty="0">
                          <a:solidFill>
                            <a:schemeClr val="tx1"/>
                          </a:solidFill>
                          <a:effectLst/>
                        </a:rPr>
                        <a:t>age</a:t>
                      </a:r>
                      <a:r>
                        <a:rPr lang="en-US" sz="1200" b="1" spc="-55" dirty="0">
                          <a:solidFill>
                            <a:schemeClr val="tx1"/>
                          </a:solidFill>
                          <a:effectLst/>
                        </a:rPr>
                        <a:t> </a:t>
                      </a:r>
                      <a:r>
                        <a:rPr lang="en-US" sz="1200" b="1" dirty="0">
                          <a:solidFill>
                            <a:schemeClr val="tx1"/>
                          </a:solidFill>
                          <a:effectLst/>
                        </a:rPr>
                        <a:t>3</a:t>
                      </a:r>
                      <a:r>
                        <a:rPr lang="en-US" sz="1200" b="1" spc="-45" dirty="0">
                          <a:solidFill>
                            <a:schemeClr val="tx1"/>
                          </a:solidFill>
                          <a:effectLst/>
                        </a:rPr>
                        <a:t> </a:t>
                      </a:r>
                      <a:r>
                        <a:rPr lang="en-US" sz="1200" b="1" spc="-20" dirty="0">
                          <a:solidFill>
                            <a:schemeClr val="tx1"/>
                          </a:solidFill>
                          <a:effectLst/>
                        </a:rPr>
                        <a:t>who</a:t>
                      </a:r>
                      <a:r>
                        <a:rPr lang="en-US" sz="1200" b="1" spc="-50" dirty="0">
                          <a:solidFill>
                            <a:schemeClr val="tx1"/>
                          </a:solidFill>
                          <a:effectLst/>
                        </a:rPr>
                        <a:t> </a:t>
                      </a:r>
                      <a:r>
                        <a:rPr lang="en-US" sz="1200" b="1" spc="-20" dirty="0">
                          <a:solidFill>
                            <a:schemeClr val="tx1"/>
                          </a:solidFill>
                          <a:effectLst/>
                        </a:rPr>
                        <a:t>are</a:t>
                      </a:r>
                      <a:r>
                        <a:rPr lang="en-US" sz="1200" b="1" spc="200" dirty="0">
                          <a:solidFill>
                            <a:schemeClr val="tx1"/>
                          </a:solidFill>
                          <a:effectLst/>
                        </a:rPr>
                        <a:t> </a:t>
                      </a:r>
                      <a:r>
                        <a:rPr lang="en-US" sz="1200" b="1" spc="-30" dirty="0">
                          <a:solidFill>
                            <a:schemeClr val="tx1"/>
                          </a:solidFill>
                          <a:effectLst/>
                        </a:rPr>
                        <a:t>found</a:t>
                      </a:r>
                      <a:r>
                        <a:rPr lang="en-US" sz="1200" b="1" spc="-70" dirty="0">
                          <a:solidFill>
                            <a:schemeClr val="tx1"/>
                          </a:solidFill>
                          <a:effectLst/>
                        </a:rPr>
                        <a:t> </a:t>
                      </a:r>
                      <a:r>
                        <a:rPr lang="en-US" sz="1200" b="1" spc="-35" dirty="0">
                          <a:solidFill>
                            <a:schemeClr val="tx1"/>
                          </a:solidFill>
                          <a:effectLst/>
                        </a:rPr>
                        <a:t>eligible</a:t>
                      </a:r>
                      <a:r>
                        <a:rPr lang="en-US" sz="1200" b="1" spc="-70" dirty="0">
                          <a:solidFill>
                            <a:schemeClr val="tx1"/>
                          </a:solidFill>
                          <a:effectLst/>
                        </a:rPr>
                        <a:t> </a:t>
                      </a:r>
                      <a:r>
                        <a:rPr lang="en-US" sz="1200" b="1" spc="-25" dirty="0">
                          <a:solidFill>
                            <a:schemeClr val="tx1"/>
                          </a:solidFill>
                          <a:effectLst/>
                        </a:rPr>
                        <a:t>for</a:t>
                      </a:r>
                      <a:r>
                        <a:rPr lang="en-US" sz="1200" b="1" spc="-70" dirty="0">
                          <a:solidFill>
                            <a:schemeClr val="tx1"/>
                          </a:solidFill>
                          <a:effectLst/>
                        </a:rPr>
                        <a:t> </a:t>
                      </a:r>
                      <a:r>
                        <a:rPr lang="en-US" sz="1200" b="1" spc="-30" dirty="0">
                          <a:solidFill>
                            <a:schemeClr val="tx1"/>
                          </a:solidFill>
                          <a:effectLst/>
                        </a:rPr>
                        <a:t>Part</a:t>
                      </a:r>
                      <a:r>
                        <a:rPr lang="en-US" sz="1200" b="1" spc="-70" dirty="0">
                          <a:solidFill>
                            <a:schemeClr val="tx1"/>
                          </a:solidFill>
                          <a:effectLst/>
                        </a:rPr>
                        <a:t> </a:t>
                      </a:r>
                      <a:r>
                        <a:rPr lang="en-US" sz="1200" b="1" spc="-20" dirty="0">
                          <a:solidFill>
                            <a:schemeClr val="tx1"/>
                          </a:solidFill>
                          <a:effectLst/>
                        </a:rPr>
                        <a:t>B,</a:t>
                      </a:r>
                      <a:r>
                        <a:rPr lang="en-US" sz="1200" b="1" spc="-70" dirty="0">
                          <a:solidFill>
                            <a:schemeClr val="tx1"/>
                          </a:solidFill>
                          <a:effectLst/>
                        </a:rPr>
                        <a:t> </a:t>
                      </a:r>
                      <a:r>
                        <a:rPr lang="en-US" sz="1200" b="1" spc="-25" dirty="0">
                          <a:solidFill>
                            <a:schemeClr val="tx1"/>
                          </a:solidFill>
                          <a:effectLst/>
                        </a:rPr>
                        <a:t>and</a:t>
                      </a:r>
                      <a:r>
                        <a:rPr lang="en-US" sz="1200" b="1" spc="-65" dirty="0">
                          <a:solidFill>
                            <a:schemeClr val="tx1"/>
                          </a:solidFill>
                          <a:effectLst/>
                        </a:rPr>
                        <a:t> </a:t>
                      </a:r>
                      <a:r>
                        <a:rPr lang="en-US" sz="1200" b="1" spc="-25" dirty="0">
                          <a:solidFill>
                            <a:schemeClr val="tx1"/>
                          </a:solidFill>
                          <a:effectLst/>
                        </a:rPr>
                        <a:t>who</a:t>
                      </a:r>
                      <a:r>
                        <a:rPr lang="en-US" sz="1200" b="1" spc="-70" dirty="0">
                          <a:solidFill>
                            <a:schemeClr val="tx1"/>
                          </a:solidFill>
                          <a:effectLst/>
                        </a:rPr>
                        <a:t> </a:t>
                      </a:r>
                      <a:r>
                        <a:rPr lang="en-US" sz="1200" b="1" spc="-30" dirty="0">
                          <a:solidFill>
                            <a:schemeClr val="tx1"/>
                          </a:solidFill>
                          <a:effectLst/>
                        </a:rPr>
                        <a:t>have</a:t>
                      </a:r>
                      <a:r>
                        <a:rPr lang="en-US" sz="1200" b="1" spc="-70" dirty="0">
                          <a:solidFill>
                            <a:schemeClr val="tx1"/>
                          </a:solidFill>
                          <a:effectLst/>
                        </a:rPr>
                        <a:t> </a:t>
                      </a:r>
                      <a:r>
                        <a:rPr lang="en-US" sz="1200" b="1" spc="-20" dirty="0">
                          <a:solidFill>
                            <a:schemeClr val="tx1"/>
                          </a:solidFill>
                          <a:effectLst/>
                        </a:rPr>
                        <a:t>an</a:t>
                      </a:r>
                      <a:r>
                        <a:rPr lang="en-US" sz="1200" b="1" spc="-70" dirty="0">
                          <a:solidFill>
                            <a:schemeClr val="tx1"/>
                          </a:solidFill>
                          <a:effectLst/>
                        </a:rPr>
                        <a:t> </a:t>
                      </a:r>
                      <a:r>
                        <a:rPr lang="en-US" sz="1200" b="1" spc="-25" dirty="0">
                          <a:solidFill>
                            <a:schemeClr val="tx1"/>
                          </a:solidFill>
                          <a:effectLst/>
                        </a:rPr>
                        <a:t>IEP</a:t>
                      </a:r>
                      <a:r>
                        <a:rPr lang="en-US" sz="1200" b="1" spc="-70" dirty="0">
                          <a:solidFill>
                            <a:schemeClr val="tx1"/>
                          </a:solidFill>
                          <a:effectLst/>
                        </a:rPr>
                        <a:t> </a:t>
                      </a:r>
                      <a:r>
                        <a:rPr lang="en-US" sz="1200" b="1" spc="-35" dirty="0">
                          <a:solidFill>
                            <a:schemeClr val="tx1"/>
                          </a:solidFill>
                          <a:effectLst/>
                        </a:rPr>
                        <a:t>developed</a:t>
                      </a:r>
                      <a:r>
                        <a:rPr lang="en-US" sz="1200" b="1" spc="-65" dirty="0">
                          <a:solidFill>
                            <a:schemeClr val="tx1"/>
                          </a:solidFill>
                          <a:effectLst/>
                        </a:rPr>
                        <a:t> </a:t>
                      </a:r>
                      <a:r>
                        <a:rPr lang="en-US" sz="1200" b="1" spc="-25" dirty="0">
                          <a:solidFill>
                            <a:schemeClr val="tx1"/>
                          </a:solidFill>
                          <a:effectLst/>
                        </a:rPr>
                        <a:t>and</a:t>
                      </a:r>
                      <a:r>
                        <a:rPr lang="en-US" sz="1200" b="1" spc="175" dirty="0">
                          <a:solidFill>
                            <a:schemeClr val="tx1"/>
                          </a:solidFill>
                          <a:effectLst/>
                        </a:rPr>
                        <a:t> </a:t>
                      </a:r>
                      <a:r>
                        <a:rPr lang="en-US" sz="1200" b="1" spc="-30" dirty="0">
                          <a:solidFill>
                            <a:schemeClr val="tx1"/>
                          </a:solidFill>
                          <a:effectLst/>
                        </a:rPr>
                        <a:t>implemented</a:t>
                      </a:r>
                      <a:r>
                        <a:rPr lang="en-US" sz="1200" b="1" spc="-70" dirty="0">
                          <a:solidFill>
                            <a:schemeClr val="tx1"/>
                          </a:solidFill>
                          <a:effectLst/>
                        </a:rPr>
                        <a:t> </a:t>
                      </a:r>
                      <a:r>
                        <a:rPr lang="en-US" sz="1200" b="1" spc="-20" dirty="0">
                          <a:solidFill>
                            <a:schemeClr val="tx1"/>
                          </a:solidFill>
                          <a:effectLst/>
                        </a:rPr>
                        <a:t>by</a:t>
                      </a:r>
                      <a:r>
                        <a:rPr lang="en-US" sz="1200" b="1" spc="-65" dirty="0">
                          <a:solidFill>
                            <a:schemeClr val="tx1"/>
                          </a:solidFill>
                          <a:effectLst/>
                        </a:rPr>
                        <a:t> </a:t>
                      </a:r>
                      <a:r>
                        <a:rPr lang="en-US" sz="1200" b="1" spc="-25" dirty="0">
                          <a:solidFill>
                            <a:schemeClr val="tx1"/>
                          </a:solidFill>
                          <a:effectLst/>
                        </a:rPr>
                        <a:t>their</a:t>
                      </a:r>
                      <a:r>
                        <a:rPr lang="en-US" sz="1200" b="1" spc="-70" dirty="0">
                          <a:solidFill>
                            <a:schemeClr val="tx1"/>
                          </a:solidFill>
                          <a:effectLst/>
                        </a:rPr>
                        <a:t> </a:t>
                      </a:r>
                      <a:r>
                        <a:rPr lang="en-US" sz="1200" b="1" spc="-25" dirty="0">
                          <a:solidFill>
                            <a:schemeClr val="tx1"/>
                          </a:solidFill>
                          <a:effectLst/>
                        </a:rPr>
                        <a:t>third</a:t>
                      </a:r>
                      <a:r>
                        <a:rPr lang="en-US" sz="1200" b="1" spc="-65" dirty="0">
                          <a:solidFill>
                            <a:schemeClr val="tx1"/>
                          </a:solidFill>
                          <a:effectLst/>
                        </a:rPr>
                        <a:t> </a:t>
                      </a:r>
                      <a:r>
                        <a:rPr lang="en-US" sz="1200" b="1" spc="-30" dirty="0">
                          <a:solidFill>
                            <a:schemeClr val="tx1"/>
                          </a:solidFill>
                          <a:effectLst/>
                        </a:rPr>
                        <a:t>birthdays.</a:t>
                      </a:r>
                      <a:r>
                        <a:rPr lang="en-US" sz="1200" b="1" spc="-70" dirty="0">
                          <a:solidFill>
                            <a:schemeClr val="tx1"/>
                          </a:solidFill>
                          <a:effectLst/>
                        </a:rPr>
                        <a:t> </a:t>
                      </a:r>
                      <a:r>
                        <a:rPr lang="en-US" sz="1200" b="1" spc="-30" dirty="0">
                          <a:solidFill>
                            <a:schemeClr val="tx1"/>
                          </a:solidFill>
                          <a:effectLst/>
                        </a:rPr>
                        <a:t>[c/(</a:t>
                      </a:r>
                      <a:r>
                        <a:rPr lang="en-US" sz="1200" b="1" spc="-30" dirty="0" smtClean="0">
                          <a:solidFill>
                            <a:schemeClr val="tx1"/>
                          </a:solidFill>
                          <a:effectLst/>
                        </a:rPr>
                        <a:t>a-b-d-e-f)]x 100</a:t>
                      </a:r>
                      <a:endParaRPr lang="en-US" sz="1200" b="1" dirty="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a:solidFill>
                            <a:schemeClr val="tx1"/>
                          </a:solidFill>
                          <a:effectLst/>
                        </a:rPr>
                        <a:t> </a:t>
                      </a:r>
                      <a:r>
                        <a:rPr lang="en-US" sz="1200" b="1" spc="-35" dirty="0" smtClean="0">
                          <a:solidFill>
                            <a:schemeClr val="tx1"/>
                          </a:solidFill>
                          <a:effectLst/>
                        </a:rPr>
                        <a:t>90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solidFill>
                            <a:schemeClr val="tx1"/>
                          </a:solidFill>
                          <a:effectLst/>
                        </a:rPr>
                        <a:t>90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solidFill>
                            <a:schemeClr val="tx1"/>
                          </a:solidFill>
                          <a:effectLst/>
                        </a:rPr>
                        <a:t>100%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solidFill>
                            <a:schemeClr val="tx1"/>
                          </a:solidFill>
                          <a:effectLst/>
                        </a:rPr>
                        <a:t>100%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solidFill>
                            <a:schemeClr val="tx1"/>
                          </a:solidFill>
                          <a:effectLst/>
                        </a:rPr>
                        <a:t>100%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450215">
                <a:tc gridSpan="5">
                  <a:txBody>
                    <a:bodyPr/>
                    <a:lstStyle/>
                    <a:p>
                      <a:pPr marL="41910" marR="125095" indent="-1270" algn="just">
                        <a:lnSpc>
                          <a:spcPct val="107000"/>
                        </a:lnSpc>
                        <a:spcBef>
                          <a:spcPts val="380"/>
                        </a:spcBef>
                        <a:spcAft>
                          <a:spcPts val="0"/>
                        </a:spcAft>
                      </a:pPr>
                      <a:r>
                        <a:rPr lang="en-US" sz="1200" b="1" dirty="0" smtClean="0">
                          <a:solidFill>
                            <a:schemeClr val="tx1"/>
                          </a:solidFill>
                          <a:effectLst/>
                          <a:latin typeface="Calibri"/>
                          <a:ea typeface="Calibri"/>
                          <a:cs typeface="Times New Roman"/>
                        </a:rPr>
                        <a:t>Number of children who have been served in Part C and referred to Part B for eligibility determination that are not included in b, c, d, e, f</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hMerge="1">
                  <a:txBody>
                    <a:bodyPr/>
                    <a:lstStyle/>
                    <a:p>
                      <a:pPr marL="0" marR="0" algn="ctr">
                        <a:spcBef>
                          <a:spcPts val="500"/>
                        </a:spcBef>
                        <a:spcAft>
                          <a:spcPts val="0"/>
                        </a:spcAft>
                      </a:pP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3EE"/>
                    </a:solidFill>
                  </a:tcPr>
                </a:tc>
                <a:tc hMerge="1">
                  <a:txBody>
                    <a:bodyPr/>
                    <a:lstStyle/>
                    <a:p>
                      <a:pPr marL="0" marR="0" algn="ctr">
                        <a:spcBef>
                          <a:spcPts val="500"/>
                        </a:spcBef>
                        <a:spcAft>
                          <a:spcPts val="0"/>
                        </a:spcAft>
                      </a:pP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3EE"/>
                    </a:solidFill>
                  </a:tcPr>
                </a:tc>
                <a:tc hMerge="1">
                  <a:txBody>
                    <a:bodyPr/>
                    <a:lstStyle/>
                    <a:p>
                      <a:pPr marL="126365" marR="0">
                        <a:spcBef>
                          <a:spcPts val="500"/>
                        </a:spcBef>
                        <a:spcAft>
                          <a:spcPts val="0"/>
                        </a:spcAft>
                      </a:pP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3EE"/>
                    </a:solidFill>
                  </a:tcPr>
                </a:tc>
                <a:tc hMerge="1">
                  <a:txBody>
                    <a:bodyPr/>
                    <a:lstStyle/>
                    <a:p>
                      <a:pPr marL="161925" marR="0">
                        <a:spcBef>
                          <a:spcPts val="500"/>
                        </a:spcBef>
                        <a:spcAft>
                          <a:spcPts val="0"/>
                        </a:spcAft>
                      </a:pP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3EE"/>
                    </a:solidFill>
                  </a:tcPr>
                </a:tc>
                <a:tc>
                  <a:txBody>
                    <a:bodyPr/>
                    <a:lstStyle/>
                    <a:p>
                      <a:pPr marL="126365" marR="0" algn="ctr">
                        <a:spcBef>
                          <a:spcPts val="500"/>
                        </a:spcBef>
                        <a:spcAft>
                          <a:spcPts val="0"/>
                        </a:spcAft>
                      </a:pPr>
                      <a:r>
                        <a:rPr lang="en-US" sz="1200" b="1" dirty="0" smtClean="0">
                          <a:solidFill>
                            <a:schemeClr val="tx1"/>
                          </a:solidFill>
                          <a:effectLst/>
                          <a:latin typeface="Calibri"/>
                          <a:ea typeface="Calibri"/>
                          <a:cs typeface="Times New Roman"/>
                        </a:rPr>
                        <a:t>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r h="450215">
                <a:tc gridSpan="6">
                  <a:txBody>
                    <a:bodyPr/>
                    <a:lstStyle/>
                    <a:p>
                      <a:r>
                        <a:rPr kumimoji="0" lang="en-US" sz="1200" b="1" kern="1200" dirty="0" smtClean="0">
                          <a:solidFill>
                            <a:schemeClr val="tx1"/>
                          </a:solidFill>
                          <a:effectLst/>
                          <a:latin typeface="+mn-lt"/>
                          <a:ea typeface="+mn-ea"/>
                          <a:cs typeface="+mn-cs"/>
                        </a:rPr>
                        <a:t>Account for children included in (a), but not included in b, c, d, or e. Indicate the range of days beyond the third birthday when eligibility was determined and the IEP developed, and the reasons for the delays.</a:t>
                      </a:r>
                    </a:p>
                    <a:p>
                      <a:endParaRPr kumimoji="0" lang="en-US" sz="1200" b="1" kern="1200" dirty="0" smtClean="0">
                        <a:solidFill>
                          <a:schemeClr val="tx1"/>
                        </a:solidFill>
                        <a:effectLst/>
                        <a:latin typeface="+mn-lt"/>
                        <a:ea typeface="+mn-ea"/>
                        <a:cs typeface="+mn-cs"/>
                      </a:endParaRPr>
                    </a:p>
                    <a:p>
                      <a:endParaRPr lang="en-US" sz="1000" b="1" dirty="0" smtClean="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26365" marR="0" algn="ctr">
                        <a:spcBef>
                          <a:spcPts val="500"/>
                        </a:spcBef>
                        <a:spcAft>
                          <a:spcPts val="0"/>
                        </a:spcAft>
                      </a:pPr>
                      <a:endParaRPr lang="en-US" sz="1200"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3E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301458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lstStyle/>
          <a:p>
            <a:r>
              <a:rPr lang="en-US" dirty="0" smtClean="0"/>
              <a:t>Indicator 13: Secondary Transition</a:t>
            </a:r>
            <a:endParaRPr lang="en-US" dirty="0"/>
          </a:p>
        </p:txBody>
      </p:sp>
      <p:sp>
        <p:nvSpPr>
          <p:cNvPr id="2" name="Content Placeholder 1"/>
          <p:cNvSpPr>
            <a:spLocks noGrp="1"/>
          </p:cNvSpPr>
          <p:nvPr>
            <p:ph idx="1"/>
          </p:nvPr>
        </p:nvSpPr>
        <p:spPr>
          <a:xfrm>
            <a:off x="457200" y="1295400"/>
            <a:ext cx="8229600" cy="4572000"/>
          </a:xfrm>
        </p:spPr>
        <p:txBody>
          <a:bodyPr>
            <a:noAutofit/>
          </a:bodyPr>
          <a:lstStyle/>
          <a:p>
            <a:pPr marL="0" indent="0">
              <a:buNone/>
            </a:pPr>
            <a:r>
              <a:rPr lang="en-US" sz="2400" dirty="0"/>
              <a:t>Compliance indicator: Percent of youth with IEPs aged 16 and above with an IEP that includes appropriate measurable postsecondary goals that are annually updated and based upon an age appropriate transition assessment, transition services, including courses of study, that will reasonably enable the student to meet those postsecondary goals, and annual IEP goals related to the student’s transition services needs. There also must be evidence that the student was invited to the IEP  Team meeting where transition services are to be discussed and evidence that, if appropriate, a representative of any participating agency was invited to the IEP Team meeting with the prior consent of the parent or student who has reached the age of majority.</a:t>
            </a:r>
          </a:p>
          <a:p>
            <a:pPr marL="0" indent="0">
              <a:buNone/>
            </a:pPr>
            <a:endParaRPr lang="en-US" sz="2400" dirty="0"/>
          </a:p>
        </p:txBody>
      </p:sp>
    </p:spTree>
    <p:extLst>
      <p:ext uri="{BB962C8B-B14F-4D97-AF65-F5344CB8AC3E}">
        <p14:creationId xmlns:p14="http://schemas.microsoft.com/office/powerpoint/2010/main" val="3603947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70002"/>
            <a:ext cx="9142562" cy="6711798"/>
          </a:xfrm>
        </p:spPr>
        <p:txBody>
          <a:bodyPr>
            <a:normAutofit/>
          </a:bodyPr>
          <a:lstStyle/>
          <a:p>
            <a:r>
              <a:rPr lang="en-US" sz="3600" dirty="0" smtClean="0"/>
              <a:t>Every </a:t>
            </a:r>
            <a:r>
              <a:rPr lang="en-US" sz="3600" dirty="0"/>
              <a:t>dataset collected has its own process</a:t>
            </a:r>
            <a:r>
              <a:rPr lang="en-US" sz="3600" dirty="0" smtClean="0"/>
              <a:t>.</a:t>
            </a:r>
          </a:p>
          <a:p>
            <a:pPr lvl="1"/>
            <a:r>
              <a:rPr lang="en-US" sz="3200" dirty="0" smtClean="0"/>
              <a:t>Where is that information stored?</a:t>
            </a:r>
          </a:p>
          <a:p>
            <a:pPr lvl="2"/>
            <a:r>
              <a:rPr lang="en-US" sz="2800" dirty="0" smtClean="0"/>
              <a:t>Paper/Electronic</a:t>
            </a:r>
          </a:p>
          <a:p>
            <a:pPr lvl="3"/>
            <a:r>
              <a:rPr lang="en-US" sz="2400" dirty="0" smtClean="0"/>
              <a:t>Who keeps the paper file?</a:t>
            </a:r>
          </a:p>
          <a:p>
            <a:pPr lvl="3"/>
            <a:r>
              <a:rPr lang="en-US" sz="2400" dirty="0" smtClean="0"/>
              <a:t>Who enters the information into the electronic system?</a:t>
            </a:r>
          </a:p>
          <a:p>
            <a:pPr lvl="4"/>
            <a:r>
              <a:rPr lang="en-US" sz="2400" dirty="0" smtClean="0"/>
              <a:t>Is it someone different than the person collecting the data?</a:t>
            </a:r>
          </a:p>
          <a:p>
            <a:pPr lvl="4"/>
            <a:r>
              <a:rPr lang="en-US" sz="2400" dirty="0" smtClean="0"/>
              <a:t>Has that person been trained to use the electronic system</a:t>
            </a:r>
          </a:p>
          <a:p>
            <a:pPr lvl="1"/>
            <a:r>
              <a:rPr lang="en-US" sz="3200" dirty="0" smtClean="0"/>
              <a:t>When is the data submitted?</a:t>
            </a:r>
          </a:p>
          <a:p>
            <a:pPr lvl="2"/>
            <a:r>
              <a:rPr lang="en-US" sz="2800" dirty="0" smtClean="0"/>
              <a:t>Cycle 2-7</a:t>
            </a:r>
          </a:p>
          <a:p>
            <a:pPr lvl="2"/>
            <a:r>
              <a:rPr lang="en-US" sz="2800" dirty="0" smtClean="0"/>
              <a:t>CRDC – Civil Rights Data Collection</a:t>
            </a:r>
          </a:p>
          <a:p>
            <a:pPr lvl="2"/>
            <a:r>
              <a:rPr lang="en-US" sz="2800" dirty="0" smtClean="0"/>
              <a:t>Family Surveys</a:t>
            </a:r>
            <a:endParaRPr lang="en-US" sz="3600" dirty="0" smtClean="0"/>
          </a:p>
        </p:txBody>
      </p:sp>
    </p:spTree>
    <p:extLst>
      <p:ext uri="{BB962C8B-B14F-4D97-AF65-F5344CB8AC3E}">
        <p14:creationId xmlns:p14="http://schemas.microsoft.com/office/powerpoint/2010/main" val="1880330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lstStyle/>
          <a:p>
            <a:r>
              <a:rPr lang="en-US" dirty="0" smtClean="0"/>
              <a:t>Indicator 13: Secondary Transition</a:t>
            </a:r>
            <a:endParaRPr lang="en-US" dirty="0"/>
          </a:p>
        </p:txBody>
      </p:sp>
      <p:sp>
        <p:nvSpPr>
          <p:cNvPr id="5" name="TextBox 4"/>
          <p:cNvSpPr txBox="1"/>
          <p:nvPr/>
        </p:nvSpPr>
        <p:spPr>
          <a:xfrm>
            <a:off x="503703" y="1230868"/>
            <a:ext cx="2971800" cy="369332"/>
          </a:xfrm>
          <a:prstGeom prst="rect">
            <a:avLst/>
          </a:prstGeom>
          <a:noFill/>
        </p:spPr>
        <p:txBody>
          <a:bodyPr wrap="square" rtlCol="0">
            <a:spAutoFit/>
          </a:bodyPr>
          <a:lstStyle/>
          <a:p>
            <a:r>
              <a:rPr lang="en-US" b="1" dirty="0" smtClean="0"/>
              <a:t>Historical Data and Targets</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531784767"/>
              </p:ext>
            </p:extLst>
          </p:nvPr>
        </p:nvGraphicFramePr>
        <p:xfrm>
          <a:off x="561974" y="1600200"/>
          <a:ext cx="8196539" cy="849867"/>
        </p:xfrm>
        <a:graphic>
          <a:graphicData uri="http://schemas.openxmlformats.org/drawingml/2006/table">
            <a:tbl>
              <a:tblPr firstRow="1" firstCol="1" lastRow="1" lastCol="1" bandRow="1" bandCol="1">
                <a:tableStyleId>{5C22544A-7EE6-4342-B048-85BDC9FD1C3A}</a:tableStyleId>
              </a:tblPr>
              <a:tblGrid>
                <a:gridCol w="852251">
                  <a:extLst>
                    <a:ext uri="{9D8B030D-6E8A-4147-A177-3AD203B41FA5}">
                      <a16:colId xmlns:a16="http://schemas.microsoft.com/office/drawing/2014/main" val="20000"/>
                    </a:ext>
                  </a:extLst>
                </a:gridCol>
                <a:gridCol w="918036">
                  <a:extLst>
                    <a:ext uri="{9D8B030D-6E8A-4147-A177-3AD203B41FA5}">
                      <a16:colId xmlns:a16="http://schemas.microsoft.com/office/drawing/2014/main" val="20001"/>
                    </a:ext>
                  </a:extLst>
                </a:gridCol>
                <a:gridCol w="918036">
                  <a:extLst>
                    <a:ext uri="{9D8B030D-6E8A-4147-A177-3AD203B41FA5}">
                      <a16:colId xmlns:a16="http://schemas.microsoft.com/office/drawing/2014/main" val="20002"/>
                    </a:ext>
                  </a:extLst>
                </a:gridCol>
                <a:gridCol w="918036">
                  <a:extLst>
                    <a:ext uri="{9D8B030D-6E8A-4147-A177-3AD203B41FA5}">
                      <a16:colId xmlns:a16="http://schemas.microsoft.com/office/drawing/2014/main" val="20003"/>
                    </a:ext>
                  </a:extLst>
                </a:gridCol>
                <a:gridCol w="918036">
                  <a:extLst>
                    <a:ext uri="{9D8B030D-6E8A-4147-A177-3AD203B41FA5}">
                      <a16:colId xmlns:a16="http://schemas.microsoft.com/office/drawing/2014/main" val="20004"/>
                    </a:ext>
                  </a:extLst>
                </a:gridCol>
                <a:gridCol w="918036">
                  <a:extLst>
                    <a:ext uri="{9D8B030D-6E8A-4147-A177-3AD203B41FA5}">
                      <a16:colId xmlns:a16="http://schemas.microsoft.com/office/drawing/2014/main" val="20005"/>
                    </a:ext>
                  </a:extLst>
                </a:gridCol>
                <a:gridCol w="918036">
                  <a:extLst>
                    <a:ext uri="{9D8B030D-6E8A-4147-A177-3AD203B41FA5}">
                      <a16:colId xmlns:a16="http://schemas.microsoft.com/office/drawing/2014/main" val="20006"/>
                    </a:ext>
                  </a:extLst>
                </a:gridCol>
                <a:gridCol w="918036">
                  <a:extLst>
                    <a:ext uri="{9D8B030D-6E8A-4147-A177-3AD203B41FA5}">
                      <a16:colId xmlns:a16="http://schemas.microsoft.com/office/drawing/2014/main" val="20007"/>
                    </a:ext>
                  </a:extLst>
                </a:gridCol>
                <a:gridCol w="918036">
                  <a:extLst>
                    <a:ext uri="{9D8B030D-6E8A-4147-A177-3AD203B41FA5}">
                      <a16:colId xmlns:a16="http://schemas.microsoft.com/office/drawing/2014/main" val="20008"/>
                    </a:ext>
                  </a:extLst>
                </a:gridCol>
              </a:tblGrid>
              <a:tr h="283289">
                <a:tc>
                  <a:txBody>
                    <a:bodyPr/>
                    <a:lstStyle/>
                    <a:p>
                      <a:pPr marL="2540" marR="0" algn="ctr">
                        <a:spcBef>
                          <a:spcPts val="380"/>
                        </a:spcBef>
                        <a:spcAft>
                          <a:spcPts val="0"/>
                        </a:spcAft>
                      </a:pPr>
                      <a:r>
                        <a:rPr lang="en-US" sz="1200" dirty="0">
                          <a:effectLst/>
                        </a:rPr>
                        <a:t>FFY</a:t>
                      </a:r>
                      <a:endParaRPr lang="en-US" sz="12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2005</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2006</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2007</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2008</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2009</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2010</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50">
                          <a:effectLst/>
                        </a:rPr>
                        <a:t>2011</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2012</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289">
                <a:tc>
                  <a:txBody>
                    <a:bodyPr/>
                    <a:lstStyle/>
                    <a:p>
                      <a:pPr marL="43815" marR="0">
                        <a:spcBef>
                          <a:spcPts val="380"/>
                        </a:spcBef>
                        <a:spcAft>
                          <a:spcPts val="0"/>
                        </a:spcAft>
                      </a:pPr>
                      <a:r>
                        <a:rPr lang="en-US" sz="1200" spc="-25">
                          <a:effectLst/>
                        </a:rPr>
                        <a:t>Target</a:t>
                      </a:r>
                      <a:endParaRPr lang="en-US" sz="12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a:solidFill>
                            <a:schemeClr val="tx1"/>
                          </a:solidFill>
                          <a:effectLst/>
                        </a:rPr>
                        <a:t>100%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a:solidFill>
                            <a:schemeClr val="tx1"/>
                          </a:solidFill>
                          <a:effectLst/>
                        </a:rPr>
                        <a:t>100%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a:solidFill>
                            <a:schemeClr val="tx1"/>
                          </a:solidFill>
                          <a:effectLst/>
                        </a:rPr>
                        <a:t>100%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a:solidFill>
                            <a:schemeClr val="tx1"/>
                          </a:solidFill>
                          <a:effectLst/>
                        </a:rPr>
                        <a:t>100%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a:solidFill>
                            <a:schemeClr val="tx1"/>
                          </a:solidFill>
                          <a:effectLst/>
                        </a:rPr>
                        <a:t>100%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a:spcBef>
                          <a:spcPts val="380"/>
                        </a:spcBef>
                        <a:spcAft>
                          <a:spcPts val="0"/>
                        </a:spcAft>
                      </a:pPr>
                      <a:r>
                        <a:rPr lang="en-US" sz="1200" b="1" spc="-35" dirty="0">
                          <a:solidFill>
                            <a:schemeClr val="tx1"/>
                          </a:solidFill>
                          <a:effectLst/>
                        </a:rPr>
                        <a:t>100%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635" algn="ctr" rtl="0" eaLnBrk="1" latinLnBrk="0" hangingPunct="1">
                        <a:spcBef>
                          <a:spcPts val="380"/>
                        </a:spcBef>
                        <a:spcAft>
                          <a:spcPts val="0"/>
                        </a:spcAft>
                      </a:pPr>
                      <a:r>
                        <a:rPr kumimoji="0" lang="en-US" sz="1200" b="1" kern="1200" spc="-35" dirty="0">
                          <a:solidFill>
                            <a:schemeClr val="tx1"/>
                          </a:solidFill>
                          <a:effectLst/>
                          <a:latin typeface="+mn-lt"/>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283289">
                <a:tc>
                  <a:txBody>
                    <a:bodyPr/>
                    <a:lstStyle/>
                    <a:p>
                      <a:pPr marL="44450" marR="0">
                        <a:spcBef>
                          <a:spcPts val="380"/>
                        </a:spcBef>
                        <a:spcAft>
                          <a:spcPts val="0"/>
                        </a:spcAft>
                      </a:pPr>
                      <a:r>
                        <a:rPr lang="en-US" sz="1200" b="1" spc="-25">
                          <a:effectLst/>
                        </a:rPr>
                        <a:t>Data</a:t>
                      </a:r>
                      <a:endParaRPr lang="en-US" sz="1200" b="1">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b="1" dirty="0">
                          <a:solidFill>
                            <a:schemeClr val="bg1"/>
                          </a:solidFill>
                          <a:effectLst/>
                        </a:rPr>
                        <a:t> </a:t>
                      </a:r>
                      <a:endParaRPr lang="en-US" sz="1200" b="1"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spcBef>
                          <a:spcPts val="0"/>
                        </a:spcBef>
                        <a:spcAft>
                          <a:spcPts val="0"/>
                        </a:spcAft>
                      </a:pPr>
                      <a:r>
                        <a:rPr lang="en-US" sz="1200" b="1" dirty="0">
                          <a:solidFill>
                            <a:schemeClr val="bg1"/>
                          </a:solidFill>
                          <a:effectLst/>
                        </a:rPr>
                        <a:t> </a:t>
                      </a:r>
                      <a:endParaRPr lang="en-US" sz="1200" b="1"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spcBef>
                          <a:spcPts val="0"/>
                        </a:spcBef>
                        <a:spcAft>
                          <a:spcPts val="0"/>
                        </a:spcAft>
                      </a:pPr>
                      <a:r>
                        <a:rPr lang="en-US" sz="1200" b="1" dirty="0">
                          <a:solidFill>
                            <a:schemeClr val="bg1"/>
                          </a:solidFill>
                          <a:effectLst/>
                        </a:rPr>
                        <a:t> </a:t>
                      </a:r>
                      <a:endParaRPr lang="en-US" sz="1200" b="1"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spcBef>
                          <a:spcPts val="0"/>
                        </a:spcBef>
                        <a:spcAft>
                          <a:spcPts val="0"/>
                        </a:spcAft>
                      </a:pPr>
                      <a:r>
                        <a:rPr lang="en-US" sz="1200" b="1" dirty="0">
                          <a:solidFill>
                            <a:schemeClr val="bg1"/>
                          </a:solidFill>
                          <a:effectLst/>
                        </a:rPr>
                        <a:t> </a:t>
                      </a:r>
                      <a:endParaRPr lang="en-US" sz="1200" b="1"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194945" marR="0">
                        <a:spcBef>
                          <a:spcPts val="205"/>
                        </a:spcBef>
                        <a:spcAft>
                          <a:spcPts val="0"/>
                        </a:spcAft>
                      </a:pPr>
                      <a:r>
                        <a:rPr lang="en-US" sz="1200" b="1" spc="-35" dirty="0">
                          <a:solidFill>
                            <a:srgbClr val="FF0000"/>
                          </a:solidFill>
                          <a:effectLst/>
                        </a:rPr>
                        <a:t>96.34%</a:t>
                      </a:r>
                      <a:endParaRPr lang="en-US" sz="12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217170" marR="0">
                        <a:spcBef>
                          <a:spcPts val="380"/>
                        </a:spcBef>
                        <a:spcAft>
                          <a:spcPts val="0"/>
                        </a:spcAft>
                      </a:pPr>
                      <a:r>
                        <a:rPr lang="en-US" sz="1200" b="0" spc="-35" dirty="0">
                          <a:solidFill>
                            <a:schemeClr val="tx1"/>
                          </a:solidFill>
                          <a:effectLst/>
                        </a:rPr>
                        <a:t>96.19%</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239395" marR="0">
                        <a:spcBef>
                          <a:spcPts val="380"/>
                        </a:spcBef>
                        <a:spcAft>
                          <a:spcPts val="0"/>
                        </a:spcAft>
                      </a:pPr>
                      <a:r>
                        <a:rPr lang="en-US" sz="1200" b="0" spc="-35" dirty="0">
                          <a:solidFill>
                            <a:schemeClr val="tx1"/>
                          </a:solidFill>
                          <a:effectLst/>
                        </a:rPr>
                        <a:t>96.51%</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239395" marR="0">
                        <a:spcBef>
                          <a:spcPts val="380"/>
                        </a:spcBef>
                        <a:spcAft>
                          <a:spcPts val="0"/>
                        </a:spcAft>
                      </a:pPr>
                      <a:r>
                        <a:rPr lang="en-US" sz="1200" b="0" spc="-35" dirty="0">
                          <a:solidFill>
                            <a:schemeClr val="tx1"/>
                          </a:solidFill>
                          <a:effectLst/>
                        </a:rPr>
                        <a:t>89.07%</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20190202"/>
              </p:ext>
            </p:extLst>
          </p:nvPr>
        </p:nvGraphicFramePr>
        <p:xfrm>
          <a:off x="550648" y="2670593"/>
          <a:ext cx="6383552" cy="926067"/>
        </p:xfrm>
        <a:graphic>
          <a:graphicData uri="http://schemas.openxmlformats.org/drawingml/2006/table">
            <a:tbl>
              <a:tblPr firstRow="1" firstCol="1" lastRow="1" lastCol="1" bandRow="1" bandCol="1">
                <a:tableStyleId>{5C22544A-7EE6-4342-B048-85BDC9FD1C3A}</a:tableStyleId>
              </a:tblPr>
              <a:tblGrid>
                <a:gridCol w="897152">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tblGrid>
              <a:tr h="308689">
                <a:tc>
                  <a:txBody>
                    <a:bodyPr/>
                    <a:lstStyle/>
                    <a:p>
                      <a:pPr marL="2540" marR="0" algn="ctr">
                        <a:spcBef>
                          <a:spcPts val="380"/>
                        </a:spcBef>
                        <a:spcAft>
                          <a:spcPts val="0"/>
                        </a:spcAft>
                      </a:pPr>
                      <a:r>
                        <a:rPr lang="en-US" sz="1200" dirty="0">
                          <a:effectLst/>
                        </a:rPr>
                        <a:t>FFY</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dirty="0">
                          <a:effectLst/>
                        </a:rPr>
                        <a:t>2013</a:t>
                      </a: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2014</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2015</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2016</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2017</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80"/>
                        </a:spcBef>
                        <a:spcAft>
                          <a:spcPts val="0"/>
                        </a:spcAft>
                      </a:pPr>
                      <a:r>
                        <a:rPr lang="en-US" sz="1200" spc="-40">
                          <a:effectLst/>
                        </a:rPr>
                        <a:t>2018</a:t>
                      </a:r>
                      <a:endParaRPr lang="en-US" sz="12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8689">
                <a:tc>
                  <a:txBody>
                    <a:bodyPr/>
                    <a:lstStyle/>
                    <a:p>
                      <a:pPr marL="41275" marR="0">
                        <a:spcBef>
                          <a:spcPts val="380"/>
                        </a:spcBef>
                        <a:spcAft>
                          <a:spcPts val="0"/>
                        </a:spcAft>
                      </a:pPr>
                      <a:r>
                        <a:rPr lang="en-US" sz="1200" b="1" spc="-25" dirty="0" smtClean="0">
                          <a:solidFill>
                            <a:schemeClr val="bg1"/>
                          </a:solidFill>
                          <a:effectLst/>
                        </a:rPr>
                        <a:t>Target</a:t>
                      </a:r>
                      <a:r>
                        <a:rPr lang="en-US" sz="1200" b="1" spc="-55" dirty="0" smtClean="0">
                          <a:solidFill>
                            <a:schemeClr val="bg1"/>
                          </a:solidFill>
                          <a:effectLst/>
                        </a:rPr>
                        <a:t> </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43510" marR="0" algn="ctr">
                        <a:spcBef>
                          <a:spcPts val="200"/>
                        </a:spcBef>
                        <a:spcAft>
                          <a:spcPts val="0"/>
                        </a:spcAft>
                      </a:pPr>
                      <a:r>
                        <a:rPr lang="en-US" sz="1200" b="1" spc="-35" dirty="0" smtClean="0">
                          <a:solidFill>
                            <a:schemeClr val="tx1"/>
                          </a:solidFill>
                          <a:effectLst/>
                        </a:rPr>
                        <a:t>100.00%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1" spc="-35" dirty="0" smtClean="0">
                          <a:solidFill>
                            <a:schemeClr val="tx1"/>
                          </a:solidFill>
                          <a:effectLst/>
                        </a:rPr>
                        <a:t>100.00%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1" spc="-35" dirty="0" smtClean="0">
                          <a:solidFill>
                            <a:schemeClr val="tx1"/>
                          </a:solidFill>
                          <a:effectLst/>
                        </a:rPr>
                        <a:t>100.00%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1" spc="-35" dirty="0" smtClean="0">
                          <a:solidFill>
                            <a:schemeClr val="tx1"/>
                          </a:solidFill>
                          <a:effectLst/>
                        </a:rPr>
                        <a:t>100.00%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1" spc="-35" dirty="0" smtClean="0">
                          <a:solidFill>
                            <a:schemeClr val="tx1"/>
                          </a:solidFill>
                          <a:effectLst/>
                        </a:rPr>
                        <a:t>100.00%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1" spc="-35" dirty="0" smtClean="0">
                          <a:solidFill>
                            <a:schemeClr val="tx1"/>
                          </a:solidFill>
                          <a:effectLst/>
                        </a:rPr>
                        <a:t>100.00%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308689">
                <a:tc>
                  <a:txBody>
                    <a:bodyPr/>
                    <a:lstStyle/>
                    <a:p>
                      <a:pPr marL="41275" marR="0">
                        <a:spcBef>
                          <a:spcPts val="380"/>
                        </a:spcBef>
                        <a:spcAft>
                          <a:spcPts val="0"/>
                        </a:spcAft>
                      </a:pPr>
                      <a:r>
                        <a:rPr lang="en-US" sz="1200" b="1" dirty="0" smtClean="0">
                          <a:solidFill>
                            <a:schemeClr val="bg1"/>
                          </a:solidFill>
                          <a:effectLst/>
                          <a:latin typeface="Calibri"/>
                          <a:ea typeface="Calibri"/>
                          <a:cs typeface="Times New Roman"/>
                        </a:rPr>
                        <a:t>Data</a:t>
                      </a:r>
                      <a:endParaRPr lang="en-US" sz="12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43510" marR="0" algn="ctr">
                        <a:spcBef>
                          <a:spcPts val="200"/>
                        </a:spcBef>
                        <a:spcAft>
                          <a:spcPts val="0"/>
                        </a:spcAft>
                      </a:pPr>
                      <a:r>
                        <a:rPr lang="en-US" sz="1200" b="0" dirty="0" smtClean="0">
                          <a:solidFill>
                            <a:schemeClr val="tx1"/>
                          </a:solidFill>
                          <a:effectLst/>
                          <a:latin typeface="Calibri"/>
                          <a:ea typeface="Calibri"/>
                          <a:cs typeface="Times New Roman"/>
                        </a:rPr>
                        <a:t>98.58%</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0" dirty="0" smtClean="0">
                          <a:solidFill>
                            <a:schemeClr val="tx1"/>
                          </a:solidFill>
                          <a:effectLst/>
                          <a:latin typeface="Calibri"/>
                          <a:ea typeface="Calibri"/>
                          <a:cs typeface="Times New Roman"/>
                        </a:rPr>
                        <a:t>98.87%</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0" dirty="0" smtClean="0">
                          <a:solidFill>
                            <a:schemeClr val="tx1"/>
                          </a:solidFill>
                          <a:effectLst/>
                          <a:latin typeface="Calibri"/>
                          <a:ea typeface="Calibri"/>
                          <a:cs typeface="Times New Roman"/>
                        </a:rPr>
                        <a:t>96.41%</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0" dirty="0" smtClean="0">
                          <a:solidFill>
                            <a:schemeClr val="tx1"/>
                          </a:solidFill>
                          <a:effectLst/>
                          <a:latin typeface="Calibri"/>
                          <a:ea typeface="Calibri"/>
                          <a:cs typeface="Times New Roman"/>
                        </a:rPr>
                        <a:t>98.85%</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r>
                        <a:rPr lang="en-US" sz="1200" b="0" dirty="0" smtClean="0">
                          <a:solidFill>
                            <a:schemeClr val="tx1"/>
                          </a:solidFill>
                          <a:effectLst/>
                          <a:latin typeface="Calibri"/>
                          <a:ea typeface="Calibri"/>
                          <a:cs typeface="Times New Roman"/>
                        </a:rPr>
                        <a:t>97.44%</a:t>
                      </a: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43510" marR="0" algn="ctr">
                        <a:spcBef>
                          <a:spcPts val="200"/>
                        </a:spcBef>
                        <a:spcAft>
                          <a:spcPts val="0"/>
                        </a:spcAft>
                      </a:pPr>
                      <a:endParaRPr lang="en-US" sz="12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769685856"/>
                  </a:ext>
                </a:extLst>
              </a:tr>
            </a:tbl>
          </a:graphicData>
        </a:graphic>
      </p:graphicFrame>
      <p:sp>
        <p:nvSpPr>
          <p:cNvPr id="9" name="TextBox 8"/>
          <p:cNvSpPr txBox="1"/>
          <p:nvPr/>
        </p:nvSpPr>
        <p:spPr>
          <a:xfrm>
            <a:off x="534083" y="4191000"/>
            <a:ext cx="2805269" cy="369332"/>
          </a:xfrm>
          <a:prstGeom prst="rect">
            <a:avLst/>
          </a:prstGeom>
          <a:noFill/>
        </p:spPr>
        <p:txBody>
          <a:bodyPr wrap="square" rtlCol="0">
            <a:spAutoFit/>
          </a:bodyPr>
          <a:lstStyle/>
          <a:p>
            <a:r>
              <a:rPr lang="en-US" b="1" dirty="0"/>
              <a:t>FFY 2013 SPP/APR Data</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29197874"/>
              </p:ext>
            </p:extLst>
          </p:nvPr>
        </p:nvGraphicFramePr>
        <p:xfrm>
          <a:off x="553008" y="4564814"/>
          <a:ext cx="8057593" cy="782902"/>
        </p:xfrm>
        <a:graphic>
          <a:graphicData uri="http://schemas.openxmlformats.org/drawingml/2006/table">
            <a:tbl>
              <a:tblPr firstRow="1" firstCol="1" lastRow="1" lastCol="1" bandRow="1" bandCol="1">
                <a:tableStyleId>{5C22544A-7EE6-4342-B048-85BDC9FD1C3A}</a:tableStyleId>
              </a:tblPr>
              <a:tblGrid>
                <a:gridCol w="3790392">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762001">
                  <a:extLst>
                    <a:ext uri="{9D8B030D-6E8A-4147-A177-3AD203B41FA5}">
                      <a16:colId xmlns:a16="http://schemas.microsoft.com/office/drawing/2014/main" val="20004"/>
                    </a:ext>
                  </a:extLst>
                </a:gridCol>
              </a:tblGrid>
              <a:tr h="450215">
                <a:tc>
                  <a:txBody>
                    <a:bodyPr/>
                    <a:lstStyle/>
                    <a:p>
                      <a:pPr marL="0" marR="92075" indent="0" algn="ctr">
                        <a:lnSpc>
                          <a:spcPct val="107000"/>
                        </a:lnSpc>
                        <a:spcBef>
                          <a:spcPts val="380"/>
                        </a:spcBef>
                        <a:spcAft>
                          <a:spcPts val="0"/>
                        </a:spcAft>
                      </a:pPr>
                      <a:r>
                        <a:rPr lang="en-US" sz="1200" spc="-20" dirty="0">
                          <a:effectLst/>
                        </a:rPr>
                        <a:t>Number</a:t>
                      </a:r>
                      <a:r>
                        <a:rPr lang="en-US" sz="1200" spc="-50" dirty="0">
                          <a:effectLst/>
                        </a:rPr>
                        <a:t> </a:t>
                      </a:r>
                      <a:r>
                        <a:rPr lang="en-US" sz="1200" spc="-15" dirty="0">
                          <a:effectLst/>
                        </a:rPr>
                        <a:t>of</a:t>
                      </a:r>
                      <a:r>
                        <a:rPr lang="en-US" sz="1200" spc="-45" dirty="0">
                          <a:effectLst/>
                        </a:rPr>
                        <a:t> </a:t>
                      </a:r>
                      <a:r>
                        <a:rPr lang="en-US" sz="1200" spc="-20" dirty="0">
                          <a:effectLst/>
                        </a:rPr>
                        <a:t>youth</a:t>
                      </a:r>
                      <a:r>
                        <a:rPr lang="en-US" sz="1200" spc="-45" dirty="0">
                          <a:effectLst/>
                        </a:rPr>
                        <a:t> </a:t>
                      </a:r>
                      <a:r>
                        <a:rPr lang="en-US" sz="1200" spc="-20" dirty="0">
                          <a:effectLst/>
                        </a:rPr>
                        <a:t>aged</a:t>
                      </a:r>
                      <a:r>
                        <a:rPr lang="en-US" sz="1200" spc="-45" dirty="0">
                          <a:effectLst/>
                        </a:rPr>
                        <a:t> </a:t>
                      </a:r>
                      <a:r>
                        <a:rPr lang="en-US" sz="1200" spc="-15" dirty="0">
                          <a:effectLst/>
                        </a:rPr>
                        <a:t>16</a:t>
                      </a:r>
                      <a:r>
                        <a:rPr lang="en-US" sz="1200" spc="-45" dirty="0">
                          <a:effectLst/>
                        </a:rPr>
                        <a:t> </a:t>
                      </a:r>
                      <a:r>
                        <a:rPr lang="en-US" sz="1200" spc="-15" dirty="0">
                          <a:effectLst/>
                        </a:rPr>
                        <a:t>and</a:t>
                      </a:r>
                      <a:r>
                        <a:rPr lang="en-US" sz="1200" spc="-45" dirty="0">
                          <a:effectLst/>
                        </a:rPr>
                        <a:t> </a:t>
                      </a:r>
                      <a:r>
                        <a:rPr lang="en-US" sz="1200" spc="-20" dirty="0">
                          <a:effectLst/>
                        </a:rPr>
                        <a:t>above</a:t>
                      </a:r>
                      <a:r>
                        <a:rPr lang="en-US" sz="1200" spc="-45" dirty="0">
                          <a:effectLst/>
                        </a:rPr>
                        <a:t> </a:t>
                      </a:r>
                      <a:r>
                        <a:rPr lang="en-US" sz="1200" spc="-20" dirty="0">
                          <a:effectLst/>
                        </a:rPr>
                        <a:t>with</a:t>
                      </a:r>
                      <a:r>
                        <a:rPr lang="en-US" sz="1200" spc="175" dirty="0">
                          <a:effectLst/>
                        </a:rPr>
                        <a:t> </a:t>
                      </a:r>
                      <a:r>
                        <a:rPr lang="en-US" sz="1200" spc="-20" dirty="0">
                          <a:effectLst/>
                        </a:rPr>
                        <a:t>IEPs</a:t>
                      </a:r>
                      <a:r>
                        <a:rPr lang="en-US" sz="1200" spc="-45" dirty="0">
                          <a:effectLst/>
                        </a:rPr>
                        <a:t> </a:t>
                      </a:r>
                      <a:r>
                        <a:rPr lang="en-US" sz="1200" spc="-20" dirty="0">
                          <a:effectLst/>
                        </a:rPr>
                        <a:t>that</a:t>
                      </a:r>
                      <a:r>
                        <a:rPr lang="en-US" sz="1200" spc="-40" dirty="0">
                          <a:effectLst/>
                        </a:rPr>
                        <a:t> </a:t>
                      </a:r>
                      <a:r>
                        <a:rPr lang="en-US" sz="1200" spc="-20" dirty="0">
                          <a:effectLst/>
                        </a:rPr>
                        <a:t>contain</a:t>
                      </a:r>
                      <a:r>
                        <a:rPr lang="en-US" sz="1200" spc="-45" dirty="0">
                          <a:effectLst/>
                        </a:rPr>
                        <a:t> </a:t>
                      </a:r>
                      <a:r>
                        <a:rPr lang="en-US" sz="1200" spc="-20" dirty="0">
                          <a:effectLst/>
                        </a:rPr>
                        <a:t>each</a:t>
                      </a:r>
                      <a:r>
                        <a:rPr lang="en-US" sz="1200" spc="-40" dirty="0">
                          <a:effectLst/>
                        </a:rPr>
                        <a:t> </a:t>
                      </a:r>
                      <a:r>
                        <a:rPr lang="en-US" sz="1200" spc="-15" dirty="0">
                          <a:effectLst/>
                        </a:rPr>
                        <a:t>of</a:t>
                      </a:r>
                      <a:r>
                        <a:rPr lang="en-US" sz="1200" spc="-40" dirty="0">
                          <a:effectLst/>
                        </a:rPr>
                        <a:t> </a:t>
                      </a:r>
                      <a:r>
                        <a:rPr lang="en-US" sz="1200" spc="-15" dirty="0">
                          <a:effectLst/>
                        </a:rPr>
                        <a:t>the</a:t>
                      </a:r>
                      <a:r>
                        <a:rPr lang="en-US" sz="1200" spc="-40" dirty="0">
                          <a:effectLst/>
                        </a:rPr>
                        <a:t> </a:t>
                      </a:r>
                      <a:r>
                        <a:rPr lang="en-US" sz="1200" spc="-20" dirty="0">
                          <a:effectLst/>
                        </a:rPr>
                        <a:t>required</a:t>
                      </a:r>
                      <a:r>
                        <a:rPr lang="en-US" sz="1200" spc="165" dirty="0">
                          <a:effectLst/>
                        </a:rPr>
                        <a:t> </a:t>
                      </a:r>
                      <a:r>
                        <a:rPr lang="en-US" sz="1200" spc="-20" dirty="0">
                          <a:effectLst/>
                        </a:rPr>
                        <a:t>components</a:t>
                      </a:r>
                      <a:r>
                        <a:rPr lang="en-US" sz="1200" spc="-65" dirty="0">
                          <a:effectLst/>
                        </a:rPr>
                        <a:t> </a:t>
                      </a:r>
                      <a:r>
                        <a:rPr lang="en-US" sz="1200" spc="-15" dirty="0">
                          <a:effectLst/>
                        </a:rPr>
                        <a:t>for</a:t>
                      </a:r>
                      <a:r>
                        <a:rPr lang="en-US" sz="1200" spc="-60" dirty="0">
                          <a:effectLst/>
                        </a:rPr>
                        <a:t> </a:t>
                      </a:r>
                      <a:r>
                        <a:rPr lang="en-US" sz="1200" spc="-20" dirty="0">
                          <a:effectLst/>
                        </a:rPr>
                        <a:t>secondary</a:t>
                      </a:r>
                      <a:r>
                        <a:rPr lang="en-US" sz="1200" spc="-60" dirty="0">
                          <a:effectLst/>
                        </a:rPr>
                        <a:t> </a:t>
                      </a:r>
                      <a:r>
                        <a:rPr lang="en-US" sz="1200" spc="-20" dirty="0">
                          <a:effectLst/>
                        </a:rPr>
                        <a:t>transition</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effectLst/>
                        </a:rPr>
                        <a:t> </a:t>
                      </a:r>
                      <a:r>
                        <a:rPr lang="en-US" sz="1200" spc="-25" dirty="0" smtClean="0">
                          <a:effectLst/>
                        </a:rPr>
                        <a:t>Number</a:t>
                      </a:r>
                      <a:r>
                        <a:rPr lang="en-US" sz="1200" spc="-55" dirty="0" smtClean="0">
                          <a:effectLst/>
                        </a:rPr>
                        <a:t> </a:t>
                      </a:r>
                      <a:r>
                        <a:rPr lang="en-US" sz="1200" spc="-15" dirty="0">
                          <a:effectLst/>
                        </a:rPr>
                        <a:t>of</a:t>
                      </a:r>
                      <a:r>
                        <a:rPr lang="en-US" sz="1200" spc="-55" dirty="0">
                          <a:effectLst/>
                        </a:rPr>
                        <a:t> </a:t>
                      </a:r>
                      <a:r>
                        <a:rPr lang="en-US" sz="1200" spc="-25" dirty="0">
                          <a:effectLst/>
                        </a:rPr>
                        <a:t>youth</a:t>
                      </a:r>
                      <a:r>
                        <a:rPr lang="en-US" sz="1200" spc="-55" dirty="0">
                          <a:effectLst/>
                        </a:rPr>
                        <a:t> </a:t>
                      </a:r>
                      <a:r>
                        <a:rPr lang="en-US" sz="1200" spc="-20" dirty="0">
                          <a:effectLst/>
                        </a:rPr>
                        <a:t>with</a:t>
                      </a:r>
                      <a:r>
                        <a:rPr lang="en-US" sz="1200" spc="-55" dirty="0">
                          <a:effectLst/>
                        </a:rPr>
                        <a:t> </a:t>
                      </a:r>
                      <a:r>
                        <a:rPr lang="en-US" sz="1200" spc="-20" dirty="0">
                          <a:effectLst/>
                        </a:rPr>
                        <a:t>IEPs</a:t>
                      </a:r>
                      <a:r>
                        <a:rPr lang="en-US" sz="1200" spc="-55" dirty="0">
                          <a:effectLst/>
                        </a:rPr>
                        <a:t> </a:t>
                      </a:r>
                      <a:r>
                        <a:rPr lang="en-US" sz="1200" spc="-20" dirty="0">
                          <a:effectLst/>
                        </a:rPr>
                        <a:t>aged</a:t>
                      </a:r>
                      <a:r>
                        <a:rPr lang="en-US" sz="1200" spc="-55" dirty="0">
                          <a:effectLst/>
                        </a:rPr>
                        <a:t> </a:t>
                      </a:r>
                      <a:r>
                        <a:rPr lang="en-US" sz="1200" spc="-15" dirty="0">
                          <a:effectLst/>
                        </a:rPr>
                        <a:t>16</a:t>
                      </a:r>
                      <a:r>
                        <a:rPr lang="en-US" sz="1200" spc="-55" dirty="0">
                          <a:effectLst/>
                        </a:rPr>
                        <a:t> </a:t>
                      </a:r>
                      <a:r>
                        <a:rPr lang="en-US" sz="1200" spc="-20" dirty="0">
                          <a:effectLst/>
                        </a:rPr>
                        <a:t>and</a:t>
                      </a:r>
                      <a:r>
                        <a:rPr lang="en-US" sz="1200" spc="150" dirty="0">
                          <a:effectLst/>
                        </a:rPr>
                        <a:t> </a:t>
                      </a:r>
                      <a:r>
                        <a:rPr lang="en-US" sz="1200" dirty="0">
                          <a:effectLst/>
                        </a:rPr>
                        <a:t>above</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effectLst/>
                        </a:rPr>
                        <a:t> </a:t>
                      </a:r>
                      <a:r>
                        <a:rPr lang="en-US" sz="1200" spc="-25" dirty="0" smtClean="0">
                          <a:effectLst/>
                        </a:rPr>
                        <a:t>FFY</a:t>
                      </a:r>
                      <a:r>
                        <a:rPr lang="en-US" sz="1200" spc="-85" dirty="0" smtClean="0">
                          <a:effectLst/>
                        </a:rPr>
                        <a:t> </a:t>
                      </a:r>
                      <a:r>
                        <a:rPr lang="en-US" sz="1200" spc="-30" dirty="0" smtClean="0">
                          <a:effectLst/>
                        </a:rPr>
                        <a:t>2012</a:t>
                      </a:r>
                      <a:endParaRPr lang="en-US" sz="1200" spc="0" dirty="0" smtClean="0">
                        <a:effectLst/>
                      </a:endParaRPr>
                    </a:p>
                    <a:p>
                      <a:pPr marL="0" marR="0" algn="ctr">
                        <a:spcBef>
                          <a:spcPts val="0"/>
                        </a:spcBef>
                        <a:spcAft>
                          <a:spcPts val="0"/>
                        </a:spcAft>
                      </a:pPr>
                      <a:r>
                        <a:rPr lang="en-US" sz="1200" spc="-20" dirty="0" smtClean="0">
                          <a:effectLst/>
                        </a:rPr>
                        <a:t>Data</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effectLst/>
                        </a:rPr>
                        <a:t> </a:t>
                      </a:r>
                      <a:r>
                        <a:rPr lang="en-US" sz="1200" spc="-25" dirty="0" smtClean="0">
                          <a:effectLst/>
                        </a:rPr>
                        <a:t>FFY</a:t>
                      </a:r>
                      <a:r>
                        <a:rPr lang="en-US" sz="1200" spc="-85" dirty="0" smtClean="0">
                          <a:effectLst/>
                        </a:rPr>
                        <a:t> </a:t>
                      </a:r>
                      <a:r>
                        <a:rPr lang="en-US" sz="1200" spc="-30" dirty="0" smtClean="0">
                          <a:effectLst/>
                        </a:rPr>
                        <a:t>2013</a:t>
                      </a:r>
                      <a:endParaRPr lang="en-US" sz="1200" spc="0" dirty="0" smtClean="0">
                        <a:effectLst/>
                      </a:endParaRPr>
                    </a:p>
                    <a:p>
                      <a:pPr marL="0" marR="0" algn="ctr">
                        <a:spcBef>
                          <a:spcPts val="0"/>
                        </a:spcBef>
                        <a:spcAft>
                          <a:spcPts val="0"/>
                        </a:spcAft>
                      </a:pPr>
                      <a:r>
                        <a:rPr lang="en-US" sz="1200" spc="-25" dirty="0" smtClean="0">
                          <a:effectLst/>
                        </a:rPr>
                        <a:t>Target</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effectLst/>
                        </a:rPr>
                        <a:t> </a:t>
                      </a:r>
                      <a:r>
                        <a:rPr lang="en-US" sz="1200" spc="-25" dirty="0" smtClean="0">
                          <a:effectLst/>
                        </a:rPr>
                        <a:t>FFY</a:t>
                      </a:r>
                      <a:r>
                        <a:rPr lang="en-US" sz="1200" spc="-85" dirty="0" smtClean="0">
                          <a:effectLst/>
                        </a:rPr>
                        <a:t> </a:t>
                      </a:r>
                      <a:r>
                        <a:rPr lang="en-US" sz="1200" spc="-30" dirty="0" smtClean="0">
                          <a:effectLst/>
                        </a:rPr>
                        <a:t>2013</a:t>
                      </a:r>
                      <a:r>
                        <a:rPr lang="en-US" sz="1200" spc="0" baseline="0" dirty="0" smtClean="0">
                          <a:effectLst/>
                        </a:rPr>
                        <a:t> </a:t>
                      </a:r>
                      <a:r>
                        <a:rPr lang="en-US" sz="1200" spc="-15" dirty="0" smtClean="0">
                          <a:effectLst/>
                        </a:rPr>
                        <a:t>Data</a:t>
                      </a:r>
                      <a:endParaRPr lang="en-US" sz="1200"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2687">
                <a:tc>
                  <a:txBody>
                    <a:bodyPr/>
                    <a:lstStyle/>
                    <a:p>
                      <a:pPr marL="0" marR="0" algn="ctr">
                        <a:spcBef>
                          <a:spcPts val="380"/>
                        </a:spcBef>
                        <a:spcAft>
                          <a:spcPts val="0"/>
                        </a:spcAft>
                      </a:pPr>
                      <a:r>
                        <a:rPr lang="en-US" sz="1200" b="1" spc="-35" dirty="0" smtClean="0">
                          <a:solidFill>
                            <a:schemeClr val="tx1"/>
                          </a:solidFill>
                          <a:effectLst/>
                        </a:rPr>
                        <a:t>304</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380"/>
                        </a:spcBef>
                        <a:spcAft>
                          <a:spcPts val="0"/>
                        </a:spcAft>
                      </a:pPr>
                      <a:r>
                        <a:rPr lang="en-US" sz="1200" b="1" spc="-35" dirty="0" smtClean="0">
                          <a:solidFill>
                            <a:schemeClr val="tx1"/>
                          </a:solidFill>
                          <a:effectLst/>
                        </a:rPr>
                        <a:t>312</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126365" marR="0" algn="ctr">
                        <a:spcBef>
                          <a:spcPts val="380"/>
                        </a:spcBef>
                        <a:spcAft>
                          <a:spcPts val="0"/>
                        </a:spcAft>
                      </a:pPr>
                      <a:r>
                        <a:rPr lang="en-US" sz="1200" b="1" spc="-35" dirty="0" smtClean="0">
                          <a:solidFill>
                            <a:schemeClr val="tx1"/>
                          </a:solidFill>
                          <a:effectLst/>
                        </a:rPr>
                        <a:t>98.85%</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161925" marR="0" algn="ctr">
                        <a:spcBef>
                          <a:spcPts val="380"/>
                        </a:spcBef>
                        <a:spcAft>
                          <a:spcPts val="0"/>
                        </a:spcAft>
                      </a:pPr>
                      <a:r>
                        <a:rPr lang="en-US" sz="1200" b="1" spc="-35" dirty="0">
                          <a:solidFill>
                            <a:schemeClr val="tx1"/>
                          </a:solidFill>
                          <a:effectLst/>
                        </a:rPr>
                        <a:t>100%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126365" marR="0" algn="ctr">
                        <a:spcBef>
                          <a:spcPts val="380"/>
                        </a:spcBef>
                        <a:spcAft>
                          <a:spcPts val="0"/>
                        </a:spcAft>
                      </a:pPr>
                      <a:r>
                        <a:rPr lang="en-US" sz="1200" b="1" spc="-35" dirty="0" smtClean="0">
                          <a:solidFill>
                            <a:schemeClr val="tx1"/>
                          </a:solidFill>
                          <a:effectLst/>
                        </a:rPr>
                        <a:t>97.44%</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654638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Indicator 14: Post-school Outcomes</a:t>
            </a:r>
            <a:endParaRPr lang="en-US" dirty="0"/>
          </a:p>
        </p:txBody>
      </p:sp>
      <p:sp>
        <p:nvSpPr>
          <p:cNvPr id="2" name="Content Placeholder 1"/>
          <p:cNvSpPr>
            <a:spLocks noGrp="1"/>
          </p:cNvSpPr>
          <p:nvPr>
            <p:ph idx="1"/>
          </p:nvPr>
        </p:nvSpPr>
        <p:spPr/>
        <p:txBody>
          <a:bodyPr>
            <a:normAutofit fontScale="70000" lnSpcReduction="20000"/>
          </a:bodyPr>
          <a:lstStyle/>
          <a:p>
            <a:pPr marL="0" indent="0">
              <a:buNone/>
            </a:pPr>
            <a:r>
              <a:rPr lang="en-US" b="1" dirty="0" smtClean="0"/>
              <a:t>Results </a:t>
            </a:r>
            <a:r>
              <a:rPr lang="en-US" b="1" dirty="0"/>
              <a:t>indicator: Percent of youth who are no longer in secondary school, had IEPs in effect at the time they left school, and were:</a:t>
            </a:r>
            <a:endParaRPr lang="en-US" dirty="0"/>
          </a:p>
          <a:p>
            <a:endParaRPr lang="en-US" dirty="0"/>
          </a:p>
          <a:p>
            <a:pPr marL="514350" lvl="0" indent="-514350">
              <a:buFont typeface="+mj-lt"/>
              <a:buAutoNum type="alphaUcPeriod"/>
            </a:pPr>
            <a:r>
              <a:rPr lang="en-US" b="1" dirty="0"/>
              <a:t>Enrolled in higher education within one year of leaving high school</a:t>
            </a:r>
            <a:r>
              <a:rPr lang="en-US" b="1" dirty="0" smtClean="0"/>
              <a:t>. </a:t>
            </a:r>
          </a:p>
          <a:p>
            <a:pPr marL="514350" lvl="0" indent="-514350">
              <a:buFont typeface="+mj-lt"/>
              <a:buAutoNum type="alphaUcPeriod"/>
            </a:pPr>
            <a:endParaRPr lang="en-US" dirty="0"/>
          </a:p>
          <a:p>
            <a:pPr marL="514350" lvl="0" indent="-514350">
              <a:buFont typeface="+mj-lt"/>
              <a:buAutoNum type="alphaUcPeriod"/>
            </a:pPr>
            <a:r>
              <a:rPr lang="en-US" b="1" dirty="0"/>
              <a:t>Enrolled in higher education or competitively employed within one year of leaving high school</a:t>
            </a:r>
            <a:r>
              <a:rPr lang="en-US" b="1" dirty="0" smtClean="0"/>
              <a:t>.</a:t>
            </a:r>
          </a:p>
          <a:p>
            <a:pPr marL="514350" lvl="0" indent="-514350">
              <a:buFont typeface="+mj-lt"/>
              <a:buAutoNum type="alphaUcPeriod"/>
            </a:pPr>
            <a:endParaRPr lang="en-US" dirty="0"/>
          </a:p>
          <a:p>
            <a:pPr marL="514350" lvl="0" indent="-514350">
              <a:buFont typeface="+mj-lt"/>
              <a:buAutoNum type="alphaUcPeriod"/>
            </a:pPr>
            <a:r>
              <a:rPr lang="en-US" b="1" dirty="0"/>
              <a:t>Enrolled in higher education or in some other postsecondary education or training program; or competitively employed or in some other employment within one year of leaving high school</a:t>
            </a:r>
            <a:r>
              <a:rPr lang="en-US" b="1" dirty="0" smtClean="0"/>
              <a:t>.</a:t>
            </a:r>
            <a:endParaRPr lang="en-US" dirty="0"/>
          </a:p>
          <a:p>
            <a:endParaRPr lang="en-US" dirty="0"/>
          </a:p>
        </p:txBody>
      </p:sp>
    </p:spTree>
    <p:extLst>
      <p:ext uri="{BB962C8B-B14F-4D97-AF65-F5344CB8AC3E}">
        <p14:creationId xmlns:p14="http://schemas.microsoft.com/office/powerpoint/2010/main" val="18959407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85800"/>
          </a:xfrm>
        </p:spPr>
        <p:txBody>
          <a:bodyPr>
            <a:normAutofit fontScale="90000"/>
          </a:bodyPr>
          <a:lstStyle/>
          <a:p>
            <a:r>
              <a:rPr lang="en-US" dirty="0" smtClean="0"/>
              <a:t>Indicator 14: Post-school Outcomes</a:t>
            </a:r>
            <a:endParaRPr lang="en-US" dirty="0"/>
          </a:p>
        </p:txBody>
      </p:sp>
      <p:sp>
        <p:nvSpPr>
          <p:cNvPr id="2" name="Content Placeholder 1"/>
          <p:cNvSpPr>
            <a:spLocks noGrp="1"/>
          </p:cNvSpPr>
          <p:nvPr>
            <p:ph idx="1"/>
          </p:nvPr>
        </p:nvSpPr>
        <p:spPr>
          <a:xfrm>
            <a:off x="304800" y="914400"/>
            <a:ext cx="8610600" cy="5943600"/>
          </a:xfrm>
        </p:spPr>
        <p:txBody>
          <a:bodyPr>
            <a:normAutofit fontScale="62500" lnSpcReduction="20000"/>
          </a:bodyPr>
          <a:lstStyle/>
          <a:p>
            <a:pPr marL="0" indent="0">
              <a:buNone/>
            </a:pPr>
            <a:r>
              <a:rPr lang="en-US" dirty="0" smtClean="0"/>
              <a:t>Measurement:</a:t>
            </a:r>
          </a:p>
          <a:p>
            <a:pPr marL="514350" indent="-514350">
              <a:buFont typeface="+mj-lt"/>
              <a:buAutoNum type="alphaUcPeriod"/>
            </a:pPr>
            <a:r>
              <a:rPr lang="en-US" dirty="0" smtClean="0"/>
              <a:t>Percent </a:t>
            </a:r>
            <a:r>
              <a:rPr lang="en-US" dirty="0"/>
              <a:t>enrolled in higher education = [(# of youth who are no longer in secondary school, had IEPs in effect at the time they left school and were enrolled in higher education within one year of leaving high school) divided by the (# of respondent youth who are no longer in secondary school and had IEPs in effect at the time they left school)] times 100. </a:t>
            </a:r>
            <a:endParaRPr lang="en-US" dirty="0" smtClean="0"/>
          </a:p>
          <a:p>
            <a:pPr marL="514350" indent="-514350">
              <a:buFont typeface="+mj-lt"/>
              <a:buAutoNum type="alphaUcPeriod"/>
            </a:pPr>
            <a:r>
              <a:rPr lang="en-US" dirty="0" smtClean="0"/>
              <a:t>Percent </a:t>
            </a:r>
            <a:r>
              <a:rPr lang="en-US" dirty="0"/>
              <a:t>enrolled in higher education or competitively employed within one year of leaving high school = [(# of youth who are no longer in secondary school, had IEPs in effect at the time they left school and were enrolled in higher education or competitively employed within one year of leaving high school) divided by the (# of respondent youth who are no longer in secondary school and had IEPs in effect at the time they left school)] times 100. </a:t>
            </a:r>
            <a:endParaRPr lang="en-US" dirty="0" smtClean="0"/>
          </a:p>
          <a:p>
            <a:pPr marL="514350" indent="-514350">
              <a:buFont typeface="+mj-lt"/>
              <a:buAutoNum type="alphaUcPeriod"/>
            </a:pPr>
            <a:r>
              <a:rPr lang="en-US" dirty="0" smtClean="0"/>
              <a:t>Percent </a:t>
            </a:r>
            <a:r>
              <a:rPr lang="en-US" dirty="0"/>
              <a:t>enrolled in higher education, or in some other postsecondary education or training program; or competitively employed or in some other employment = [(# of youth who are no longer in secondary school, had IEPs in effect at the time they left school and were enrolled in higher education, or in some other postsecondary education or training program; or competitively employed or in some other employment) divided by the (# of respondent youth who are no longer in secondary school and had IEPs in effect at the time they left school)] times 100.</a:t>
            </a:r>
          </a:p>
        </p:txBody>
      </p:sp>
    </p:spTree>
    <p:extLst>
      <p:ext uri="{BB962C8B-B14F-4D97-AF65-F5344CB8AC3E}">
        <p14:creationId xmlns:p14="http://schemas.microsoft.com/office/powerpoint/2010/main" val="5622766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Indicator 14: Post-school Outcomes</a:t>
            </a:r>
            <a:endParaRPr lang="en-US" dirty="0"/>
          </a:p>
        </p:txBody>
      </p:sp>
      <p:sp>
        <p:nvSpPr>
          <p:cNvPr id="2" name="Content Placeholder 1"/>
          <p:cNvSpPr>
            <a:spLocks noGrp="1"/>
          </p:cNvSpPr>
          <p:nvPr>
            <p:ph idx="1"/>
          </p:nvPr>
        </p:nvSpPr>
        <p:spPr>
          <a:xfrm>
            <a:off x="457200" y="1371600"/>
            <a:ext cx="8458200" cy="4876800"/>
          </a:xfrm>
        </p:spPr>
        <p:txBody>
          <a:bodyPr>
            <a:noAutofit/>
          </a:bodyPr>
          <a:lstStyle/>
          <a:p>
            <a:pPr marL="0" indent="0">
              <a:buNone/>
            </a:pPr>
            <a:r>
              <a:rPr lang="en-US" sz="2800" dirty="0" smtClean="0"/>
              <a:t>Data Collection: A dual collection of phone </a:t>
            </a:r>
            <a:r>
              <a:rPr lang="en-US" sz="2800" dirty="0"/>
              <a:t>survey and administrative </a:t>
            </a:r>
            <a:r>
              <a:rPr lang="en-US" sz="2800" dirty="0" smtClean="0"/>
              <a:t>databases. </a:t>
            </a:r>
          </a:p>
          <a:p>
            <a:pPr lvl="1">
              <a:buFont typeface="Arial" panose="020B0604020202020204" pitchFamily="34" charset="0"/>
              <a:buChar char="•"/>
            </a:pPr>
            <a:r>
              <a:rPr lang="en-US" dirty="0" smtClean="0">
                <a:solidFill>
                  <a:schemeClr val="tx1"/>
                </a:solidFill>
              </a:rPr>
              <a:t>Phone survey is contracted with </a:t>
            </a:r>
            <a:r>
              <a:rPr lang="en-US" dirty="0" err="1" smtClean="0">
                <a:solidFill>
                  <a:schemeClr val="tx1"/>
                </a:solidFill>
              </a:rPr>
              <a:t>LifeTrack</a:t>
            </a:r>
            <a:r>
              <a:rPr lang="en-US" dirty="0" smtClean="0">
                <a:solidFill>
                  <a:schemeClr val="tx1"/>
                </a:solidFill>
              </a:rPr>
              <a:t> Services, Inc.</a:t>
            </a:r>
          </a:p>
          <a:p>
            <a:pPr lvl="1">
              <a:buFont typeface="Arial" panose="020B0604020202020204" pitchFamily="34" charset="0"/>
              <a:buChar char="•"/>
            </a:pPr>
            <a:r>
              <a:rPr lang="en-US" dirty="0" smtClean="0">
                <a:solidFill>
                  <a:schemeClr val="tx1"/>
                </a:solidFill>
              </a:rPr>
              <a:t>Administrative data </a:t>
            </a:r>
            <a:r>
              <a:rPr lang="en-US" dirty="0">
                <a:solidFill>
                  <a:schemeClr val="tx1"/>
                </a:solidFill>
              </a:rPr>
              <a:t>was provided by the Arkansas Department of Higher </a:t>
            </a:r>
            <a:r>
              <a:rPr lang="en-US" dirty="0" smtClean="0">
                <a:solidFill>
                  <a:schemeClr val="tx1"/>
                </a:solidFill>
              </a:rPr>
              <a:t>Education, Arkansas </a:t>
            </a:r>
            <a:r>
              <a:rPr lang="en-US" dirty="0">
                <a:solidFill>
                  <a:schemeClr val="tx1"/>
                </a:solidFill>
              </a:rPr>
              <a:t>Department of Workforce </a:t>
            </a:r>
            <a:r>
              <a:rPr lang="en-US" dirty="0" smtClean="0">
                <a:solidFill>
                  <a:schemeClr val="tx1"/>
                </a:solidFill>
              </a:rPr>
              <a:t>Services, Arkansas Vocational Rehabilitation</a:t>
            </a:r>
          </a:p>
          <a:p>
            <a:pPr lvl="1">
              <a:buFont typeface="Arial" panose="020B0604020202020204" pitchFamily="34" charset="0"/>
              <a:buChar char="•"/>
            </a:pPr>
            <a:r>
              <a:rPr lang="en-US" dirty="0" smtClean="0">
                <a:solidFill>
                  <a:schemeClr val="tx1"/>
                </a:solidFill>
              </a:rPr>
              <a:t>The </a:t>
            </a:r>
            <a:r>
              <a:rPr lang="en-US" dirty="0">
                <a:solidFill>
                  <a:schemeClr val="tx1"/>
                </a:solidFill>
              </a:rPr>
              <a:t>administrative data </a:t>
            </a:r>
            <a:r>
              <a:rPr lang="en-US" dirty="0" smtClean="0">
                <a:solidFill>
                  <a:schemeClr val="tx1"/>
                </a:solidFill>
              </a:rPr>
              <a:t>process is conducted by the Division </a:t>
            </a:r>
            <a:r>
              <a:rPr lang="en-US" dirty="0">
                <a:solidFill>
                  <a:schemeClr val="tx1"/>
                </a:solidFill>
              </a:rPr>
              <a:t>of Research and Technology at the ADE. </a:t>
            </a:r>
            <a:endParaRPr lang="en-US" dirty="0" smtClean="0">
              <a:solidFill>
                <a:schemeClr val="tx1"/>
              </a:solidFill>
            </a:endParaRPr>
          </a:p>
          <a:p>
            <a:pPr marL="0" indent="0">
              <a:buNone/>
            </a:pPr>
            <a:r>
              <a:rPr lang="en-US" sz="2800" dirty="0" smtClean="0"/>
              <a:t> </a:t>
            </a:r>
            <a:endParaRPr lang="en-US" sz="2800" dirty="0"/>
          </a:p>
        </p:txBody>
      </p:sp>
    </p:spTree>
    <p:extLst>
      <p:ext uri="{BB962C8B-B14F-4D97-AF65-F5344CB8AC3E}">
        <p14:creationId xmlns:p14="http://schemas.microsoft.com/office/powerpoint/2010/main" val="29365857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Trivia 13</a:t>
            </a:r>
            <a:endParaRPr lang="en-US" b="1" dirty="0">
              <a:solidFill>
                <a:schemeClr val="accent5">
                  <a:lumMod val="75000"/>
                </a:schemeClr>
              </a:solidFill>
            </a:endParaRPr>
          </a:p>
        </p:txBody>
      </p:sp>
      <p:sp>
        <p:nvSpPr>
          <p:cNvPr id="3" name="Content Placeholder 2"/>
          <p:cNvSpPr>
            <a:spLocks noGrp="1"/>
          </p:cNvSpPr>
          <p:nvPr>
            <p:ph idx="1"/>
          </p:nvPr>
        </p:nvSpPr>
        <p:spPr>
          <a:xfrm>
            <a:off x="457200" y="1600200"/>
            <a:ext cx="8229600" cy="4648199"/>
          </a:xfrm>
        </p:spPr>
        <p:txBody>
          <a:bodyPr>
            <a:noAutofit/>
          </a:bodyPr>
          <a:lstStyle/>
          <a:p>
            <a:pPr marL="0" indent="0">
              <a:buNone/>
            </a:pPr>
            <a:r>
              <a:rPr lang="en-US" b="1" dirty="0" smtClean="0">
                <a:solidFill>
                  <a:schemeClr val="accent5">
                    <a:lumMod val="75000"/>
                  </a:schemeClr>
                </a:solidFill>
              </a:rPr>
              <a:t>What indicator does the school district have zero responsibility in the data collection process?</a:t>
            </a:r>
          </a:p>
          <a:p>
            <a:pPr marL="914400" lvl="1" indent="-514350">
              <a:buAutoNum type="alphaUcPeriod"/>
            </a:pPr>
            <a:r>
              <a:rPr lang="en-US" b="1" dirty="0" smtClean="0">
                <a:solidFill>
                  <a:schemeClr val="accent5">
                    <a:lumMod val="75000"/>
                  </a:schemeClr>
                </a:solidFill>
              </a:rPr>
              <a:t>Indicator 12</a:t>
            </a:r>
          </a:p>
          <a:p>
            <a:pPr marL="914400" lvl="1" indent="-514350">
              <a:buAutoNum type="alphaUcPeriod"/>
            </a:pPr>
            <a:r>
              <a:rPr lang="en-US" b="1" dirty="0">
                <a:solidFill>
                  <a:schemeClr val="accent5">
                    <a:lumMod val="75000"/>
                  </a:schemeClr>
                </a:solidFill>
              </a:rPr>
              <a:t>Indicator </a:t>
            </a:r>
            <a:r>
              <a:rPr lang="en-US" b="1" dirty="0" smtClean="0">
                <a:solidFill>
                  <a:schemeClr val="accent5">
                    <a:lumMod val="75000"/>
                  </a:schemeClr>
                </a:solidFill>
              </a:rPr>
              <a:t>13</a:t>
            </a:r>
          </a:p>
          <a:p>
            <a:pPr marL="914400" lvl="1" indent="-514350">
              <a:buAutoNum type="alphaUcPeriod"/>
            </a:pPr>
            <a:r>
              <a:rPr lang="en-US" b="1" dirty="0">
                <a:solidFill>
                  <a:schemeClr val="accent5">
                    <a:lumMod val="75000"/>
                  </a:schemeClr>
                </a:solidFill>
              </a:rPr>
              <a:t>Indicator </a:t>
            </a:r>
            <a:r>
              <a:rPr lang="en-US" b="1" dirty="0" smtClean="0">
                <a:solidFill>
                  <a:schemeClr val="accent5">
                    <a:lumMod val="75000"/>
                  </a:schemeClr>
                </a:solidFill>
              </a:rPr>
              <a:t>14</a:t>
            </a:r>
          </a:p>
          <a:p>
            <a:pPr marL="914400" lvl="1" indent="-514350">
              <a:buAutoNum type="alphaUcPeriod"/>
            </a:pPr>
            <a:r>
              <a:rPr lang="en-US" b="1" dirty="0">
                <a:solidFill>
                  <a:schemeClr val="accent5">
                    <a:lumMod val="75000"/>
                  </a:schemeClr>
                </a:solidFill>
              </a:rPr>
              <a:t>Indicator </a:t>
            </a:r>
            <a:r>
              <a:rPr lang="en-US" b="1" dirty="0" smtClean="0">
                <a:solidFill>
                  <a:schemeClr val="accent5">
                    <a:lumMod val="75000"/>
                  </a:schemeClr>
                </a:solidFill>
              </a:rPr>
              <a:t>1</a:t>
            </a:r>
          </a:p>
          <a:p>
            <a:pPr marL="0" indent="0">
              <a:buNone/>
            </a:pPr>
            <a:endParaRPr lang="en-US" b="1" dirty="0" smtClean="0">
              <a:solidFill>
                <a:schemeClr val="accent5">
                  <a:lumMod val="75000"/>
                </a:schemeClr>
              </a:solidFill>
            </a:endParaRPr>
          </a:p>
        </p:txBody>
      </p:sp>
    </p:spTree>
    <p:extLst>
      <p:ext uri="{BB962C8B-B14F-4D97-AF65-F5344CB8AC3E}">
        <p14:creationId xmlns:p14="http://schemas.microsoft.com/office/powerpoint/2010/main" val="36190354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Indicator 14: Post-school Outcomes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4538884"/>
              </p:ext>
            </p:extLst>
          </p:nvPr>
        </p:nvGraphicFramePr>
        <p:xfrm>
          <a:off x="457200" y="1828800"/>
          <a:ext cx="7924800" cy="1493520"/>
        </p:xfrm>
        <a:graphic>
          <a:graphicData uri="http://schemas.openxmlformats.org/drawingml/2006/table">
            <a:tbl>
              <a:tblPr firstRow="1" firstCol="1" lastRow="1" lastCol="1" bandRow="1" bandCol="1">
                <a:tableStyleId>{5C22544A-7EE6-4342-B048-85BDC9FD1C3A}</a:tableStyleId>
              </a:tblPr>
              <a:tblGrid>
                <a:gridCol w="1125823">
                  <a:extLst>
                    <a:ext uri="{9D8B030D-6E8A-4147-A177-3AD203B41FA5}">
                      <a16:colId xmlns:a16="http://schemas.microsoft.com/office/drawing/2014/main" val="20000"/>
                    </a:ext>
                  </a:extLst>
                </a:gridCol>
                <a:gridCol w="766024">
                  <a:extLst>
                    <a:ext uri="{9D8B030D-6E8A-4147-A177-3AD203B41FA5}">
                      <a16:colId xmlns:a16="http://schemas.microsoft.com/office/drawing/2014/main" val="20001"/>
                    </a:ext>
                  </a:extLst>
                </a:gridCol>
                <a:gridCol w="549308">
                  <a:extLst>
                    <a:ext uri="{9D8B030D-6E8A-4147-A177-3AD203B41FA5}">
                      <a16:colId xmlns:a16="http://schemas.microsoft.com/office/drawing/2014/main" val="20002"/>
                    </a:ext>
                  </a:extLst>
                </a:gridCol>
                <a:gridCol w="482608">
                  <a:extLst>
                    <a:ext uri="{9D8B030D-6E8A-4147-A177-3AD203B41FA5}">
                      <a16:colId xmlns:a16="http://schemas.microsoft.com/office/drawing/2014/main" val="20003"/>
                    </a:ext>
                  </a:extLst>
                </a:gridCol>
                <a:gridCol w="601951">
                  <a:extLst>
                    <a:ext uri="{9D8B030D-6E8A-4147-A177-3AD203B41FA5}">
                      <a16:colId xmlns:a16="http://schemas.microsoft.com/office/drawing/2014/main" val="20004"/>
                    </a:ext>
                  </a:extLst>
                </a:gridCol>
                <a:gridCol w="601951">
                  <a:extLst>
                    <a:ext uri="{9D8B030D-6E8A-4147-A177-3AD203B41FA5}">
                      <a16:colId xmlns:a16="http://schemas.microsoft.com/office/drawing/2014/main" val="20005"/>
                    </a:ext>
                  </a:extLst>
                </a:gridCol>
                <a:gridCol w="977735">
                  <a:extLst>
                    <a:ext uri="{9D8B030D-6E8A-4147-A177-3AD203B41FA5}">
                      <a16:colId xmlns:a16="http://schemas.microsoft.com/office/drawing/2014/main" val="20006"/>
                    </a:ext>
                  </a:extLst>
                </a:gridCol>
                <a:gridCol w="9906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914400">
                  <a:extLst>
                    <a:ext uri="{9D8B030D-6E8A-4147-A177-3AD203B41FA5}">
                      <a16:colId xmlns:a16="http://schemas.microsoft.com/office/drawing/2014/main" val="20009"/>
                    </a:ext>
                  </a:extLst>
                </a:gridCol>
              </a:tblGrid>
              <a:tr h="164465">
                <a:tc>
                  <a:txBody>
                    <a:bodyPr/>
                    <a:lstStyle/>
                    <a:p>
                      <a:pPr marL="0" marR="0">
                        <a:spcBef>
                          <a:spcPts val="0"/>
                        </a:spcBef>
                        <a:spcAft>
                          <a:spcPts val="0"/>
                        </a:spcAft>
                      </a:pPr>
                      <a:r>
                        <a:rPr lang="en-US" sz="1400" dirty="0">
                          <a:effectLst/>
                        </a:rPr>
                        <a:t> </a:t>
                      </a:r>
                      <a:endParaRPr lang="en-US" sz="14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 marR="0" algn="ctr">
                        <a:spcBef>
                          <a:spcPts val="310"/>
                        </a:spcBef>
                        <a:spcAft>
                          <a:spcPts val="0"/>
                        </a:spcAft>
                      </a:pPr>
                      <a:r>
                        <a:rPr lang="en-US" sz="1400" dirty="0">
                          <a:effectLst/>
                        </a:rPr>
                        <a:t>FFY</a:t>
                      </a:r>
                      <a:endParaRPr lang="en-US" sz="14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10"/>
                        </a:spcBef>
                        <a:spcAft>
                          <a:spcPts val="0"/>
                        </a:spcAft>
                      </a:pPr>
                      <a:r>
                        <a:rPr lang="en-US" sz="1400" spc="-35">
                          <a:effectLst/>
                        </a:rPr>
                        <a:t>2005</a:t>
                      </a:r>
                      <a:endParaRPr lang="en-US" sz="14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10"/>
                        </a:spcBef>
                        <a:spcAft>
                          <a:spcPts val="0"/>
                        </a:spcAft>
                      </a:pPr>
                      <a:r>
                        <a:rPr lang="en-US" sz="1400" spc="-35">
                          <a:effectLst/>
                        </a:rPr>
                        <a:t>2006</a:t>
                      </a:r>
                      <a:endParaRPr lang="en-US" sz="14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10"/>
                        </a:spcBef>
                        <a:spcAft>
                          <a:spcPts val="0"/>
                        </a:spcAft>
                      </a:pPr>
                      <a:r>
                        <a:rPr lang="en-US" sz="1400" spc="-35">
                          <a:effectLst/>
                        </a:rPr>
                        <a:t>2007</a:t>
                      </a:r>
                      <a:endParaRPr lang="en-US" sz="14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10"/>
                        </a:spcBef>
                        <a:spcAft>
                          <a:spcPts val="0"/>
                        </a:spcAft>
                      </a:pPr>
                      <a:r>
                        <a:rPr lang="en-US" sz="1400" spc="-35" dirty="0">
                          <a:effectLst/>
                        </a:rPr>
                        <a:t>2008</a:t>
                      </a:r>
                      <a:endParaRPr lang="en-US" sz="14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10"/>
                        </a:spcBef>
                        <a:spcAft>
                          <a:spcPts val="0"/>
                        </a:spcAft>
                      </a:pPr>
                      <a:r>
                        <a:rPr lang="en-US" sz="1400" spc="-35" dirty="0">
                          <a:effectLst/>
                        </a:rPr>
                        <a:t>2009</a:t>
                      </a:r>
                      <a:endParaRPr lang="en-US" sz="14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10"/>
                        </a:spcBef>
                        <a:spcAft>
                          <a:spcPts val="0"/>
                        </a:spcAft>
                      </a:pPr>
                      <a:r>
                        <a:rPr lang="en-US" sz="1400" spc="-35">
                          <a:effectLst/>
                        </a:rPr>
                        <a:t>2010</a:t>
                      </a:r>
                      <a:endParaRPr lang="en-US" sz="14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10"/>
                        </a:spcBef>
                        <a:spcAft>
                          <a:spcPts val="0"/>
                        </a:spcAft>
                      </a:pPr>
                      <a:r>
                        <a:rPr lang="en-US" sz="1400" spc="-40" dirty="0">
                          <a:effectLst/>
                        </a:rPr>
                        <a:t>2011</a:t>
                      </a:r>
                      <a:endParaRPr lang="en-US" sz="14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10"/>
                        </a:spcBef>
                        <a:spcAft>
                          <a:spcPts val="0"/>
                        </a:spcAft>
                      </a:pPr>
                      <a:r>
                        <a:rPr lang="en-US" sz="1400" spc="-35" dirty="0">
                          <a:effectLst/>
                        </a:rPr>
                        <a:t>2012</a:t>
                      </a:r>
                      <a:endParaRPr lang="en-US" sz="14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4945">
                <a:tc rowSpan="2">
                  <a:txBody>
                    <a:bodyPr/>
                    <a:lstStyle/>
                    <a:p>
                      <a:pPr marL="0" marR="0" algn="ctr">
                        <a:spcBef>
                          <a:spcPts val="385"/>
                        </a:spcBef>
                        <a:spcAft>
                          <a:spcPts val="0"/>
                        </a:spcAft>
                      </a:pPr>
                      <a:r>
                        <a:rPr lang="en-US" sz="1400" dirty="0" smtClean="0">
                          <a:effectLst/>
                        </a:rPr>
                        <a:t>14A</a:t>
                      </a:r>
                      <a:endParaRPr lang="en-US" sz="14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3655" marR="0" algn="l">
                        <a:spcBef>
                          <a:spcPts val="310"/>
                        </a:spcBef>
                        <a:spcAft>
                          <a:spcPts val="0"/>
                        </a:spcAft>
                      </a:pPr>
                      <a:r>
                        <a:rPr lang="en-US" sz="1400" b="1" spc="-25" dirty="0">
                          <a:solidFill>
                            <a:schemeClr val="bg1"/>
                          </a:solidFill>
                          <a:effectLst/>
                        </a:rPr>
                        <a:t>Target</a:t>
                      </a:r>
                      <a:r>
                        <a:rPr lang="en-US" sz="1400" b="1" spc="-40" dirty="0">
                          <a:solidFill>
                            <a:schemeClr val="bg1"/>
                          </a:solidFill>
                          <a:effectLst/>
                        </a:rPr>
                        <a:t> </a:t>
                      </a:r>
                      <a:r>
                        <a:rPr lang="en-US" sz="1400" b="1" dirty="0">
                          <a:solidFill>
                            <a:schemeClr val="bg1"/>
                          </a:solidFill>
                          <a:effectLst/>
                        </a:rPr>
                        <a:t>≥</a:t>
                      </a:r>
                      <a:endParaRPr lang="en-US" sz="14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400" b="1" dirty="0">
                          <a:effectLst/>
                        </a:rPr>
                        <a:t> </a:t>
                      </a:r>
                      <a:endParaRPr lang="en-US" sz="14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11113" marR="0" indent="-11113" algn="ctr">
                        <a:spcBef>
                          <a:spcPts val="310"/>
                        </a:spcBef>
                        <a:spcAft>
                          <a:spcPts val="0"/>
                        </a:spcAft>
                      </a:pPr>
                      <a:r>
                        <a:rPr lang="en-US" sz="1400" b="1" spc="-30" dirty="0">
                          <a:solidFill>
                            <a:schemeClr val="tx1"/>
                          </a:solidFill>
                          <a:effectLst/>
                        </a:rPr>
                        <a:t>13.00%</a:t>
                      </a:r>
                      <a:endParaRPr lang="en-US" sz="14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a:spcBef>
                          <a:spcPts val="310"/>
                        </a:spcBef>
                        <a:spcAft>
                          <a:spcPts val="0"/>
                        </a:spcAft>
                      </a:pPr>
                      <a:r>
                        <a:rPr lang="en-US" sz="1400" b="1" spc="-30" dirty="0">
                          <a:solidFill>
                            <a:schemeClr val="tx1"/>
                          </a:solidFill>
                          <a:effectLst/>
                        </a:rPr>
                        <a:t>13.00%</a:t>
                      </a:r>
                      <a:endParaRPr lang="en-US" sz="14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a:spcBef>
                          <a:spcPts val="310"/>
                        </a:spcBef>
                        <a:spcAft>
                          <a:spcPts val="0"/>
                        </a:spcAft>
                      </a:pPr>
                      <a:r>
                        <a:rPr lang="en-US" sz="1400" b="1" spc="-30" dirty="0">
                          <a:solidFill>
                            <a:schemeClr val="tx1"/>
                          </a:solidFill>
                          <a:effectLst/>
                        </a:rPr>
                        <a:t>13.15%</a:t>
                      </a:r>
                      <a:endParaRPr lang="en-US" sz="14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1"/>
                  </a:ext>
                </a:extLst>
              </a:tr>
              <a:tr h="182880">
                <a:tc vMerge="1">
                  <a:txBody>
                    <a:bodyPr/>
                    <a:lstStyle/>
                    <a:p>
                      <a:endParaRPr lang="en-US"/>
                    </a:p>
                  </a:txBody>
                  <a:tcPr/>
                </a:tc>
                <a:tc>
                  <a:txBody>
                    <a:bodyPr/>
                    <a:lstStyle/>
                    <a:p>
                      <a:pPr marL="33655" marR="0" algn="l">
                        <a:spcBef>
                          <a:spcPts val="310"/>
                        </a:spcBef>
                        <a:spcAft>
                          <a:spcPts val="0"/>
                        </a:spcAft>
                      </a:pPr>
                      <a:r>
                        <a:rPr lang="en-US" sz="1400" b="1" spc="-20" dirty="0">
                          <a:solidFill>
                            <a:schemeClr val="bg1"/>
                          </a:solidFill>
                          <a:effectLst/>
                        </a:rPr>
                        <a:t>Data</a:t>
                      </a:r>
                      <a:endParaRPr lang="en-US" sz="14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a:spcBef>
                          <a:spcPts val="180"/>
                        </a:spcBef>
                        <a:spcAft>
                          <a:spcPts val="0"/>
                        </a:spcAft>
                      </a:pPr>
                      <a:r>
                        <a:rPr lang="en-US" sz="1400" b="1" spc="-30" dirty="0">
                          <a:solidFill>
                            <a:srgbClr val="FF0000"/>
                          </a:solidFill>
                          <a:effectLst/>
                        </a:rPr>
                        <a:t>12.86%</a:t>
                      </a:r>
                      <a:endParaRPr lang="en-US" sz="14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a:spcBef>
                          <a:spcPts val="310"/>
                        </a:spcBef>
                        <a:spcAft>
                          <a:spcPts val="0"/>
                        </a:spcAft>
                      </a:pPr>
                      <a:r>
                        <a:rPr lang="en-US" sz="1400" b="0" spc="-30" dirty="0">
                          <a:solidFill>
                            <a:schemeClr val="tx1"/>
                          </a:solidFill>
                          <a:effectLst/>
                        </a:rPr>
                        <a:t>14.54%</a:t>
                      </a:r>
                      <a:endParaRPr lang="en-US" sz="14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a:spcBef>
                          <a:spcPts val="310"/>
                        </a:spcBef>
                        <a:spcAft>
                          <a:spcPts val="0"/>
                        </a:spcAft>
                      </a:pPr>
                      <a:r>
                        <a:rPr lang="en-US" sz="1400" b="0" spc="-30" dirty="0">
                          <a:solidFill>
                            <a:schemeClr val="tx1"/>
                          </a:solidFill>
                          <a:effectLst/>
                        </a:rPr>
                        <a:t>15.88%</a:t>
                      </a:r>
                      <a:endParaRPr lang="en-US" sz="14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a:spcBef>
                          <a:spcPts val="310"/>
                        </a:spcBef>
                        <a:spcAft>
                          <a:spcPts val="0"/>
                        </a:spcAft>
                      </a:pPr>
                      <a:r>
                        <a:rPr lang="en-US" sz="1400" b="0" spc="-30" dirty="0">
                          <a:solidFill>
                            <a:schemeClr val="tx1"/>
                          </a:solidFill>
                          <a:effectLst/>
                        </a:rPr>
                        <a:t>18.42%</a:t>
                      </a:r>
                      <a:endParaRPr lang="en-US" sz="14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259392418"/>
                  </a:ext>
                </a:extLst>
              </a:tr>
              <a:tr h="164465">
                <a:tc rowSpan="2">
                  <a:txBody>
                    <a:bodyPr/>
                    <a:lstStyle/>
                    <a:p>
                      <a:pPr marL="0" marR="0" algn="ctr">
                        <a:spcBef>
                          <a:spcPts val="0"/>
                        </a:spcBef>
                        <a:spcAft>
                          <a:spcPts val="0"/>
                        </a:spcAft>
                      </a:pPr>
                      <a:r>
                        <a:rPr lang="en-US" sz="1400" dirty="0" smtClean="0">
                          <a:effectLst/>
                        </a:rPr>
                        <a:t>14</a:t>
                      </a:r>
                      <a:r>
                        <a:rPr lang="en-US" sz="1400" dirty="0">
                          <a:effectLst/>
                        </a:rPr>
                        <a:t> </a:t>
                      </a:r>
                      <a:r>
                        <a:rPr lang="en-US" sz="1400" dirty="0" smtClean="0">
                          <a:effectLst/>
                        </a:rPr>
                        <a:t>B</a:t>
                      </a:r>
                      <a:endParaRPr lang="en-US" sz="14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3655" marR="0" algn="l">
                        <a:spcBef>
                          <a:spcPts val="310"/>
                        </a:spcBef>
                        <a:spcAft>
                          <a:spcPts val="0"/>
                        </a:spcAft>
                      </a:pPr>
                      <a:r>
                        <a:rPr lang="en-US" sz="1400" b="1" spc="-25" dirty="0">
                          <a:solidFill>
                            <a:schemeClr val="bg1"/>
                          </a:solidFill>
                          <a:effectLst/>
                        </a:rPr>
                        <a:t>Target</a:t>
                      </a:r>
                      <a:r>
                        <a:rPr lang="en-US" sz="1400" b="1" spc="-40" dirty="0">
                          <a:solidFill>
                            <a:schemeClr val="bg1"/>
                          </a:solidFill>
                          <a:effectLst/>
                        </a:rPr>
                        <a:t> </a:t>
                      </a:r>
                      <a:r>
                        <a:rPr lang="en-US" sz="1400" b="1" dirty="0">
                          <a:solidFill>
                            <a:schemeClr val="bg1"/>
                          </a:solidFill>
                          <a:effectLst/>
                        </a:rPr>
                        <a:t>≥</a:t>
                      </a:r>
                      <a:endParaRPr lang="en-US" sz="14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400" b="1" dirty="0">
                          <a:solidFill>
                            <a:srgbClr val="FF0000"/>
                          </a:solidFill>
                          <a:effectLst/>
                        </a:rPr>
                        <a:t> </a:t>
                      </a:r>
                      <a:endParaRPr lang="en-US" sz="14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a:spcBef>
                          <a:spcPts val="310"/>
                        </a:spcBef>
                        <a:spcAft>
                          <a:spcPts val="0"/>
                        </a:spcAft>
                      </a:pPr>
                      <a:r>
                        <a:rPr lang="en-US" sz="1400" b="1" spc="-30" dirty="0">
                          <a:solidFill>
                            <a:schemeClr val="tx1"/>
                          </a:solidFill>
                          <a:effectLst/>
                        </a:rPr>
                        <a:t>49.00%</a:t>
                      </a:r>
                      <a:endParaRPr lang="en-US" sz="14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a:spcBef>
                          <a:spcPts val="310"/>
                        </a:spcBef>
                        <a:spcAft>
                          <a:spcPts val="0"/>
                        </a:spcAft>
                      </a:pPr>
                      <a:r>
                        <a:rPr lang="en-US" sz="1400" b="1" spc="-30" dirty="0">
                          <a:solidFill>
                            <a:schemeClr val="tx1"/>
                          </a:solidFill>
                          <a:effectLst/>
                        </a:rPr>
                        <a:t>49.00%</a:t>
                      </a:r>
                      <a:endParaRPr lang="en-US" sz="14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a:spcBef>
                          <a:spcPts val="310"/>
                        </a:spcBef>
                        <a:spcAft>
                          <a:spcPts val="0"/>
                        </a:spcAft>
                      </a:pPr>
                      <a:r>
                        <a:rPr lang="en-US" sz="1400" b="1" spc="-30" dirty="0">
                          <a:solidFill>
                            <a:schemeClr val="tx1"/>
                          </a:solidFill>
                          <a:effectLst/>
                        </a:rPr>
                        <a:t>49.15%</a:t>
                      </a:r>
                      <a:endParaRPr lang="en-US" sz="14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3"/>
                  </a:ext>
                </a:extLst>
              </a:tr>
              <a:tr h="164465">
                <a:tc vMerge="1">
                  <a:txBody>
                    <a:bodyPr/>
                    <a:lstStyle/>
                    <a:p>
                      <a:endParaRPr lang="en-US"/>
                    </a:p>
                  </a:txBody>
                  <a:tcPr/>
                </a:tc>
                <a:tc>
                  <a:txBody>
                    <a:bodyPr/>
                    <a:lstStyle/>
                    <a:p>
                      <a:pPr marL="33655" marR="0" algn="l">
                        <a:spcBef>
                          <a:spcPts val="310"/>
                        </a:spcBef>
                        <a:spcAft>
                          <a:spcPts val="0"/>
                        </a:spcAft>
                      </a:pPr>
                      <a:r>
                        <a:rPr lang="en-US" sz="1400" b="1" spc="-20" dirty="0">
                          <a:solidFill>
                            <a:schemeClr val="bg1"/>
                          </a:solidFill>
                          <a:effectLst/>
                        </a:rPr>
                        <a:t>Data</a:t>
                      </a:r>
                      <a:endParaRPr lang="en-US" sz="14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a:spcBef>
                          <a:spcPts val="180"/>
                        </a:spcBef>
                        <a:spcAft>
                          <a:spcPts val="0"/>
                        </a:spcAft>
                      </a:pPr>
                      <a:r>
                        <a:rPr lang="en-US" sz="1400" b="1" spc="-30" dirty="0">
                          <a:solidFill>
                            <a:srgbClr val="FF0000"/>
                          </a:solidFill>
                          <a:effectLst/>
                        </a:rPr>
                        <a:t>48.55%</a:t>
                      </a:r>
                      <a:endParaRPr lang="en-US" sz="14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a:spcBef>
                          <a:spcPts val="310"/>
                        </a:spcBef>
                        <a:spcAft>
                          <a:spcPts val="0"/>
                        </a:spcAft>
                      </a:pPr>
                      <a:r>
                        <a:rPr lang="en-US" sz="1400" b="0" spc="-30" dirty="0">
                          <a:solidFill>
                            <a:schemeClr val="tx1"/>
                          </a:solidFill>
                          <a:effectLst/>
                        </a:rPr>
                        <a:t>49.52%</a:t>
                      </a:r>
                      <a:endParaRPr lang="en-US" sz="14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a:spcBef>
                          <a:spcPts val="310"/>
                        </a:spcBef>
                        <a:spcAft>
                          <a:spcPts val="0"/>
                        </a:spcAft>
                      </a:pPr>
                      <a:r>
                        <a:rPr lang="en-US" sz="1400" b="0" spc="-30" dirty="0">
                          <a:solidFill>
                            <a:schemeClr val="tx1"/>
                          </a:solidFill>
                          <a:effectLst/>
                        </a:rPr>
                        <a:t>42.95%</a:t>
                      </a:r>
                      <a:endParaRPr lang="en-US" sz="14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a:spcBef>
                          <a:spcPts val="310"/>
                        </a:spcBef>
                        <a:spcAft>
                          <a:spcPts val="0"/>
                        </a:spcAft>
                      </a:pPr>
                      <a:r>
                        <a:rPr lang="en-US" sz="1400" b="0" spc="-30" dirty="0">
                          <a:solidFill>
                            <a:schemeClr val="tx1"/>
                          </a:solidFill>
                          <a:effectLst/>
                        </a:rPr>
                        <a:t>43.88%</a:t>
                      </a:r>
                      <a:endParaRPr lang="en-US" sz="14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4"/>
                  </a:ext>
                </a:extLst>
              </a:tr>
              <a:tr h="76200">
                <a:tc rowSpan="2">
                  <a:txBody>
                    <a:bodyPr/>
                    <a:lstStyle/>
                    <a:p>
                      <a:pPr marL="0" marR="0" algn="ctr">
                        <a:spcBef>
                          <a:spcPts val="0"/>
                        </a:spcBef>
                        <a:spcAft>
                          <a:spcPts val="0"/>
                        </a:spcAft>
                      </a:pPr>
                      <a:r>
                        <a:rPr lang="en-US" sz="1400" dirty="0" smtClean="0">
                          <a:effectLst/>
                        </a:rPr>
                        <a:t>14</a:t>
                      </a:r>
                      <a:r>
                        <a:rPr lang="en-US" sz="1400" dirty="0">
                          <a:effectLst/>
                        </a:rPr>
                        <a:t> </a:t>
                      </a:r>
                      <a:r>
                        <a:rPr lang="en-US" sz="1400" dirty="0" smtClean="0">
                          <a:effectLst/>
                        </a:rPr>
                        <a:t>C</a:t>
                      </a:r>
                      <a:endParaRPr lang="en-US" sz="14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3655" marR="0" algn="l">
                        <a:spcBef>
                          <a:spcPts val="310"/>
                        </a:spcBef>
                        <a:spcAft>
                          <a:spcPts val="0"/>
                        </a:spcAft>
                      </a:pPr>
                      <a:r>
                        <a:rPr lang="en-US" sz="1400" b="1" spc="-25" dirty="0">
                          <a:solidFill>
                            <a:schemeClr val="bg1"/>
                          </a:solidFill>
                          <a:effectLst/>
                        </a:rPr>
                        <a:t>Target</a:t>
                      </a:r>
                      <a:r>
                        <a:rPr lang="en-US" sz="1400" b="1" spc="-40" dirty="0">
                          <a:solidFill>
                            <a:schemeClr val="bg1"/>
                          </a:solidFill>
                          <a:effectLst/>
                        </a:rPr>
                        <a:t> </a:t>
                      </a:r>
                      <a:r>
                        <a:rPr lang="en-US" sz="1400" b="1" dirty="0">
                          <a:solidFill>
                            <a:schemeClr val="bg1"/>
                          </a:solidFill>
                          <a:effectLst/>
                        </a:rPr>
                        <a:t>≥</a:t>
                      </a:r>
                      <a:endParaRPr lang="en-US" sz="14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400" b="0">
                          <a:effectLst/>
                        </a:rPr>
                        <a:t> </a:t>
                      </a:r>
                      <a:endParaRPr lang="en-US" sz="1400" b="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400" b="0">
                          <a:effectLst/>
                        </a:rPr>
                        <a:t> </a:t>
                      </a:r>
                      <a:endParaRPr lang="en-US" sz="1400" b="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400" b="0">
                          <a:effectLst/>
                        </a:rPr>
                        <a:t> </a:t>
                      </a:r>
                      <a:endParaRPr lang="en-US" sz="1400" b="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algn="ctr">
                        <a:spcBef>
                          <a:spcPts val="0"/>
                        </a:spcBef>
                        <a:spcAft>
                          <a:spcPts val="0"/>
                        </a:spcAft>
                      </a:pPr>
                      <a:r>
                        <a:rPr lang="en-US" sz="1400" b="1" dirty="0">
                          <a:solidFill>
                            <a:srgbClr val="FF0000"/>
                          </a:solidFill>
                          <a:effectLst/>
                        </a:rPr>
                        <a:t> </a:t>
                      </a:r>
                      <a:endParaRPr lang="en-US" sz="14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52388" marR="0" indent="0" algn="ctr">
                        <a:spcBef>
                          <a:spcPts val="310"/>
                        </a:spcBef>
                        <a:spcAft>
                          <a:spcPts val="0"/>
                        </a:spcAft>
                      </a:pPr>
                      <a:r>
                        <a:rPr lang="en-US" sz="1400" b="1" spc="-30" dirty="0">
                          <a:solidFill>
                            <a:schemeClr val="tx1"/>
                          </a:solidFill>
                          <a:effectLst/>
                        </a:rPr>
                        <a:t>60.00%</a:t>
                      </a:r>
                      <a:endParaRPr lang="en-US" sz="14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a:spcBef>
                          <a:spcPts val="310"/>
                        </a:spcBef>
                        <a:spcAft>
                          <a:spcPts val="0"/>
                        </a:spcAft>
                      </a:pPr>
                      <a:r>
                        <a:rPr lang="en-US" sz="1400" b="1" spc="-30" dirty="0">
                          <a:solidFill>
                            <a:schemeClr val="tx1"/>
                          </a:solidFill>
                          <a:effectLst/>
                        </a:rPr>
                        <a:t>60.00%</a:t>
                      </a:r>
                      <a:endParaRPr lang="en-US" sz="14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tc>
                  <a:txBody>
                    <a:bodyPr/>
                    <a:lstStyle/>
                    <a:p>
                      <a:pPr marL="0" marR="0" indent="0" algn="ctr">
                        <a:spcBef>
                          <a:spcPts val="310"/>
                        </a:spcBef>
                        <a:spcAft>
                          <a:spcPts val="0"/>
                        </a:spcAft>
                      </a:pPr>
                      <a:r>
                        <a:rPr lang="en-US" sz="1400" b="1" spc="-30" dirty="0">
                          <a:solidFill>
                            <a:schemeClr val="tx1"/>
                          </a:solidFill>
                          <a:effectLst/>
                        </a:rPr>
                        <a:t>60.15%</a:t>
                      </a:r>
                      <a:endParaRPr lang="en-US" sz="14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5"/>
                  </a:ext>
                </a:extLst>
              </a:tr>
              <a:tr h="164465">
                <a:tc vMerge="1">
                  <a:txBody>
                    <a:bodyPr/>
                    <a:lstStyle/>
                    <a:p>
                      <a:endParaRPr lang="en-US"/>
                    </a:p>
                  </a:txBody>
                  <a:tcPr/>
                </a:tc>
                <a:tc>
                  <a:txBody>
                    <a:bodyPr/>
                    <a:lstStyle/>
                    <a:p>
                      <a:pPr marL="33655" marR="0" algn="l">
                        <a:spcBef>
                          <a:spcPts val="310"/>
                        </a:spcBef>
                        <a:spcAft>
                          <a:spcPts val="0"/>
                        </a:spcAft>
                      </a:pPr>
                      <a:r>
                        <a:rPr lang="en-US" sz="1400" b="1" spc="-20" dirty="0">
                          <a:solidFill>
                            <a:schemeClr val="bg1"/>
                          </a:solidFill>
                          <a:effectLst/>
                        </a:rPr>
                        <a:t>Data</a:t>
                      </a:r>
                      <a:endParaRPr lang="en-US" sz="14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algn="ctr">
                        <a:spcBef>
                          <a:spcPts val="0"/>
                        </a:spcBef>
                        <a:spcAft>
                          <a:spcPts val="0"/>
                        </a:spcAft>
                      </a:pPr>
                      <a:r>
                        <a:rPr lang="en-US" sz="1400" b="0" dirty="0">
                          <a:effectLst/>
                        </a:rPr>
                        <a:t> </a:t>
                      </a:r>
                      <a:endParaRPr lang="en-US" sz="1400" b="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a:spcBef>
                          <a:spcPts val="180"/>
                        </a:spcBef>
                        <a:spcAft>
                          <a:spcPts val="0"/>
                        </a:spcAft>
                      </a:pPr>
                      <a:r>
                        <a:rPr lang="en-US" sz="1400" b="1" spc="-30" dirty="0">
                          <a:solidFill>
                            <a:srgbClr val="FF0000"/>
                          </a:solidFill>
                          <a:effectLst/>
                        </a:rPr>
                        <a:t>59.34%</a:t>
                      </a:r>
                      <a:endParaRPr lang="en-US" sz="1400" b="1" dirty="0">
                        <a:solidFill>
                          <a:srgbClr val="FF0000"/>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a:spcBef>
                          <a:spcPts val="310"/>
                        </a:spcBef>
                        <a:spcAft>
                          <a:spcPts val="0"/>
                        </a:spcAft>
                      </a:pPr>
                      <a:r>
                        <a:rPr lang="en-US" sz="1400" b="0" spc="-30" dirty="0">
                          <a:solidFill>
                            <a:schemeClr val="tx1"/>
                          </a:solidFill>
                          <a:effectLst/>
                        </a:rPr>
                        <a:t>61.05%</a:t>
                      </a:r>
                      <a:endParaRPr lang="en-US" sz="14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a:spcBef>
                          <a:spcPts val="310"/>
                        </a:spcBef>
                        <a:spcAft>
                          <a:spcPts val="0"/>
                        </a:spcAft>
                      </a:pPr>
                      <a:r>
                        <a:rPr lang="en-US" sz="1400" b="0" spc="-30" dirty="0">
                          <a:solidFill>
                            <a:schemeClr val="tx1"/>
                          </a:solidFill>
                          <a:effectLst/>
                        </a:rPr>
                        <a:t>55.92%</a:t>
                      </a:r>
                      <a:endParaRPr lang="en-US" sz="14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tc>
                  <a:txBody>
                    <a:bodyPr/>
                    <a:lstStyle/>
                    <a:p>
                      <a:pPr marL="0" marR="0" indent="0" algn="ctr">
                        <a:spcBef>
                          <a:spcPts val="310"/>
                        </a:spcBef>
                        <a:spcAft>
                          <a:spcPts val="0"/>
                        </a:spcAft>
                      </a:pPr>
                      <a:r>
                        <a:rPr lang="en-US" sz="1400" b="0" spc="-30" dirty="0">
                          <a:solidFill>
                            <a:schemeClr val="tx1"/>
                          </a:solidFill>
                          <a:effectLst/>
                        </a:rPr>
                        <a:t>58.13%</a:t>
                      </a:r>
                      <a:endParaRPr lang="en-US" sz="1400" b="0"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6"/>
                  </a:ext>
                </a:extLst>
              </a:tr>
            </a:tbl>
          </a:graphicData>
        </a:graphic>
      </p:graphicFrame>
      <p:sp>
        <p:nvSpPr>
          <p:cNvPr id="7" name="TextBox 6"/>
          <p:cNvSpPr txBox="1"/>
          <p:nvPr/>
        </p:nvSpPr>
        <p:spPr>
          <a:xfrm>
            <a:off x="459876" y="1447800"/>
            <a:ext cx="2971800" cy="369332"/>
          </a:xfrm>
          <a:prstGeom prst="rect">
            <a:avLst/>
          </a:prstGeom>
          <a:noFill/>
        </p:spPr>
        <p:txBody>
          <a:bodyPr wrap="square" rtlCol="0">
            <a:spAutoFit/>
          </a:bodyPr>
          <a:lstStyle/>
          <a:p>
            <a:r>
              <a:rPr lang="en-US" b="1" dirty="0" smtClean="0"/>
              <a:t>Historical Data Targets</a:t>
            </a:r>
            <a:endParaRPr lang="en-US" b="1" dirty="0"/>
          </a:p>
        </p:txBody>
      </p:sp>
      <p:graphicFrame>
        <p:nvGraphicFramePr>
          <p:cNvPr id="10" name="Table 9"/>
          <p:cNvGraphicFramePr>
            <a:graphicFrameLocks noGrp="1"/>
          </p:cNvGraphicFramePr>
          <p:nvPr>
            <p:extLst>
              <p:ext uri="{D42A27DB-BD31-4B8C-83A1-F6EECF244321}">
                <p14:modId xmlns:p14="http://schemas.microsoft.com/office/powerpoint/2010/main" val="2681265933"/>
              </p:ext>
            </p:extLst>
          </p:nvPr>
        </p:nvGraphicFramePr>
        <p:xfrm>
          <a:off x="457200" y="3654236"/>
          <a:ext cx="8155208" cy="1603565"/>
        </p:xfrm>
        <a:graphic>
          <a:graphicData uri="http://schemas.openxmlformats.org/drawingml/2006/table">
            <a:tbl>
              <a:tblPr firstRow="1" firstCol="1" lastRow="1" lastCol="1" bandRow="1" bandCol="1">
                <a:tableStyleId>{5C22544A-7EE6-4342-B048-85BDC9FD1C3A}</a:tableStyleId>
              </a:tblPr>
              <a:tblGrid>
                <a:gridCol w="1013623">
                  <a:extLst>
                    <a:ext uri="{9D8B030D-6E8A-4147-A177-3AD203B41FA5}">
                      <a16:colId xmlns:a16="http://schemas.microsoft.com/office/drawing/2014/main" val="4215364290"/>
                    </a:ext>
                  </a:extLst>
                </a:gridCol>
                <a:gridCol w="1013623">
                  <a:extLst>
                    <a:ext uri="{9D8B030D-6E8A-4147-A177-3AD203B41FA5}">
                      <a16:colId xmlns:a16="http://schemas.microsoft.com/office/drawing/2014/main" val="20000"/>
                    </a:ext>
                  </a:extLst>
                </a:gridCol>
                <a:gridCol w="1021327">
                  <a:extLst>
                    <a:ext uri="{9D8B030D-6E8A-4147-A177-3AD203B41FA5}">
                      <a16:colId xmlns:a16="http://schemas.microsoft.com/office/drawing/2014/main" val="20001"/>
                    </a:ext>
                  </a:extLst>
                </a:gridCol>
                <a:gridCol w="1021327">
                  <a:extLst>
                    <a:ext uri="{9D8B030D-6E8A-4147-A177-3AD203B41FA5}">
                      <a16:colId xmlns:a16="http://schemas.microsoft.com/office/drawing/2014/main" val="20002"/>
                    </a:ext>
                  </a:extLst>
                </a:gridCol>
                <a:gridCol w="1021327">
                  <a:extLst>
                    <a:ext uri="{9D8B030D-6E8A-4147-A177-3AD203B41FA5}">
                      <a16:colId xmlns:a16="http://schemas.microsoft.com/office/drawing/2014/main" val="20003"/>
                    </a:ext>
                  </a:extLst>
                </a:gridCol>
                <a:gridCol w="1021327">
                  <a:extLst>
                    <a:ext uri="{9D8B030D-6E8A-4147-A177-3AD203B41FA5}">
                      <a16:colId xmlns:a16="http://schemas.microsoft.com/office/drawing/2014/main" val="20004"/>
                    </a:ext>
                  </a:extLst>
                </a:gridCol>
                <a:gridCol w="1021327">
                  <a:extLst>
                    <a:ext uri="{9D8B030D-6E8A-4147-A177-3AD203B41FA5}">
                      <a16:colId xmlns:a16="http://schemas.microsoft.com/office/drawing/2014/main" val="20005"/>
                    </a:ext>
                  </a:extLst>
                </a:gridCol>
                <a:gridCol w="1021327">
                  <a:extLst>
                    <a:ext uri="{9D8B030D-6E8A-4147-A177-3AD203B41FA5}">
                      <a16:colId xmlns:a16="http://schemas.microsoft.com/office/drawing/2014/main" val="20006"/>
                    </a:ext>
                  </a:extLst>
                </a:gridCol>
              </a:tblGrid>
              <a:tr h="323405">
                <a:tc>
                  <a:txBody>
                    <a:bodyPr/>
                    <a:lstStyle/>
                    <a:p>
                      <a:pPr marL="1270" marR="0" algn="ctr">
                        <a:spcBef>
                          <a:spcPts val="310"/>
                        </a:spcBef>
                        <a:spcAft>
                          <a:spcPts val="0"/>
                        </a:spcAft>
                      </a:pPr>
                      <a:endParaRPr lang="en-US" sz="14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marR="0" algn="ctr">
                        <a:spcBef>
                          <a:spcPts val="310"/>
                        </a:spcBef>
                        <a:spcAft>
                          <a:spcPts val="0"/>
                        </a:spcAft>
                      </a:pPr>
                      <a:r>
                        <a:rPr lang="en-US" sz="1400" dirty="0">
                          <a:effectLst/>
                        </a:rPr>
                        <a:t>FFY</a:t>
                      </a:r>
                      <a:endParaRPr lang="en-US" sz="14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10"/>
                        </a:spcBef>
                        <a:spcAft>
                          <a:spcPts val="0"/>
                        </a:spcAft>
                      </a:pPr>
                      <a:r>
                        <a:rPr lang="en-US" sz="1400" spc="-35">
                          <a:effectLst/>
                        </a:rPr>
                        <a:t>2013</a:t>
                      </a:r>
                      <a:endParaRPr lang="en-US" sz="14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10"/>
                        </a:spcBef>
                        <a:spcAft>
                          <a:spcPts val="0"/>
                        </a:spcAft>
                      </a:pPr>
                      <a:r>
                        <a:rPr lang="en-US" sz="1400" spc="-35">
                          <a:effectLst/>
                        </a:rPr>
                        <a:t>2014</a:t>
                      </a:r>
                      <a:endParaRPr lang="en-US" sz="14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10"/>
                        </a:spcBef>
                        <a:spcAft>
                          <a:spcPts val="0"/>
                        </a:spcAft>
                      </a:pPr>
                      <a:r>
                        <a:rPr lang="en-US" sz="1400" spc="-35">
                          <a:effectLst/>
                        </a:rPr>
                        <a:t>2015</a:t>
                      </a:r>
                      <a:endParaRPr lang="en-US" sz="14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10"/>
                        </a:spcBef>
                        <a:spcAft>
                          <a:spcPts val="0"/>
                        </a:spcAft>
                      </a:pPr>
                      <a:r>
                        <a:rPr lang="en-US" sz="1400" spc="-35">
                          <a:effectLst/>
                        </a:rPr>
                        <a:t>2016</a:t>
                      </a:r>
                      <a:endParaRPr lang="en-US" sz="14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10"/>
                        </a:spcBef>
                        <a:spcAft>
                          <a:spcPts val="0"/>
                        </a:spcAft>
                      </a:pPr>
                      <a:r>
                        <a:rPr lang="en-US" sz="1400" spc="-35">
                          <a:effectLst/>
                        </a:rPr>
                        <a:t>2017</a:t>
                      </a:r>
                      <a:endParaRPr lang="en-US" sz="14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10"/>
                        </a:spcBef>
                        <a:spcAft>
                          <a:spcPts val="0"/>
                        </a:spcAft>
                      </a:pPr>
                      <a:r>
                        <a:rPr lang="en-US" sz="1400" spc="-35">
                          <a:effectLst/>
                        </a:rPr>
                        <a:t>2018</a:t>
                      </a:r>
                      <a:endParaRPr lang="en-US" sz="14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9995">
                <a:tc rowSpan="2">
                  <a:txBody>
                    <a:bodyPr/>
                    <a:lstStyle/>
                    <a:p>
                      <a:pPr marL="33020" marR="0" lvl="0" indent="0" algn="ctr" defTabSz="914400" rtl="0" eaLnBrk="1" fontAlgn="auto" latinLnBrk="0" hangingPunct="1">
                        <a:lnSpc>
                          <a:spcPct val="100000"/>
                        </a:lnSpc>
                        <a:spcBef>
                          <a:spcPts val="310"/>
                        </a:spcBef>
                        <a:spcAft>
                          <a:spcPts val="0"/>
                        </a:spcAft>
                        <a:buClrTx/>
                        <a:buSzTx/>
                        <a:buFontTx/>
                        <a:buNone/>
                        <a:tabLst/>
                        <a:defRPr/>
                      </a:pPr>
                      <a:r>
                        <a:rPr lang="en-US" sz="1400" dirty="0" smtClean="0">
                          <a:effectLst/>
                        </a:rPr>
                        <a:t>14A</a:t>
                      </a:r>
                      <a:endParaRPr lang="en-US" sz="1400" dirty="0" smtClean="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0" algn="l">
                        <a:spcBef>
                          <a:spcPts val="310"/>
                        </a:spcBef>
                        <a:spcAft>
                          <a:spcPts val="0"/>
                        </a:spcAft>
                      </a:pPr>
                      <a:r>
                        <a:rPr lang="en-US" sz="1400" b="1" spc="-25" dirty="0">
                          <a:solidFill>
                            <a:schemeClr val="bg1"/>
                          </a:solidFill>
                          <a:effectLst/>
                        </a:rPr>
                        <a:t>Target</a:t>
                      </a:r>
                      <a:r>
                        <a:rPr lang="en-US" sz="1400" b="1" spc="-40" dirty="0">
                          <a:solidFill>
                            <a:schemeClr val="bg1"/>
                          </a:solidFill>
                          <a:effectLst/>
                        </a:rPr>
                        <a:t> </a:t>
                      </a:r>
                      <a:r>
                        <a:rPr lang="en-US" sz="1400" b="1" dirty="0">
                          <a:solidFill>
                            <a:schemeClr val="bg1"/>
                          </a:solidFill>
                          <a:effectLst/>
                        </a:rPr>
                        <a:t>≥</a:t>
                      </a:r>
                      <a:endParaRPr lang="en-US" sz="14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10"/>
                        </a:spcBef>
                        <a:spcAft>
                          <a:spcPts val="0"/>
                        </a:spcAft>
                      </a:pPr>
                      <a:r>
                        <a:rPr lang="en-US" sz="1400" b="1" spc="-30" dirty="0">
                          <a:solidFill>
                            <a:schemeClr val="tx1"/>
                          </a:solidFill>
                          <a:effectLst/>
                          <a:latin typeface="+mn-lt"/>
                        </a:rPr>
                        <a:t>13.35%</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310"/>
                        </a:spcBef>
                        <a:spcAft>
                          <a:spcPts val="0"/>
                        </a:spcAft>
                      </a:pPr>
                      <a:r>
                        <a:rPr lang="en-US" sz="1400" b="1" spc="-30" dirty="0">
                          <a:solidFill>
                            <a:schemeClr val="tx1"/>
                          </a:solidFill>
                          <a:effectLst/>
                          <a:latin typeface="+mn-lt"/>
                        </a:rPr>
                        <a:t>13.84%</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310"/>
                        </a:spcBef>
                        <a:spcAft>
                          <a:spcPts val="0"/>
                        </a:spcAft>
                      </a:pPr>
                      <a:r>
                        <a:rPr lang="en-US" sz="1400" b="1" spc="-30" dirty="0">
                          <a:solidFill>
                            <a:schemeClr val="tx1"/>
                          </a:solidFill>
                          <a:effectLst/>
                          <a:latin typeface="+mn-lt"/>
                        </a:rPr>
                        <a:t>14.33%</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310"/>
                        </a:spcBef>
                        <a:spcAft>
                          <a:spcPts val="0"/>
                        </a:spcAft>
                      </a:pPr>
                      <a:r>
                        <a:rPr lang="en-US" sz="1400" b="1" spc="-30" dirty="0">
                          <a:solidFill>
                            <a:schemeClr val="tx1"/>
                          </a:solidFill>
                          <a:effectLst/>
                          <a:latin typeface="+mn-lt"/>
                        </a:rPr>
                        <a:t>14.82%</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310"/>
                        </a:spcBef>
                        <a:spcAft>
                          <a:spcPts val="0"/>
                        </a:spcAft>
                      </a:pPr>
                      <a:r>
                        <a:rPr lang="en-US" sz="1400" b="1" spc="-30" dirty="0">
                          <a:solidFill>
                            <a:schemeClr val="tx1"/>
                          </a:solidFill>
                          <a:effectLst/>
                          <a:latin typeface="+mn-lt"/>
                        </a:rPr>
                        <a:t>15.31%</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310"/>
                        </a:spcBef>
                        <a:spcAft>
                          <a:spcPts val="0"/>
                        </a:spcAft>
                      </a:pPr>
                      <a:r>
                        <a:rPr lang="en-US" sz="1400" b="1" spc="-30" dirty="0">
                          <a:solidFill>
                            <a:schemeClr val="tx1"/>
                          </a:solidFill>
                          <a:effectLst/>
                          <a:latin typeface="+mn-lt"/>
                        </a:rPr>
                        <a:t>15.80%</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191390">
                <a:tc vMerge="1">
                  <a:txBody>
                    <a:bodyPr/>
                    <a:lstStyle/>
                    <a:p>
                      <a:pPr marL="33020" marR="0">
                        <a:spcBef>
                          <a:spcPts val="310"/>
                        </a:spcBef>
                        <a:spcAft>
                          <a:spcPts val="0"/>
                        </a:spcAft>
                      </a:pPr>
                      <a:endParaRPr lang="en-US" sz="14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0" algn="l">
                        <a:spcBef>
                          <a:spcPts val="310"/>
                        </a:spcBef>
                        <a:spcAft>
                          <a:spcPts val="0"/>
                        </a:spcAft>
                      </a:pPr>
                      <a:r>
                        <a:rPr lang="en-US" sz="1400" b="1" spc="-20" dirty="0">
                          <a:solidFill>
                            <a:schemeClr val="bg1"/>
                          </a:solidFill>
                          <a:effectLst/>
                        </a:rPr>
                        <a:t>Data</a:t>
                      </a:r>
                      <a:endParaRPr lang="en-US" sz="14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10"/>
                        </a:spcBef>
                        <a:spcAft>
                          <a:spcPts val="0"/>
                        </a:spcAft>
                      </a:pPr>
                      <a:r>
                        <a:rPr lang="en-US" sz="1400" b="0" dirty="0" smtClean="0">
                          <a:solidFill>
                            <a:schemeClr val="tx1"/>
                          </a:solidFill>
                          <a:effectLst/>
                          <a:latin typeface="+mn-lt"/>
                          <a:ea typeface="Calibri"/>
                          <a:cs typeface="Times New Roman"/>
                        </a:rPr>
                        <a:t>1.17%</a:t>
                      </a: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10"/>
                        </a:spcBef>
                        <a:spcAft>
                          <a:spcPts val="0"/>
                        </a:spcAft>
                      </a:pPr>
                      <a:r>
                        <a:rPr lang="en-US" sz="1400" b="0" dirty="0" smtClean="0">
                          <a:solidFill>
                            <a:schemeClr val="tx1"/>
                          </a:solidFill>
                          <a:effectLst/>
                          <a:latin typeface="+mn-lt"/>
                          <a:ea typeface="Calibri"/>
                          <a:cs typeface="Times New Roman"/>
                        </a:rPr>
                        <a:t>24.64%</a:t>
                      </a: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10"/>
                        </a:spcBef>
                        <a:spcAft>
                          <a:spcPts val="0"/>
                        </a:spcAft>
                      </a:pPr>
                      <a:r>
                        <a:rPr lang="en-US" sz="1400" b="0" dirty="0" smtClean="0">
                          <a:solidFill>
                            <a:schemeClr val="tx1"/>
                          </a:solidFill>
                          <a:effectLst/>
                          <a:latin typeface="+mn-lt"/>
                          <a:ea typeface="Calibri"/>
                          <a:cs typeface="Times New Roman"/>
                        </a:rPr>
                        <a:t>11.80%</a:t>
                      </a: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10"/>
                        </a:spcBef>
                        <a:spcAft>
                          <a:spcPts val="0"/>
                        </a:spcAft>
                      </a:pPr>
                      <a:r>
                        <a:rPr lang="en-US" sz="1400" b="0" dirty="0" smtClean="0">
                          <a:solidFill>
                            <a:schemeClr val="tx1"/>
                          </a:solidFill>
                          <a:effectLst/>
                          <a:latin typeface="+mn-lt"/>
                          <a:ea typeface="Calibri"/>
                          <a:cs typeface="Times New Roman"/>
                        </a:rPr>
                        <a:t>17.92%</a:t>
                      </a: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10"/>
                        </a:spcBef>
                        <a:spcAft>
                          <a:spcPts val="0"/>
                        </a:spcAft>
                      </a:pPr>
                      <a:r>
                        <a:rPr lang="en-US" sz="1400" b="0" dirty="0" smtClean="0">
                          <a:solidFill>
                            <a:schemeClr val="tx1"/>
                          </a:solidFill>
                          <a:effectLst/>
                          <a:latin typeface="+mn-lt"/>
                          <a:ea typeface="Calibri"/>
                          <a:cs typeface="Times New Roman"/>
                        </a:rPr>
                        <a:t>10.53%</a:t>
                      </a: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10"/>
                        </a:spcBef>
                        <a:spcAft>
                          <a:spcPts val="0"/>
                        </a:spcAft>
                      </a:pP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31905297"/>
                  </a:ext>
                </a:extLst>
              </a:tr>
              <a:tr h="164275">
                <a:tc rowSpan="2">
                  <a:txBody>
                    <a:bodyPr/>
                    <a:lstStyle/>
                    <a:p>
                      <a:pPr marL="33020" marR="0" lvl="0" indent="0" algn="ctr" defTabSz="914400" rtl="0" eaLnBrk="1" fontAlgn="auto" latinLnBrk="0" hangingPunct="1">
                        <a:lnSpc>
                          <a:spcPct val="100000"/>
                        </a:lnSpc>
                        <a:spcBef>
                          <a:spcPts val="310"/>
                        </a:spcBef>
                        <a:spcAft>
                          <a:spcPts val="0"/>
                        </a:spcAft>
                        <a:buClrTx/>
                        <a:buSzTx/>
                        <a:buFontTx/>
                        <a:buNone/>
                        <a:tabLst/>
                        <a:defRPr/>
                      </a:pPr>
                      <a:r>
                        <a:rPr lang="en-US" sz="1400" dirty="0" smtClean="0">
                          <a:effectLst/>
                        </a:rPr>
                        <a:t>14B</a:t>
                      </a:r>
                      <a:endParaRPr lang="en-US" sz="1400" dirty="0" smtClean="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0" algn="l">
                        <a:spcBef>
                          <a:spcPts val="310"/>
                        </a:spcBef>
                        <a:spcAft>
                          <a:spcPts val="0"/>
                        </a:spcAft>
                      </a:pPr>
                      <a:r>
                        <a:rPr lang="en-US" sz="1400" b="1" spc="-25" dirty="0">
                          <a:solidFill>
                            <a:schemeClr val="bg1"/>
                          </a:solidFill>
                          <a:effectLst/>
                        </a:rPr>
                        <a:t>Target</a:t>
                      </a:r>
                      <a:r>
                        <a:rPr lang="en-US" sz="1400" b="1" spc="-40" dirty="0">
                          <a:solidFill>
                            <a:schemeClr val="bg1"/>
                          </a:solidFill>
                          <a:effectLst/>
                        </a:rPr>
                        <a:t> </a:t>
                      </a:r>
                      <a:r>
                        <a:rPr lang="en-US" sz="1400" b="1" dirty="0">
                          <a:solidFill>
                            <a:schemeClr val="bg1"/>
                          </a:solidFill>
                          <a:effectLst/>
                        </a:rPr>
                        <a:t>≥</a:t>
                      </a:r>
                      <a:endParaRPr lang="en-US" sz="14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10"/>
                        </a:spcBef>
                        <a:spcAft>
                          <a:spcPts val="0"/>
                        </a:spcAft>
                      </a:pPr>
                      <a:r>
                        <a:rPr lang="en-US" sz="1400" b="1" spc="-30" dirty="0">
                          <a:solidFill>
                            <a:schemeClr val="tx1"/>
                          </a:solidFill>
                          <a:effectLst/>
                          <a:latin typeface="+mn-lt"/>
                        </a:rPr>
                        <a:t>49.04%</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310"/>
                        </a:spcBef>
                        <a:spcAft>
                          <a:spcPts val="0"/>
                        </a:spcAft>
                      </a:pPr>
                      <a:r>
                        <a:rPr lang="en-US" sz="1400" b="1" spc="-30" dirty="0">
                          <a:solidFill>
                            <a:schemeClr val="tx1"/>
                          </a:solidFill>
                          <a:effectLst/>
                          <a:latin typeface="+mn-lt"/>
                        </a:rPr>
                        <a:t>49.53%</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310"/>
                        </a:spcBef>
                        <a:spcAft>
                          <a:spcPts val="0"/>
                        </a:spcAft>
                      </a:pPr>
                      <a:r>
                        <a:rPr lang="en-US" sz="1400" b="1" spc="-30" dirty="0">
                          <a:solidFill>
                            <a:schemeClr val="tx1"/>
                          </a:solidFill>
                          <a:effectLst/>
                          <a:latin typeface="+mn-lt"/>
                        </a:rPr>
                        <a:t>50.02%</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310"/>
                        </a:spcBef>
                        <a:spcAft>
                          <a:spcPts val="0"/>
                        </a:spcAft>
                      </a:pPr>
                      <a:r>
                        <a:rPr lang="en-US" sz="1400" b="1" spc="-30" dirty="0">
                          <a:solidFill>
                            <a:schemeClr val="tx1"/>
                          </a:solidFill>
                          <a:effectLst/>
                          <a:latin typeface="+mn-lt"/>
                        </a:rPr>
                        <a:t>50.51%</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310"/>
                        </a:spcBef>
                        <a:spcAft>
                          <a:spcPts val="0"/>
                        </a:spcAft>
                      </a:pPr>
                      <a:r>
                        <a:rPr lang="en-US" sz="1400" b="1" spc="-30" dirty="0">
                          <a:solidFill>
                            <a:schemeClr val="tx1"/>
                          </a:solidFill>
                          <a:effectLst/>
                          <a:latin typeface="+mn-lt"/>
                        </a:rPr>
                        <a:t>51.00%</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310"/>
                        </a:spcBef>
                        <a:spcAft>
                          <a:spcPts val="0"/>
                        </a:spcAft>
                      </a:pPr>
                      <a:r>
                        <a:rPr lang="en-US" sz="1400" b="1" spc="-30" dirty="0">
                          <a:solidFill>
                            <a:schemeClr val="tx1"/>
                          </a:solidFill>
                          <a:effectLst/>
                          <a:latin typeface="+mn-lt"/>
                        </a:rPr>
                        <a:t>51.49%</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2"/>
                  </a:ext>
                </a:extLst>
              </a:tr>
              <a:tr h="179515">
                <a:tc vMerge="1">
                  <a:txBody>
                    <a:bodyPr/>
                    <a:lstStyle/>
                    <a:p>
                      <a:pPr marL="33020" marR="0">
                        <a:spcBef>
                          <a:spcPts val="310"/>
                        </a:spcBef>
                        <a:spcAft>
                          <a:spcPts val="0"/>
                        </a:spcAft>
                      </a:pPr>
                      <a:endParaRPr lang="en-US" sz="14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0" algn="l">
                        <a:spcBef>
                          <a:spcPts val="310"/>
                        </a:spcBef>
                        <a:spcAft>
                          <a:spcPts val="0"/>
                        </a:spcAft>
                      </a:pPr>
                      <a:r>
                        <a:rPr lang="en-US" sz="1400" b="1" spc="-20" dirty="0">
                          <a:solidFill>
                            <a:schemeClr val="bg1"/>
                          </a:solidFill>
                          <a:effectLst/>
                        </a:rPr>
                        <a:t>Data</a:t>
                      </a:r>
                      <a:endParaRPr lang="en-US" sz="14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10"/>
                        </a:spcBef>
                        <a:spcAft>
                          <a:spcPts val="0"/>
                        </a:spcAft>
                      </a:pPr>
                      <a:r>
                        <a:rPr lang="en-US" sz="1400" b="0" dirty="0" smtClean="0">
                          <a:solidFill>
                            <a:schemeClr val="tx1"/>
                          </a:solidFill>
                          <a:effectLst/>
                          <a:latin typeface="+mn-lt"/>
                          <a:ea typeface="Calibri"/>
                          <a:cs typeface="Times New Roman"/>
                        </a:rPr>
                        <a:t>52.19%</a:t>
                      </a: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10"/>
                        </a:spcBef>
                        <a:spcAft>
                          <a:spcPts val="0"/>
                        </a:spcAft>
                      </a:pPr>
                      <a:r>
                        <a:rPr lang="en-US" sz="1400" b="0" dirty="0" smtClean="0">
                          <a:solidFill>
                            <a:schemeClr val="tx1"/>
                          </a:solidFill>
                          <a:effectLst/>
                          <a:latin typeface="+mn-lt"/>
                          <a:ea typeface="Calibri"/>
                          <a:cs typeface="Times New Roman"/>
                        </a:rPr>
                        <a:t>51.66%</a:t>
                      </a: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10"/>
                        </a:spcBef>
                        <a:spcAft>
                          <a:spcPts val="0"/>
                        </a:spcAft>
                      </a:pPr>
                      <a:r>
                        <a:rPr lang="en-US" sz="1400" b="0" dirty="0" smtClean="0">
                          <a:solidFill>
                            <a:schemeClr val="tx1"/>
                          </a:solidFill>
                          <a:effectLst/>
                          <a:latin typeface="+mn-lt"/>
                          <a:ea typeface="Calibri"/>
                          <a:cs typeface="Times New Roman"/>
                        </a:rPr>
                        <a:t>24.11%</a:t>
                      </a: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10"/>
                        </a:spcBef>
                        <a:spcAft>
                          <a:spcPts val="0"/>
                        </a:spcAft>
                      </a:pPr>
                      <a:r>
                        <a:rPr lang="en-US" sz="1400" b="0" dirty="0" smtClean="0">
                          <a:solidFill>
                            <a:schemeClr val="tx1"/>
                          </a:solidFill>
                          <a:effectLst/>
                          <a:latin typeface="+mn-lt"/>
                          <a:ea typeface="Calibri"/>
                          <a:cs typeface="Times New Roman"/>
                        </a:rPr>
                        <a:t>44.32%</a:t>
                      </a: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10"/>
                        </a:spcBef>
                        <a:spcAft>
                          <a:spcPts val="0"/>
                        </a:spcAft>
                      </a:pPr>
                      <a:r>
                        <a:rPr lang="en-US" sz="1400" b="0" dirty="0" smtClean="0">
                          <a:solidFill>
                            <a:schemeClr val="tx1"/>
                          </a:solidFill>
                          <a:effectLst/>
                          <a:latin typeface="+mn-lt"/>
                          <a:ea typeface="Calibri"/>
                          <a:cs typeface="Times New Roman"/>
                        </a:rPr>
                        <a:t>50.19%</a:t>
                      </a: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10"/>
                        </a:spcBef>
                        <a:spcAft>
                          <a:spcPts val="0"/>
                        </a:spcAft>
                      </a:pP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2947409611"/>
                  </a:ext>
                </a:extLst>
              </a:tr>
              <a:tr h="203265">
                <a:tc rowSpan="2">
                  <a:txBody>
                    <a:bodyPr/>
                    <a:lstStyle/>
                    <a:p>
                      <a:pPr marL="33020" marR="0" lvl="0" indent="0" algn="ctr" defTabSz="914400" rtl="0" eaLnBrk="1" fontAlgn="auto" latinLnBrk="0" hangingPunct="1">
                        <a:lnSpc>
                          <a:spcPct val="100000"/>
                        </a:lnSpc>
                        <a:spcBef>
                          <a:spcPts val="310"/>
                        </a:spcBef>
                        <a:spcAft>
                          <a:spcPts val="0"/>
                        </a:spcAft>
                        <a:buClrTx/>
                        <a:buSzTx/>
                        <a:buFontTx/>
                        <a:buNone/>
                        <a:tabLst/>
                        <a:defRPr/>
                      </a:pPr>
                      <a:r>
                        <a:rPr lang="en-US" sz="1400" dirty="0" smtClean="0">
                          <a:effectLst/>
                        </a:rPr>
                        <a:t>14C</a:t>
                      </a:r>
                      <a:endParaRPr lang="en-US" sz="1400" dirty="0" smtClean="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0" algn="l">
                        <a:spcBef>
                          <a:spcPts val="310"/>
                        </a:spcBef>
                        <a:spcAft>
                          <a:spcPts val="0"/>
                        </a:spcAft>
                      </a:pPr>
                      <a:r>
                        <a:rPr lang="en-US" sz="1400" b="1" spc="-25" dirty="0">
                          <a:solidFill>
                            <a:schemeClr val="bg1"/>
                          </a:solidFill>
                          <a:effectLst/>
                        </a:rPr>
                        <a:t>Target</a:t>
                      </a:r>
                      <a:r>
                        <a:rPr lang="en-US" sz="1400" b="1" spc="-40" dirty="0">
                          <a:solidFill>
                            <a:schemeClr val="bg1"/>
                          </a:solidFill>
                          <a:effectLst/>
                        </a:rPr>
                        <a:t> </a:t>
                      </a:r>
                      <a:r>
                        <a:rPr lang="en-US" sz="1400" b="1" dirty="0">
                          <a:solidFill>
                            <a:schemeClr val="bg1"/>
                          </a:solidFill>
                          <a:effectLst/>
                        </a:rPr>
                        <a:t>≥</a:t>
                      </a:r>
                      <a:endParaRPr lang="en-US" sz="14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10"/>
                        </a:spcBef>
                        <a:spcAft>
                          <a:spcPts val="0"/>
                        </a:spcAft>
                      </a:pPr>
                      <a:r>
                        <a:rPr lang="en-US" sz="1400" b="1" spc="-30" dirty="0">
                          <a:solidFill>
                            <a:schemeClr val="tx1"/>
                          </a:solidFill>
                          <a:effectLst/>
                          <a:latin typeface="+mn-lt"/>
                        </a:rPr>
                        <a:t>59.36%</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310"/>
                        </a:spcBef>
                        <a:spcAft>
                          <a:spcPts val="0"/>
                        </a:spcAft>
                      </a:pPr>
                      <a:r>
                        <a:rPr lang="en-US" sz="1400" b="1" spc="-30" dirty="0">
                          <a:solidFill>
                            <a:schemeClr val="tx1"/>
                          </a:solidFill>
                          <a:effectLst/>
                          <a:latin typeface="+mn-lt"/>
                        </a:rPr>
                        <a:t>60.14%</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310"/>
                        </a:spcBef>
                        <a:spcAft>
                          <a:spcPts val="0"/>
                        </a:spcAft>
                      </a:pPr>
                      <a:r>
                        <a:rPr lang="en-US" sz="1400" b="1" spc="-30" dirty="0">
                          <a:solidFill>
                            <a:schemeClr val="tx1"/>
                          </a:solidFill>
                          <a:effectLst/>
                          <a:latin typeface="+mn-lt"/>
                        </a:rPr>
                        <a:t>60.92%</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310"/>
                        </a:spcBef>
                        <a:spcAft>
                          <a:spcPts val="0"/>
                        </a:spcAft>
                      </a:pPr>
                      <a:r>
                        <a:rPr lang="en-US" sz="1400" b="1" spc="-30" dirty="0">
                          <a:solidFill>
                            <a:schemeClr val="tx1"/>
                          </a:solidFill>
                          <a:effectLst/>
                          <a:latin typeface="+mn-lt"/>
                        </a:rPr>
                        <a:t>61.70%</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310"/>
                        </a:spcBef>
                        <a:spcAft>
                          <a:spcPts val="0"/>
                        </a:spcAft>
                      </a:pPr>
                      <a:r>
                        <a:rPr lang="en-US" sz="1400" b="1" spc="-30" dirty="0">
                          <a:solidFill>
                            <a:schemeClr val="tx1"/>
                          </a:solidFill>
                          <a:effectLst/>
                          <a:latin typeface="+mn-lt"/>
                        </a:rPr>
                        <a:t>62.48%</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310"/>
                        </a:spcBef>
                        <a:spcAft>
                          <a:spcPts val="0"/>
                        </a:spcAft>
                      </a:pPr>
                      <a:r>
                        <a:rPr lang="en-US" sz="1400" b="1" spc="-30" dirty="0">
                          <a:solidFill>
                            <a:schemeClr val="tx1"/>
                          </a:solidFill>
                          <a:effectLst/>
                          <a:latin typeface="+mn-lt"/>
                        </a:rPr>
                        <a:t>63.26</a:t>
                      </a:r>
                      <a:r>
                        <a:rPr lang="en-US" sz="1400" b="1" spc="-30" dirty="0" smtClean="0">
                          <a:solidFill>
                            <a:schemeClr val="tx1"/>
                          </a:solidFill>
                          <a:effectLst/>
                          <a:latin typeface="+mn-lt"/>
                        </a:rPr>
                        <a:t>%</a:t>
                      </a:r>
                      <a:endParaRPr lang="en-US" sz="1400" b="1"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458981627"/>
                  </a:ext>
                </a:extLst>
              </a:tr>
              <a:tr h="209995">
                <a:tc vMerge="1">
                  <a:txBody>
                    <a:bodyPr/>
                    <a:lstStyle/>
                    <a:p>
                      <a:pPr marL="33020" marR="0">
                        <a:spcBef>
                          <a:spcPts val="310"/>
                        </a:spcBef>
                        <a:spcAft>
                          <a:spcPts val="0"/>
                        </a:spcAft>
                      </a:pPr>
                      <a:endParaRPr lang="en-US" sz="14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0" algn="l">
                        <a:spcBef>
                          <a:spcPts val="310"/>
                        </a:spcBef>
                        <a:spcAft>
                          <a:spcPts val="0"/>
                        </a:spcAft>
                      </a:pPr>
                      <a:r>
                        <a:rPr lang="en-US" sz="1400" b="1" spc="-20" dirty="0">
                          <a:solidFill>
                            <a:schemeClr val="bg1"/>
                          </a:solidFill>
                          <a:effectLst/>
                        </a:rPr>
                        <a:t>Data</a:t>
                      </a:r>
                      <a:endParaRPr lang="en-US" sz="1400" b="1" dirty="0">
                        <a:solidFill>
                          <a:schemeClr val="bg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10"/>
                        </a:spcBef>
                        <a:spcAft>
                          <a:spcPts val="0"/>
                        </a:spcAft>
                      </a:pPr>
                      <a:r>
                        <a:rPr lang="en-US" sz="1400" b="0" dirty="0" smtClean="0">
                          <a:solidFill>
                            <a:schemeClr val="tx1"/>
                          </a:solidFill>
                          <a:effectLst/>
                          <a:latin typeface="+mn-lt"/>
                          <a:ea typeface="Calibri"/>
                          <a:cs typeface="Times New Roman"/>
                        </a:rPr>
                        <a:t>54.64%</a:t>
                      </a: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10"/>
                        </a:spcBef>
                        <a:spcAft>
                          <a:spcPts val="0"/>
                        </a:spcAft>
                      </a:pPr>
                      <a:r>
                        <a:rPr lang="en-US" sz="1400" b="0" dirty="0" smtClean="0">
                          <a:solidFill>
                            <a:schemeClr val="tx1"/>
                          </a:solidFill>
                          <a:effectLst/>
                          <a:latin typeface="+mn-lt"/>
                          <a:ea typeface="Calibri"/>
                          <a:cs typeface="Times New Roman"/>
                        </a:rPr>
                        <a:t>63.03%</a:t>
                      </a: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10"/>
                        </a:spcBef>
                        <a:spcAft>
                          <a:spcPts val="0"/>
                        </a:spcAft>
                      </a:pPr>
                      <a:r>
                        <a:rPr lang="en-US" sz="1400" b="0" dirty="0" smtClean="0">
                          <a:solidFill>
                            <a:schemeClr val="tx1"/>
                          </a:solidFill>
                          <a:effectLst/>
                          <a:latin typeface="+mn-lt"/>
                          <a:ea typeface="Calibri"/>
                          <a:cs typeface="Times New Roman"/>
                        </a:rPr>
                        <a:t>51.26%</a:t>
                      </a: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10"/>
                        </a:spcBef>
                        <a:spcAft>
                          <a:spcPts val="0"/>
                        </a:spcAft>
                      </a:pPr>
                      <a:r>
                        <a:rPr lang="en-US" sz="1400" b="0" dirty="0" smtClean="0">
                          <a:solidFill>
                            <a:schemeClr val="tx1"/>
                          </a:solidFill>
                          <a:effectLst/>
                          <a:latin typeface="+mn-lt"/>
                          <a:ea typeface="Calibri"/>
                          <a:cs typeface="Times New Roman"/>
                        </a:rPr>
                        <a:t>52.02%</a:t>
                      </a: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10"/>
                        </a:spcBef>
                        <a:spcAft>
                          <a:spcPts val="0"/>
                        </a:spcAft>
                      </a:pPr>
                      <a:r>
                        <a:rPr lang="en-US" sz="1400" b="0" dirty="0" smtClean="0">
                          <a:solidFill>
                            <a:schemeClr val="tx1"/>
                          </a:solidFill>
                          <a:effectLst/>
                          <a:latin typeface="+mn-lt"/>
                          <a:ea typeface="Calibri"/>
                          <a:cs typeface="Times New Roman"/>
                        </a:rPr>
                        <a:t>62.48%</a:t>
                      </a: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10"/>
                        </a:spcBef>
                        <a:spcAft>
                          <a:spcPts val="0"/>
                        </a:spcAft>
                      </a:pPr>
                      <a:endParaRPr lang="en-US" sz="1400" b="0" dirty="0">
                        <a:solidFill>
                          <a:schemeClr val="tx1"/>
                        </a:solidFill>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3397416714"/>
                  </a:ext>
                </a:extLst>
              </a:tr>
            </a:tbl>
          </a:graphicData>
        </a:graphic>
      </p:graphicFrame>
    </p:spTree>
    <p:extLst>
      <p:ext uri="{BB962C8B-B14F-4D97-AF65-F5344CB8AC3E}">
        <p14:creationId xmlns:p14="http://schemas.microsoft.com/office/powerpoint/2010/main" val="30674279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normAutofit fontScale="90000"/>
          </a:bodyPr>
          <a:lstStyle/>
          <a:p>
            <a:r>
              <a:rPr lang="en-US" dirty="0" smtClean="0"/>
              <a:t>Indicator 14: Post-school Outcomes</a:t>
            </a:r>
            <a:endParaRPr lang="en-US" dirty="0"/>
          </a:p>
        </p:txBody>
      </p:sp>
      <p:sp>
        <p:nvSpPr>
          <p:cNvPr id="9" name="TextBox 8"/>
          <p:cNvSpPr txBox="1"/>
          <p:nvPr/>
        </p:nvSpPr>
        <p:spPr>
          <a:xfrm>
            <a:off x="228600" y="990600"/>
            <a:ext cx="2805269" cy="369332"/>
          </a:xfrm>
          <a:prstGeom prst="rect">
            <a:avLst/>
          </a:prstGeom>
          <a:noFill/>
        </p:spPr>
        <p:txBody>
          <a:bodyPr wrap="square" rtlCol="0">
            <a:spAutoFit/>
          </a:bodyPr>
          <a:lstStyle/>
          <a:p>
            <a:r>
              <a:rPr lang="en-US" b="1" dirty="0"/>
              <a:t>FFY </a:t>
            </a:r>
            <a:r>
              <a:rPr lang="en-US" b="1" dirty="0" smtClean="0"/>
              <a:t>2017 </a:t>
            </a:r>
            <a:r>
              <a:rPr lang="en-US" b="1" dirty="0"/>
              <a:t>SPP/APR 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9383710"/>
              </p:ext>
            </p:extLst>
          </p:nvPr>
        </p:nvGraphicFramePr>
        <p:xfrm>
          <a:off x="381000" y="1395791"/>
          <a:ext cx="8153400" cy="2179320"/>
        </p:xfrm>
        <a:graphic>
          <a:graphicData uri="http://schemas.openxmlformats.org/drawingml/2006/table">
            <a:tbl>
              <a:tblPr firstRow="1" firstCol="1" lastRow="1" lastCol="1" bandRow="1" bandCol="1">
                <a:tableStyleId>{5C22544A-7EE6-4342-B048-85BDC9FD1C3A}</a:tableStyleId>
              </a:tblPr>
              <a:tblGrid>
                <a:gridCol w="6553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164465">
                <a:tc>
                  <a:txBody>
                    <a:bodyPr/>
                    <a:lstStyle/>
                    <a:p>
                      <a:pPr marL="33655" marR="0">
                        <a:lnSpc>
                          <a:spcPct val="100000"/>
                        </a:lnSpc>
                        <a:spcBef>
                          <a:spcPts val="310"/>
                        </a:spcBef>
                        <a:spcAft>
                          <a:spcPts val="0"/>
                        </a:spcAft>
                      </a:pPr>
                      <a:r>
                        <a:rPr lang="en-US" sz="1300" b="1" spc="-25" dirty="0">
                          <a:effectLst/>
                        </a:rPr>
                        <a:t>Number</a:t>
                      </a:r>
                      <a:r>
                        <a:rPr lang="en-US" sz="1300" b="1" spc="-50" dirty="0">
                          <a:effectLst/>
                        </a:rPr>
                        <a:t> </a:t>
                      </a:r>
                      <a:r>
                        <a:rPr lang="en-US" sz="1300" b="1" spc="-15" dirty="0">
                          <a:effectLst/>
                        </a:rPr>
                        <a:t>of</a:t>
                      </a:r>
                      <a:r>
                        <a:rPr lang="en-US" sz="1300" b="1" spc="-50" dirty="0">
                          <a:effectLst/>
                        </a:rPr>
                        <a:t> </a:t>
                      </a:r>
                      <a:r>
                        <a:rPr lang="en-US" sz="1300" b="1" spc="-25" dirty="0">
                          <a:effectLst/>
                        </a:rPr>
                        <a:t>respondent</a:t>
                      </a:r>
                      <a:r>
                        <a:rPr lang="en-US" sz="1300" b="1" spc="-50" dirty="0">
                          <a:effectLst/>
                        </a:rPr>
                        <a:t> </a:t>
                      </a:r>
                      <a:r>
                        <a:rPr lang="en-US" sz="1300" b="1" spc="-25" dirty="0">
                          <a:effectLst/>
                        </a:rPr>
                        <a:t>youth</a:t>
                      </a:r>
                      <a:r>
                        <a:rPr lang="en-US" sz="1300" b="1" spc="-45" dirty="0">
                          <a:effectLst/>
                        </a:rPr>
                        <a:t> </a:t>
                      </a:r>
                      <a:r>
                        <a:rPr lang="en-US" sz="1300" b="1" spc="-20" dirty="0">
                          <a:effectLst/>
                        </a:rPr>
                        <a:t>who</a:t>
                      </a:r>
                      <a:r>
                        <a:rPr lang="en-US" sz="1300" b="1" spc="-50" dirty="0">
                          <a:effectLst/>
                        </a:rPr>
                        <a:t> </a:t>
                      </a:r>
                      <a:r>
                        <a:rPr lang="en-US" sz="1300" b="1" spc="-20" dirty="0">
                          <a:effectLst/>
                        </a:rPr>
                        <a:t>are</a:t>
                      </a:r>
                      <a:r>
                        <a:rPr lang="en-US" sz="1300" b="1" spc="-50" dirty="0">
                          <a:effectLst/>
                        </a:rPr>
                        <a:t> </a:t>
                      </a:r>
                      <a:r>
                        <a:rPr lang="en-US" sz="1300" b="1" spc="-15" dirty="0">
                          <a:effectLst/>
                        </a:rPr>
                        <a:t>no</a:t>
                      </a:r>
                      <a:r>
                        <a:rPr lang="en-US" sz="1300" b="1" spc="-45" dirty="0">
                          <a:effectLst/>
                        </a:rPr>
                        <a:t> </a:t>
                      </a:r>
                      <a:r>
                        <a:rPr lang="en-US" sz="1300" b="1" spc="-25" dirty="0">
                          <a:effectLst/>
                        </a:rPr>
                        <a:t>longer</a:t>
                      </a:r>
                      <a:r>
                        <a:rPr lang="en-US" sz="1300" b="1" spc="-50" dirty="0">
                          <a:effectLst/>
                        </a:rPr>
                        <a:t> </a:t>
                      </a:r>
                      <a:r>
                        <a:rPr lang="en-US" sz="1300" b="1" spc="-15" dirty="0">
                          <a:effectLst/>
                        </a:rPr>
                        <a:t>in</a:t>
                      </a:r>
                      <a:r>
                        <a:rPr lang="en-US" sz="1300" b="1" spc="-50" dirty="0">
                          <a:effectLst/>
                        </a:rPr>
                        <a:t> </a:t>
                      </a:r>
                      <a:r>
                        <a:rPr lang="en-US" sz="1300" b="1" spc="-25" dirty="0">
                          <a:effectLst/>
                        </a:rPr>
                        <a:t>secondary</a:t>
                      </a:r>
                      <a:r>
                        <a:rPr lang="en-US" sz="1300" b="1" spc="-50" dirty="0">
                          <a:effectLst/>
                        </a:rPr>
                        <a:t> </a:t>
                      </a:r>
                      <a:r>
                        <a:rPr lang="en-US" sz="1300" b="1" spc="-25" dirty="0">
                          <a:effectLst/>
                        </a:rPr>
                        <a:t>school</a:t>
                      </a:r>
                      <a:r>
                        <a:rPr lang="en-US" sz="1300" b="1" spc="-50" dirty="0">
                          <a:effectLst/>
                        </a:rPr>
                        <a:t> </a:t>
                      </a:r>
                      <a:r>
                        <a:rPr lang="en-US" sz="1300" b="1" spc="-20" dirty="0">
                          <a:effectLst/>
                        </a:rPr>
                        <a:t>and</a:t>
                      </a:r>
                      <a:r>
                        <a:rPr lang="en-US" sz="1300" b="1" spc="-50" dirty="0">
                          <a:effectLst/>
                        </a:rPr>
                        <a:t> </a:t>
                      </a:r>
                      <a:r>
                        <a:rPr lang="en-US" sz="1300" b="1" spc="-20" dirty="0">
                          <a:effectLst/>
                        </a:rPr>
                        <a:t>had</a:t>
                      </a:r>
                      <a:r>
                        <a:rPr lang="en-US" sz="1300" b="1" spc="-45" dirty="0">
                          <a:effectLst/>
                        </a:rPr>
                        <a:t> </a:t>
                      </a:r>
                      <a:r>
                        <a:rPr lang="en-US" sz="1300" b="1" spc="-25" dirty="0">
                          <a:effectLst/>
                        </a:rPr>
                        <a:t>IEPs</a:t>
                      </a:r>
                      <a:r>
                        <a:rPr lang="en-US" sz="1300" b="1" spc="-50" dirty="0">
                          <a:effectLst/>
                        </a:rPr>
                        <a:t> </a:t>
                      </a:r>
                      <a:r>
                        <a:rPr lang="en-US" sz="1300" b="1" spc="-15" dirty="0">
                          <a:effectLst/>
                        </a:rPr>
                        <a:t>in</a:t>
                      </a:r>
                      <a:r>
                        <a:rPr lang="en-US" sz="1300" b="1" spc="-50" dirty="0">
                          <a:effectLst/>
                        </a:rPr>
                        <a:t> </a:t>
                      </a:r>
                      <a:r>
                        <a:rPr lang="en-US" sz="1300" b="1" spc="-25" dirty="0">
                          <a:effectLst/>
                        </a:rPr>
                        <a:t>effect</a:t>
                      </a:r>
                      <a:r>
                        <a:rPr lang="en-US" sz="1300" b="1" spc="-50" dirty="0">
                          <a:effectLst/>
                        </a:rPr>
                        <a:t> </a:t>
                      </a:r>
                      <a:r>
                        <a:rPr lang="en-US" sz="1300" b="1" spc="-20" dirty="0">
                          <a:effectLst/>
                        </a:rPr>
                        <a:t>at</a:t>
                      </a:r>
                      <a:r>
                        <a:rPr lang="en-US" sz="1300" b="1" spc="-50" dirty="0">
                          <a:effectLst/>
                        </a:rPr>
                        <a:t> </a:t>
                      </a:r>
                      <a:r>
                        <a:rPr lang="en-US" sz="1300" b="1" spc="-20" dirty="0">
                          <a:effectLst/>
                        </a:rPr>
                        <a:t>the</a:t>
                      </a:r>
                      <a:r>
                        <a:rPr lang="en-US" sz="1300" b="1" spc="-50" dirty="0">
                          <a:effectLst/>
                        </a:rPr>
                        <a:t> </a:t>
                      </a:r>
                      <a:r>
                        <a:rPr lang="en-US" sz="1300" b="1" spc="-25" dirty="0">
                          <a:effectLst/>
                        </a:rPr>
                        <a:t>time</a:t>
                      </a:r>
                      <a:r>
                        <a:rPr lang="en-US" sz="1300" b="1" spc="-45" dirty="0">
                          <a:effectLst/>
                        </a:rPr>
                        <a:t> </a:t>
                      </a:r>
                      <a:r>
                        <a:rPr lang="en-US" sz="1300" b="1" spc="-25" dirty="0">
                          <a:effectLst/>
                        </a:rPr>
                        <a:t>they</a:t>
                      </a:r>
                      <a:r>
                        <a:rPr lang="en-US" sz="1300" b="1" spc="-45" dirty="0">
                          <a:effectLst/>
                        </a:rPr>
                        <a:t> </a:t>
                      </a:r>
                      <a:r>
                        <a:rPr lang="en-US" sz="1300" b="1" spc="-25" dirty="0">
                          <a:effectLst/>
                        </a:rPr>
                        <a:t>left</a:t>
                      </a:r>
                      <a:r>
                        <a:rPr lang="en-US" sz="1300" b="1" spc="-50" dirty="0">
                          <a:effectLst/>
                        </a:rPr>
                        <a:t> </a:t>
                      </a:r>
                      <a:r>
                        <a:rPr lang="en-US" sz="1300" b="1" spc="-25" dirty="0">
                          <a:effectLst/>
                        </a:rPr>
                        <a:t>school</a:t>
                      </a:r>
                      <a:endParaRPr lang="en-US" sz="1300" b="1"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10"/>
                        </a:spcBef>
                        <a:spcAft>
                          <a:spcPts val="0"/>
                        </a:spcAft>
                      </a:pPr>
                      <a:r>
                        <a:rPr lang="en-US" sz="1300" b="1" spc="-30" dirty="0" smtClean="0">
                          <a:solidFill>
                            <a:schemeClr val="tx1"/>
                          </a:solidFill>
                          <a:effectLst/>
                        </a:rPr>
                        <a:t>532</a:t>
                      </a:r>
                      <a:endParaRPr lang="en-US" sz="13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0"/>
                  </a:ext>
                </a:extLst>
              </a:tr>
              <a:tr h="164465">
                <a:tc>
                  <a:txBody>
                    <a:bodyPr/>
                    <a:lstStyle/>
                    <a:p>
                      <a:pPr marL="233363" marR="0" indent="-203200">
                        <a:lnSpc>
                          <a:spcPct val="100000"/>
                        </a:lnSpc>
                        <a:spcBef>
                          <a:spcPts val="310"/>
                        </a:spcBef>
                        <a:spcAft>
                          <a:spcPts val="0"/>
                        </a:spcAft>
                        <a:buFont typeface="+mj-lt"/>
                        <a:buNone/>
                      </a:pPr>
                      <a:r>
                        <a:rPr lang="en-US" sz="1300" b="1" spc="-15" dirty="0">
                          <a:solidFill>
                            <a:schemeClr val="bg1"/>
                          </a:solidFill>
                          <a:effectLst/>
                        </a:rPr>
                        <a:t>1.</a:t>
                      </a:r>
                      <a:r>
                        <a:rPr lang="en-US" sz="1300" b="1" spc="-45" dirty="0">
                          <a:solidFill>
                            <a:schemeClr val="bg1"/>
                          </a:solidFill>
                          <a:effectLst/>
                        </a:rPr>
                        <a:t> </a:t>
                      </a:r>
                      <a:r>
                        <a:rPr lang="en-US" sz="1300" b="1" spc="-45" dirty="0" smtClean="0">
                          <a:solidFill>
                            <a:schemeClr val="bg1"/>
                          </a:solidFill>
                          <a:effectLst/>
                        </a:rPr>
                        <a:t>	</a:t>
                      </a:r>
                      <a:r>
                        <a:rPr lang="en-US" sz="1300" b="1" spc="-25" dirty="0" smtClean="0">
                          <a:solidFill>
                            <a:schemeClr val="bg1"/>
                          </a:solidFill>
                          <a:effectLst/>
                        </a:rPr>
                        <a:t>Number</a:t>
                      </a:r>
                      <a:r>
                        <a:rPr lang="en-US" sz="1300" b="1" spc="-45" dirty="0" smtClean="0">
                          <a:solidFill>
                            <a:schemeClr val="bg1"/>
                          </a:solidFill>
                          <a:effectLst/>
                        </a:rPr>
                        <a:t> </a:t>
                      </a:r>
                      <a:r>
                        <a:rPr lang="en-US" sz="1300" b="1" spc="-15" dirty="0">
                          <a:solidFill>
                            <a:schemeClr val="bg1"/>
                          </a:solidFill>
                          <a:effectLst/>
                        </a:rPr>
                        <a:t>of</a:t>
                      </a:r>
                      <a:r>
                        <a:rPr lang="en-US" sz="1300" b="1" spc="-45" dirty="0">
                          <a:solidFill>
                            <a:schemeClr val="bg1"/>
                          </a:solidFill>
                          <a:effectLst/>
                        </a:rPr>
                        <a:t> </a:t>
                      </a:r>
                      <a:r>
                        <a:rPr lang="en-US" sz="1300" b="1" spc="-25" dirty="0">
                          <a:solidFill>
                            <a:schemeClr val="bg1"/>
                          </a:solidFill>
                          <a:effectLst/>
                        </a:rPr>
                        <a:t>respondent</a:t>
                      </a:r>
                      <a:r>
                        <a:rPr lang="en-US" sz="1300" b="1" spc="-45" dirty="0">
                          <a:solidFill>
                            <a:schemeClr val="bg1"/>
                          </a:solidFill>
                          <a:effectLst/>
                        </a:rPr>
                        <a:t> </a:t>
                      </a:r>
                      <a:r>
                        <a:rPr lang="en-US" sz="1300" b="1" spc="-25" dirty="0">
                          <a:solidFill>
                            <a:schemeClr val="bg1"/>
                          </a:solidFill>
                          <a:effectLst/>
                        </a:rPr>
                        <a:t>youth</a:t>
                      </a:r>
                      <a:r>
                        <a:rPr lang="en-US" sz="1300" b="1" spc="-45" dirty="0">
                          <a:solidFill>
                            <a:schemeClr val="bg1"/>
                          </a:solidFill>
                          <a:effectLst/>
                        </a:rPr>
                        <a:t> </a:t>
                      </a:r>
                      <a:r>
                        <a:rPr lang="en-US" sz="1300" b="1" spc="-20" dirty="0">
                          <a:solidFill>
                            <a:schemeClr val="bg1"/>
                          </a:solidFill>
                          <a:effectLst/>
                        </a:rPr>
                        <a:t>who</a:t>
                      </a:r>
                      <a:r>
                        <a:rPr lang="en-US" sz="1300" b="1" spc="-45" dirty="0">
                          <a:solidFill>
                            <a:schemeClr val="bg1"/>
                          </a:solidFill>
                          <a:effectLst/>
                        </a:rPr>
                        <a:t> </a:t>
                      </a:r>
                      <a:r>
                        <a:rPr lang="en-US" sz="1300" b="1" spc="-25" dirty="0">
                          <a:solidFill>
                            <a:schemeClr val="bg1"/>
                          </a:solidFill>
                          <a:effectLst/>
                        </a:rPr>
                        <a:t>enrolled</a:t>
                      </a:r>
                      <a:r>
                        <a:rPr lang="en-US" sz="1300" b="1" spc="-40" dirty="0">
                          <a:solidFill>
                            <a:schemeClr val="bg1"/>
                          </a:solidFill>
                          <a:effectLst/>
                        </a:rPr>
                        <a:t> </a:t>
                      </a:r>
                      <a:r>
                        <a:rPr lang="en-US" sz="1300" b="1" spc="-15" dirty="0">
                          <a:solidFill>
                            <a:schemeClr val="bg1"/>
                          </a:solidFill>
                          <a:effectLst/>
                        </a:rPr>
                        <a:t>in</a:t>
                      </a:r>
                      <a:r>
                        <a:rPr lang="en-US" sz="1300" b="1" spc="-45" dirty="0">
                          <a:solidFill>
                            <a:schemeClr val="bg1"/>
                          </a:solidFill>
                          <a:effectLst/>
                        </a:rPr>
                        <a:t> </a:t>
                      </a:r>
                      <a:r>
                        <a:rPr lang="en-US" sz="1300" b="1" spc="-25" dirty="0">
                          <a:solidFill>
                            <a:schemeClr val="bg1"/>
                          </a:solidFill>
                          <a:effectLst/>
                        </a:rPr>
                        <a:t>higher</a:t>
                      </a:r>
                      <a:r>
                        <a:rPr lang="en-US" sz="1300" b="1" spc="-45" dirty="0">
                          <a:solidFill>
                            <a:schemeClr val="bg1"/>
                          </a:solidFill>
                          <a:effectLst/>
                        </a:rPr>
                        <a:t> </a:t>
                      </a:r>
                      <a:r>
                        <a:rPr lang="en-US" sz="1300" b="1" spc="-25" dirty="0">
                          <a:solidFill>
                            <a:schemeClr val="bg1"/>
                          </a:solidFill>
                          <a:effectLst/>
                        </a:rPr>
                        <a:t>education</a:t>
                      </a:r>
                      <a:r>
                        <a:rPr lang="en-US" sz="1300" b="1" spc="-45" dirty="0">
                          <a:solidFill>
                            <a:schemeClr val="bg1"/>
                          </a:solidFill>
                          <a:effectLst/>
                        </a:rPr>
                        <a:t> </a:t>
                      </a:r>
                      <a:r>
                        <a:rPr lang="en-US" sz="1300" b="1" spc="-25" dirty="0">
                          <a:solidFill>
                            <a:schemeClr val="bg1"/>
                          </a:solidFill>
                          <a:effectLst/>
                        </a:rPr>
                        <a:t>within</a:t>
                      </a:r>
                      <a:r>
                        <a:rPr lang="en-US" sz="1300" b="1" spc="-45" dirty="0">
                          <a:solidFill>
                            <a:schemeClr val="bg1"/>
                          </a:solidFill>
                          <a:effectLst/>
                        </a:rPr>
                        <a:t> </a:t>
                      </a:r>
                      <a:r>
                        <a:rPr lang="en-US" sz="1300" b="1" spc="-20" dirty="0">
                          <a:solidFill>
                            <a:schemeClr val="bg1"/>
                          </a:solidFill>
                          <a:effectLst/>
                        </a:rPr>
                        <a:t>one</a:t>
                      </a:r>
                      <a:r>
                        <a:rPr lang="en-US" sz="1300" b="1" spc="-45" dirty="0">
                          <a:solidFill>
                            <a:schemeClr val="bg1"/>
                          </a:solidFill>
                          <a:effectLst/>
                        </a:rPr>
                        <a:t> </a:t>
                      </a:r>
                      <a:r>
                        <a:rPr lang="en-US" sz="1300" b="1" spc="-20" dirty="0">
                          <a:solidFill>
                            <a:schemeClr val="bg1"/>
                          </a:solidFill>
                          <a:effectLst/>
                        </a:rPr>
                        <a:t>year</a:t>
                      </a:r>
                      <a:r>
                        <a:rPr lang="en-US" sz="1300" b="1" spc="-40" dirty="0">
                          <a:solidFill>
                            <a:schemeClr val="bg1"/>
                          </a:solidFill>
                          <a:effectLst/>
                        </a:rPr>
                        <a:t> </a:t>
                      </a:r>
                      <a:r>
                        <a:rPr lang="en-US" sz="1300" b="1" spc="-15" dirty="0">
                          <a:solidFill>
                            <a:schemeClr val="bg1"/>
                          </a:solidFill>
                          <a:effectLst/>
                        </a:rPr>
                        <a:t>of</a:t>
                      </a:r>
                      <a:r>
                        <a:rPr lang="en-US" sz="1300" b="1" spc="-45" dirty="0">
                          <a:solidFill>
                            <a:schemeClr val="bg1"/>
                          </a:solidFill>
                          <a:effectLst/>
                        </a:rPr>
                        <a:t> </a:t>
                      </a:r>
                      <a:r>
                        <a:rPr lang="en-US" sz="1300" b="1" spc="-25" dirty="0">
                          <a:solidFill>
                            <a:schemeClr val="bg1"/>
                          </a:solidFill>
                          <a:effectLst/>
                        </a:rPr>
                        <a:t>leaving</a:t>
                      </a:r>
                      <a:r>
                        <a:rPr lang="en-US" sz="1300" b="1" spc="-45" dirty="0">
                          <a:solidFill>
                            <a:schemeClr val="bg1"/>
                          </a:solidFill>
                          <a:effectLst/>
                        </a:rPr>
                        <a:t> </a:t>
                      </a:r>
                      <a:r>
                        <a:rPr lang="en-US" sz="1300" b="1" spc="-20" dirty="0">
                          <a:solidFill>
                            <a:schemeClr val="bg1"/>
                          </a:solidFill>
                          <a:effectLst/>
                        </a:rPr>
                        <a:t>high</a:t>
                      </a:r>
                      <a:r>
                        <a:rPr lang="en-US" sz="1300" b="1" spc="-45" dirty="0">
                          <a:solidFill>
                            <a:schemeClr val="bg1"/>
                          </a:solidFill>
                          <a:effectLst/>
                        </a:rPr>
                        <a:t> </a:t>
                      </a:r>
                      <a:r>
                        <a:rPr lang="en-US" sz="1300" b="1" spc="-25" dirty="0">
                          <a:solidFill>
                            <a:schemeClr val="bg1"/>
                          </a:solidFill>
                          <a:effectLst/>
                        </a:rPr>
                        <a:t>school</a:t>
                      </a:r>
                      <a:endParaRPr lang="en-US" sz="1300" b="1"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310"/>
                        </a:spcBef>
                        <a:spcAft>
                          <a:spcPts val="0"/>
                        </a:spcAft>
                      </a:pPr>
                      <a:r>
                        <a:rPr lang="en-US" sz="1300" b="1" spc="-30" dirty="0" smtClean="0">
                          <a:solidFill>
                            <a:schemeClr val="tx1"/>
                          </a:solidFill>
                          <a:effectLst/>
                        </a:rPr>
                        <a:t>56</a:t>
                      </a:r>
                      <a:endParaRPr lang="en-US" sz="13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1"/>
                  </a:ext>
                </a:extLst>
              </a:tr>
              <a:tr h="164465">
                <a:tc>
                  <a:txBody>
                    <a:bodyPr/>
                    <a:lstStyle/>
                    <a:p>
                      <a:pPr marL="233363" marR="0" indent="-203200">
                        <a:lnSpc>
                          <a:spcPct val="100000"/>
                        </a:lnSpc>
                        <a:spcBef>
                          <a:spcPts val="310"/>
                        </a:spcBef>
                        <a:spcAft>
                          <a:spcPts val="0"/>
                        </a:spcAft>
                        <a:buFont typeface="+mj-lt"/>
                        <a:buNone/>
                      </a:pPr>
                      <a:r>
                        <a:rPr lang="en-US" sz="1300" b="1" spc="-20" dirty="0">
                          <a:solidFill>
                            <a:schemeClr val="bg1"/>
                          </a:solidFill>
                          <a:effectLst/>
                        </a:rPr>
                        <a:t>2.</a:t>
                      </a:r>
                      <a:r>
                        <a:rPr lang="en-US" sz="1300" b="1" spc="-50" dirty="0">
                          <a:solidFill>
                            <a:schemeClr val="bg1"/>
                          </a:solidFill>
                          <a:effectLst/>
                        </a:rPr>
                        <a:t> </a:t>
                      </a:r>
                      <a:r>
                        <a:rPr lang="en-US" sz="1300" b="1" spc="-50" dirty="0" smtClean="0">
                          <a:solidFill>
                            <a:schemeClr val="bg1"/>
                          </a:solidFill>
                          <a:effectLst/>
                        </a:rPr>
                        <a:t>	</a:t>
                      </a:r>
                      <a:r>
                        <a:rPr lang="en-US" sz="1300" b="1" spc="-30" dirty="0" smtClean="0">
                          <a:solidFill>
                            <a:schemeClr val="bg1"/>
                          </a:solidFill>
                          <a:effectLst/>
                        </a:rPr>
                        <a:t>Number</a:t>
                      </a:r>
                      <a:r>
                        <a:rPr lang="en-US" sz="1300" b="1" spc="-50" dirty="0" smtClean="0">
                          <a:solidFill>
                            <a:schemeClr val="bg1"/>
                          </a:solidFill>
                          <a:effectLst/>
                        </a:rPr>
                        <a:t> </a:t>
                      </a:r>
                      <a:r>
                        <a:rPr lang="en-US" sz="1300" b="1" spc="-20" dirty="0">
                          <a:solidFill>
                            <a:schemeClr val="bg1"/>
                          </a:solidFill>
                          <a:effectLst/>
                        </a:rPr>
                        <a:t>of</a:t>
                      </a:r>
                      <a:r>
                        <a:rPr lang="en-US" sz="1300" b="1" spc="-50" dirty="0">
                          <a:solidFill>
                            <a:schemeClr val="bg1"/>
                          </a:solidFill>
                          <a:effectLst/>
                        </a:rPr>
                        <a:t> </a:t>
                      </a:r>
                      <a:r>
                        <a:rPr lang="en-US" sz="1300" b="1" spc="-30" dirty="0">
                          <a:solidFill>
                            <a:schemeClr val="bg1"/>
                          </a:solidFill>
                          <a:effectLst/>
                        </a:rPr>
                        <a:t>respondent</a:t>
                      </a:r>
                      <a:r>
                        <a:rPr lang="en-US" sz="1300" b="1" spc="-50" dirty="0">
                          <a:solidFill>
                            <a:schemeClr val="bg1"/>
                          </a:solidFill>
                          <a:effectLst/>
                        </a:rPr>
                        <a:t> </a:t>
                      </a:r>
                      <a:r>
                        <a:rPr lang="en-US" sz="1300" b="1" spc="-25" dirty="0">
                          <a:solidFill>
                            <a:schemeClr val="bg1"/>
                          </a:solidFill>
                          <a:effectLst/>
                        </a:rPr>
                        <a:t>youth</a:t>
                      </a:r>
                      <a:r>
                        <a:rPr lang="en-US" sz="1300" b="1" spc="-50" dirty="0">
                          <a:solidFill>
                            <a:schemeClr val="bg1"/>
                          </a:solidFill>
                          <a:effectLst/>
                        </a:rPr>
                        <a:t> </a:t>
                      </a:r>
                      <a:r>
                        <a:rPr lang="en-US" sz="1300" b="1" spc="-25" dirty="0">
                          <a:solidFill>
                            <a:schemeClr val="bg1"/>
                          </a:solidFill>
                          <a:effectLst/>
                        </a:rPr>
                        <a:t>who</a:t>
                      </a:r>
                      <a:r>
                        <a:rPr lang="en-US" sz="1300" b="1" spc="-50" dirty="0">
                          <a:solidFill>
                            <a:schemeClr val="bg1"/>
                          </a:solidFill>
                          <a:effectLst/>
                        </a:rPr>
                        <a:t> </a:t>
                      </a:r>
                      <a:r>
                        <a:rPr lang="en-US" sz="1300" b="1" spc="-30" dirty="0">
                          <a:solidFill>
                            <a:schemeClr val="bg1"/>
                          </a:solidFill>
                          <a:effectLst/>
                        </a:rPr>
                        <a:t>competitively</a:t>
                      </a:r>
                      <a:r>
                        <a:rPr lang="en-US" sz="1300" b="1" spc="-50" dirty="0">
                          <a:solidFill>
                            <a:schemeClr val="bg1"/>
                          </a:solidFill>
                          <a:effectLst/>
                        </a:rPr>
                        <a:t> </a:t>
                      </a:r>
                      <a:r>
                        <a:rPr lang="en-US" sz="1300" b="1" spc="-30" dirty="0">
                          <a:solidFill>
                            <a:schemeClr val="bg1"/>
                          </a:solidFill>
                          <a:effectLst/>
                        </a:rPr>
                        <a:t>employed</a:t>
                      </a:r>
                      <a:r>
                        <a:rPr lang="en-US" sz="1300" b="1" spc="-50" dirty="0">
                          <a:solidFill>
                            <a:schemeClr val="bg1"/>
                          </a:solidFill>
                          <a:effectLst/>
                        </a:rPr>
                        <a:t> </a:t>
                      </a:r>
                      <a:r>
                        <a:rPr lang="en-US" sz="1300" b="1" spc="-30" dirty="0">
                          <a:solidFill>
                            <a:schemeClr val="bg1"/>
                          </a:solidFill>
                          <a:effectLst/>
                        </a:rPr>
                        <a:t>within</a:t>
                      </a:r>
                      <a:r>
                        <a:rPr lang="en-US" sz="1300" b="1" spc="-50" dirty="0">
                          <a:solidFill>
                            <a:schemeClr val="bg1"/>
                          </a:solidFill>
                          <a:effectLst/>
                        </a:rPr>
                        <a:t> </a:t>
                      </a:r>
                      <a:r>
                        <a:rPr lang="en-US" sz="1300" b="1" spc="-25" dirty="0">
                          <a:solidFill>
                            <a:schemeClr val="bg1"/>
                          </a:solidFill>
                          <a:effectLst/>
                        </a:rPr>
                        <a:t>one</a:t>
                      </a:r>
                      <a:r>
                        <a:rPr lang="en-US" sz="1300" b="1" spc="-50" dirty="0">
                          <a:solidFill>
                            <a:schemeClr val="bg1"/>
                          </a:solidFill>
                          <a:effectLst/>
                        </a:rPr>
                        <a:t> </a:t>
                      </a:r>
                      <a:r>
                        <a:rPr lang="en-US" sz="1300" b="1" spc="-25" dirty="0">
                          <a:solidFill>
                            <a:schemeClr val="bg1"/>
                          </a:solidFill>
                          <a:effectLst/>
                        </a:rPr>
                        <a:t>year</a:t>
                      </a:r>
                      <a:r>
                        <a:rPr lang="en-US" sz="1300" b="1" spc="-50" dirty="0">
                          <a:solidFill>
                            <a:schemeClr val="bg1"/>
                          </a:solidFill>
                          <a:effectLst/>
                        </a:rPr>
                        <a:t> </a:t>
                      </a:r>
                      <a:r>
                        <a:rPr lang="en-US" sz="1300" b="1" spc="-20" dirty="0">
                          <a:solidFill>
                            <a:schemeClr val="bg1"/>
                          </a:solidFill>
                          <a:effectLst/>
                        </a:rPr>
                        <a:t>of</a:t>
                      </a:r>
                      <a:r>
                        <a:rPr lang="en-US" sz="1300" b="1" spc="-50" dirty="0">
                          <a:solidFill>
                            <a:schemeClr val="bg1"/>
                          </a:solidFill>
                          <a:effectLst/>
                        </a:rPr>
                        <a:t> </a:t>
                      </a:r>
                      <a:r>
                        <a:rPr lang="en-US" sz="1300" b="1" spc="-30" dirty="0">
                          <a:solidFill>
                            <a:schemeClr val="bg1"/>
                          </a:solidFill>
                          <a:effectLst/>
                        </a:rPr>
                        <a:t>leaving</a:t>
                      </a:r>
                      <a:r>
                        <a:rPr lang="en-US" sz="1300" b="1" spc="-50" dirty="0">
                          <a:solidFill>
                            <a:schemeClr val="bg1"/>
                          </a:solidFill>
                          <a:effectLst/>
                        </a:rPr>
                        <a:t> </a:t>
                      </a:r>
                      <a:r>
                        <a:rPr lang="en-US" sz="1300" b="1" spc="-25" dirty="0">
                          <a:solidFill>
                            <a:schemeClr val="bg1"/>
                          </a:solidFill>
                          <a:effectLst/>
                        </a:rPr>
                        <a:t>high</a:t>
                      </a:r>
                      <a:r>
                        <a:rPr lang="en-US" sz="1300" b="1" spc="-50" dirty="0">
                          <a:solidFill>
                            <a:schemeClr val="bg1"/>
                          </a:solidFill>
                          <a:effectLst/>
                        </a:rPr>
                        <a:t> </a:t>
                      </a:r>
                      <a:r>
                        <a:rPr lang="en-US" sz="1300" b="1" spc="-30" dirty="0">
                          <a:solidFill>
                            <a:schemeClr val="bg1"/>
                          </a:solidFill>
                          <a:effectLst/>
                        </a:rPr>
                        <a:t>school</a:t>
                      </a:r>
                      <a:endParaRPr lang="en-US" sz="1300" b="1"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310"/>
                        </a:spcBef>
                        <a:spcAft>
                          <a:spcPts val="0"/>
                        </a:spcAft>
                      </a:pPr>
                      <a:r>
                        <a:rPr lang="en-US" sz="1300" b="1" spc="-30" dirty="0" smtClean="0">
                          <a:solidFill>
                            <a:schemeClr val="tx1"/>
                          </a:solidFill>
                          <a:effectLst/>
                        </a:rPr>
                        <a:t>211</a:t>
                      </a:r>
                      <a:endParaRPr lang="en-US" sz="13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2"/>
                  </a:ext>
                </a:extLst>
              </a:tr>
              <a:tr h="164465">
                <a:tc>
                  <a:txBody>
                    <a:bodyPr/>
                    <a:lstStyle/>
                    <a:p>
                      <a:pPr marL="233363" marR="0" indent="-203200">
                        <a:lnSpc>
                          <a:spcPct val="100000"/>
                        </a:lnSpc>
                        <a:spcBef>
                          <a:spcPts val="310"/>
                        </a:spcBef>
                        <a:spcAft>
                          <a:spcPts val="0"/>
                        </a:spcAft>
                        <a:buFont typeface="+mj-lt"/>
                        <a:buNone/>
                      </a:pPr>
                      <a:r>
                        <a:rPr lang="en-US" sz="1300" b="1" spc="-15" dirty="0">
                          <a:solidFill>
                            <a:schemeClr val="bg1"/>
                          </a:solidFill>
                          <a:effectLst/>
                        </a:rPr>
                        <a:t>3.</a:t>
                      </a:r>
                      <a:r>
                        <a:rPr lang="en-US" sz="1300" b="1" spc="-40" dirty="0">
                          <a:solidFill>
                            <a:schemeClr val="bg1"/>
                          </a:solidFill>
                          <a:effectLst/>
                        </a:rPr>
                        <a:t> </a:t>
                      </a:r>
                      <a:r>
                        <a:rPr lang="en-US" sz="1300" b="1" spc="-40" dirty="0" smtClean="0">
                          <a:solidFill>
                            <a:schemeClr val="bg1"/>
                          </a:solidFill>
                          <a:effectLst/>
                        </a:rPr>
                        <a:t>	</a:t>
                      </a:r>
                      <a:r>
                        <a:rPr lang="en-US" sz="1300" b="1" spc="-25" dirty="0" smtClean="0">
                          <a:solidFill>
                            <a:schemeClr val="bg1"/>
                          </a:solidFill>
                          <a:effectLst/>
                        </a:rPr>
                        <a:t>Number</a:t>
                      </a:r>
                      <a:r>
                        <a:rPr lang="en-US" sz="1300" b="1" spc="-40" dirty="0" smtClean="0">
                          <a:solidFill>
                            <a:schemeClr val="bg1"/>
                          </a:solidFill>
                          <a:effectLst/>
                        </a:rPr>
                        <a:t> </a:t>
                      </a:r>
                      <a:r>
                        <a:rPr lang="en-US" sz="1300" b="1" spc="-15" dirty="0">
                          <a:solidFill>
                            <a:schemeClr val="bg1"/>
                          </a:solidFill>
                          <a:effectLst/>
                        </a:rPr>
                        <a:t>of</a:t>
                      </a:r>
                      <a:r>
                        <a:rPr lang="en-US" sz="1300" b="1" spc="-45" dirty="0">
                          <a:solidFill>
                            <a:schemeClr val="bg1"/>
                          </a:solidFill>
                          <a:effectLst/>
                        </a:rPr>
                        <a:t> </a:t>
                      </a:r>
                      <a:r>
                        <a:rPr lang="en-US" sz="1300" b="1" spc="-25" dirty="0">
                          <a:solidFill>
                            <a:schemeClr val="bg1"/>
                          </a:solidFill>
                          <a:effectLst/>
                        </a:rPr>
                        <a:t>respondent</a:t>
                      </a:r>
                      <a:r>
                        <a:rPr lang="en-US" sz="1300" b="1" spc="-45" dirty="0">
                          <a:solidFill>
                            <a:schemeClr val="bg1"/>
                          </a:solidFill>
                          <a:effectLst/>
                        </a:rPr>
                        <a:t> </a:t>
                      </a:r>
                      <a:r>
                        <a:rPr lang="en-US" sz="1300" b="1" spc="-25" dirty="0">
                          <a:solidFill>
                            <a:schemeClr val="bg1"/>
                          </a:solidFill>
                          <a:effectLst/>
                        </a:rPr>
                        <a:t>youth</a:t>
                      </a:r>
                      <a:r>
                        <a:rPr lang="en-US" sz="1300" b="1" spc="-35" dirty="0">
                          <a:solidFill>
                            <a:schemeClr val="bg1"/>
                          </a:solidFill>
                          <a:effectLst/>
                        </a:rPr>
                        <a:t> </a:t>
                      </a:r>
                      <a:r>
                        <a:rPr lang="en-US" sz="1300" b="1" spc="-25" dirty="0">
                          <a:solidFill>
                            <a:schemeClr val="bg1"/>
                          </a:solidFill>
                          <a:effectLst/>
                        </a:rPr>
                        <a:t>enrolled</a:t>
                      </a:r>
                      <a:r>
                        <a:rPr lang="en-US" sz="1300" b="1" spc="-45" dirty="0">
                          <a:solidFill>
                            <a:schemeClr val="bg1"/>
                          </a:solidFill>
                          <a:effectLst/>
                        </a:rPr>
                        <a:t> </a:t>
                      </a:r>
                      <a:r>
                        <a:rPr lang="en-US" sz="1300" b="1" spc="-15" dirty="0">
                          <a:solidFill>
                            <a:schemeClr val="bg1"/>
                          </a:solidFill>
                          <a:effectLst/>
                        </a:rPr>
                        <a:t>in</a:t>
                      </a:r>
                      <a:r>
                        <a:rPr lang="en-US" sz="1300" b="1" spc="-40" dirty="0">
                          <a:solidFill>
                            <a:schemeClr val="bg1"/>
                          </a:solidFill>
                          <a:effectLst/>
                        </a:rPr>
                        <a:t> </a:t>
                      </a:r>
                      <a:r>
                        <a:rPr lang="en-US" sz="1300" b="1" spc="-20" dirty="0">
                          <a:solidFill>
                            <a:schemeClr val="bg1"/>
                          </a:solidFill>
                          <a:effectLst/>
                        </a:rPr>
                        <a:t>some</a:t>
                      </a:r>
                      <a:r>
                        <a:rPr lang="en-US" sz="1300" b="1" spc="-45" dirty="0">
                          <a:solidFill>
                            <a:schemeClr val="bg1"/>
                          </a:solidFill>
                          <a:effectLst/>
                        </a:rPr>
                        <a:t> </a:t>
                      </a:r>
                      <a:r>
                        <a:rPr lang="en-US" sz="1300" b="1" spc="-25" dirty="0">
                          <a:solidFill>
                            <a:schemeClr val="bg1"/>
                          </a:solidFill>
                          <a:effectLst/>
                        </a:rPr>
                        <a:t>other</a:t>
                      </a:r>
                      <a:r>
                        <a:rPr lang="en-US" sz="1300" b="1" spc="-40" dirty="0">
                          <a:solidFill>
                            <a:schemeClr val="bg1"/>
                          </a:solidFill>
                          <a:effectLst/>
                        </a:rPr>
                        <a:t> </a:t>
                      </a:r>
                      <a:r>
                        <a:rPr lang="en-US" sz="1300" b="1" spc="-25" dirty="0">
                          <a:solidFill>
                            <a:schemeClr val="bg1"/>
                          </a:solidFill>
                          <a:effectLst/>
                        </a:rPr>
                        <a:t>postsecondary</a:t>
                      </a:r>
                      <a:r>
                        <a:rPr lang="en-US" sz="1300" b="1" spc="-40" dirty="0">
                          <a:solidFill>
                            <a:schemeClr val="bg1"/>
                          </a:solidFill>
                          <a:effectLst/>
                        </a:rPr>
                        <a:t> </a:t>
                      </a:r>
                      <a:r>
                        <a:rPr lang="en-US" sz="1300" b="1" spc="-25" dirty="0">
                          <a:solidFill>
                            <a:schemeClr val="bg1"/>
                          </a:solidFill>
                          <a:effectLst/>
                        </a:rPr>
                        <a:t>education</a:t>
                      </a:r>
                      <a:r>
                        <a:rPr lang="en-US" sz="1300" b="1" spc="-40" dirty="0">
                          <a:solidFill>
                            <a:schemeClr val="bg1"/>
                          </a:solidFill>
                          <a:effectLst/>
                        </a:rPr>
                        <a:t> </a:t>
                      </a:r>
                      <a:r>
                        <a:rPr lang="en-US" sz="1300" b="1" spc="-15" dirty="0">
                          <a:solidFill>
                            <a:schemeClr val="bg1"/>
                          </a:solidFill>
                          <a:effectLst/>
                        </a:rPr>
                        <a:t>or</a:t>
                      </a:r>
                      <a:r>
                        <a:rPr lang="en-US" sz="1300" b="1" spc="-40" dirty="0">
                          <a:solidFill>
                            <a:schemeClr val="bg1"/>
                          </a:solidFill>
                          <a:effectLst/>
                        </a:rPr>
                        <a:t> </a:t>
                      </a:r>
                      <a:r>
                        <a:rPr lang="en-US" sz="1300" b="1" spc="-25" dirty="0">
                          <a:solidFill>
                            <a:schemeClr val="bg1"/>
                          </a:solidFill>
                          <a:effectLst/>
                        </a:rPr>
                        <a:t>training</a:t>
                      </a:r>
                      <a:r>
                        <a:rPr lang="en-US" sz="1300" b="1" spc="-45" dirty="0">
                          <a:solidFill>
                            <a:schemeClr val="bg1"/>
                          </a:solidFill>
                          <a:effectLst/>
                        </a:rPr>
                        <a:t> </a:t>
                      </a:r>
                      <a:r>
                        <a:rPr lang="en-US" sz="1300" b="1" spc="-25" dirty="0">
                          <a:solidFill>
                            <a:schemeClr val="bg1"/>
                          </a:solidFill>
                          <a:effectLst/>
                        </a:rPr>
                        <a:t>program</a:t>
                      </a:r>
                      <a:r>
                        <a:rPr lang="en-US" sz="1300" b="1" spc="-45" dirty="0">
                          <a:solidFill>
                            <a:schemeClr val="bg1"/>
                          </a:solidFill>
                          <a:effectLst/>
                        </a:rPr>
                        <a:t> </a:t>
                      </a:r>
                      <a:r>
                        <a:rPr lang="en-US" sz="1300" b="1" spc="-25" dirty="0">
                          <a:solidFill>
                            <a:schemeClr val="bg1"/>
                          </a:solidFill>
                          <a:effectLst/>
                        </a:rPr>
                        <a:t>within</a:t>
                      </a:r>
                      <a:r>
                        <a:rPr lang="en-US" sz="1300" b="1" spc="-40" dirty="0">
                          <a:solidFill>
                            <a:schemeClr val="bg1"/>
                          </a:solidFill>
                          <a:effectLst/>
                        </a:rPr>
                        <a:t> </a:t>
                      </a:r>
                      <a:r>
                        <a:rPr lang="en-US" sz="1300" b="1" spc="-20" dirty="0">
                          <a:solidFill>
                            <a:schemeClr val="bg1"/>
                          </a:solidFill>
                          <a:effectLst/>
                        </a:rPr>
                        <a:t>one</a:t>
                      </a:r>
                      <a:r>
                        <a:rPr lang="en-US" sz="1300" b="1" spc="-45" dirty="0">
                          <a:solidFill>
                            <a:schemeClr val="bg1"/>
                          </a:solidFill>
                          <a:effectLst/>
                        </a:rPr>
                        <a:t> </a:t>
                      </a:r>
                      <a:r>
                        <a:rPr lang="en-US" sz="1300" b="1" spc="-20" dirty="0">
                          <a:solidFill>
                            <a:schemeClr val="bg1"/>
                          </a:solidFill>
                          <a:effectLst/>
                        </a:rPr>
                        <a:t>year</a:t>
                      </a:r>
                      <a:r>
                        <a:rPr lang="en-US" sz="1300" b="1" spc="-40" dirty="0">
                          <a:solidFill>
                            <a:schemeClr val="bg1"/>
                          </a:solidFill>
                          <a:effectLst/>
                        </a:rPr>
                        <a:t> </a:t>
                      </a:r>
                      <a:r>
                        <a:rPr lang="en-US" sz="1300" b="1" spc="-15" dirty="0">
                          <a:solidFill>
                            <a:schemeClr val="bg1"/>
                          </a:solidFill>
                          <a:effectLst/>
                        </a:rPr>
                        <a:t>of</a:t>
                      </a:r>
                      <a:r>
                        <a:rPr lang="en-US" sz="1300" b="1" spc="-45" dirty="0">
                          <a:solidFill>
                            <a:schemeClr val="bg1"/>
                          </a:solidFill>
                          <a:effectLst/>
                        </a:rPr>
                        <a:t> </a:t>
                      </a:r>
                      <a:r>
                        <a:rPr lang="en-US" sz="1300" b="1" spc="-25" dirty="0">
                          <a:solidFill>
                            <a:schemeClr val="bg1"/>
                          </a:solidFill>
                          <a:effectLst/>
                        </a:rPr>
                        <a:t>leaving</a:t>
                      </a:r>
                      <a:r>
                        <a:rPr lang="en-US" sz="1300" b="1" spc="-45" dirty="0">
                          <a:solidFill>
                            <a:schemeClr val="bg1"/>
                          </a:solidFill>
                          <a:effectLst/>
                        </a:rPr>
                        <a:t> </a:t>
                      </a:r>
                      <a:r>
                        <a:rPr lang="en-US" sz="1300" b="1" spc="-20" dirty="0">
                          <a:solidFill>
                            <a:schemeClr val="bg1"/>
                          </a:solidFill>
                          <a:effectLst/>
                        </a:rPr>
                        <a:t>high</a:t>
                      </a:r>
                      <a:r>
                        <a:rPr lang="en-US" sz="1300" b="1" spc="-35" dirty="0">
                          <a:solidFill>
                            <a:schemeClr val="bg1"/>
                          </a:solidFill>
                          <a:effectLst/>
                        </a:rPr>
                        <a:t> </a:t>
                      </a:r>
                      <a:r>
                        <a:rPr lang="en-US" sz="1300" b="1" spc="-25" dirty="0">
                          <a:solidFill>
                            <a:schemeClr val="bg1"/>
                          </a:solidFill>
                          <a:effectLst/>
                        </a:rPr>
                        <a:t>school</a:t>
                      </a:r>
                      <a:r>
                        <a:rPr lang="en-US" sz="1300" b="1" spc="-40" dirty="0">
                          <a:solidFill>
                            <a:schemeClr val="bg1"/>
                          </a:solidFill>
                          <a:effectLst/>
                        </a:rPr>
                        <a:t> </a:t>
                      </a:r>
                      <a:r>
                        <a:rPr lang="en-US" sz="1300" b="1" spc="-20" dirty="0">
                          <a:solidFill>
                            <a:schemeClr val="bg1"/>
                          </a:solidFill>
                          <a:effectLst/>
                        </a:rPr>
                        <a:t>(but</a:t>
                      </a:r>
                      <a:r>
                        <a:rPr lang="en-US" sz="1300" b="1" spc="-40" dirty="0">
                          <a:solidFill>
                            <a:schemeClr val="bg1"/>
                          </a:solidFill>
                          <a:effectLst/>
                        </a:rPr>
                        <a:t> </a:t>
                      </a:r>
                      <a:r>
                        <a:rPr lang="en-US" sz="1300" b="1" spc="-20" dirty="0">
                          <a:solidFill>
                            <a:schemeClr val="bg1"/>
                          </a:solidFill>
                          <a:effectLst/>
                        </a:rPr>
                        <a:t>not</a:t>
                      </a:r>
                      <a:r>
                        <a:rPr lang="en-US" sz="1300" b="1" spc="-40" dirty="0">
                          <a:solidFill>
                            <a:schemeClr val="bg1"/>
                          </a:solidFill>
                          <a:effectLst/>
                        </a:rPr>
                        <a:t> </a:t>
                      </a:r>
                      <a:r>
                        <a:rPr lang="en-US" sz="1300" b="1" spc="-25" dirty="0">
                          <a:solidFill>
                            <a:schemeClr val="bg1"/>
                          </a:solidFill>
                          <a:effectLst/>
                        </a:rPr>
                        <a:t>enrolled</a:t>
                      </a:r>
                      <a:r>
                        <a:rPr lang="en-US" sz="1300" b="1" spc="-45" dirty="0">
                          <a:solidFill>
                            <a:schemeClr val="bg1"/>
                          </a:solidFill>
                          <a:effectLst/>
                        </a:rPr>
                        <a:t> </a:t>
                      </a:r>
                      <a:r>
                        <a:rPr lang="en-US" sz="1300" b="1" spc="-15" dirty="0">
                          <a:solidFill>
                            <a:schemeClr val="bg1"/>
                          </a:solidFill>
                          <a:effectLst/>
                        </a:rPr>
                        <a:t>in</a:t>
                      </a:r>
                      <a:r>
                        <a:rPr lang="en-US" sz="1300" b="1" spc="-45" dirty="0">
                          <a:solidFill>
                            <a:schemeClr val="bg1"/>
                          </a:solidFill>
                          <a:effectLst/>
                        </a:rPr>
                        <a:t> </a:t>
                      </a:r>
                      <a:r>
                        <a:rPr lang="en-US" sz="1300" b="1" spc="-25" dirty="0">
                          <a:solidFill>
                            <a:schemeClr val="bg1"/>
                          </a:solidFill>
                          <a:effectLst/>
                        </a:rPr>
                        <a:t>higher</a:t>
                      </a:r>
                      <a:r>
                        <a:rPr lang="en-US" sz="1300" b="1" spc="-35" dirty="0">
                          <a:solidFill>
                            <a:schemeClr val="bg1"/>
                          </a:solidFill>
                          <a:effectLst/>
                        </a:rPr>
                        <a:t> </a:t>
                      </a:r>
                      <a:r>
                        <a:rPr lang="en-US" sz="1300" b="1" spc="-25" dirty="0">
                          <a:solidFill>
                            <a:schemeClr val="bg1"/>
                          </a:solidFill>
                          <a:effectLst/>
                        </a:rPr>
                        <a:t>education</a:t>
                      </a:r>
                      <a:r>
                        <a:rPr lang="en-US" sz="1300" b="1" spc="-45" dirty="0">
                          <a:solidFill>
                            <a:schemeClr val="bg1"/>
                          </a:solidFill>
                          <a:effectLst/>
                        </a:rPr>
                        <a:t> </a:t>
                      </a:r>
                      <a:r>
                        <a:rPr lang="en-US" sz="1300" b="1" spc="-15" dirty="0">
                          <a:solidFill>
                            <a:schemeClr val="bg1"/>
                          </a:solidFill>
                          <a:effectLst/>
                        </a:rPr>
                        <a:t>or</a:t>
                      </a:r>
                      <a:r>
                        <a:rPr lang="en-US" sz="1300" b="1" spc="-45" dirty="0">
                          <a:solidFill>
                            <a:schemeClr val="bg1"/>
                          </a:solidFill>
                          <a:effectLst/>
                        </a:rPr>
                        <a:t> </a:t>
                      </a:r>
                      <a:r>
                        <a:rPr lang="en-US" sz="1300" b="1" spc="-25" dirty="0">
                          <a:solidFill>
                            <a:schemeClr val="bg1"/>
                          </a:solidFill>
                          <a:effectLst/>
                        </a:rPr>
                        <a:t>competitively</a:t>
                      </a:r>
                      <a:r>
                        <a:rPr lang="en-US" sz="1300" b="1" spc="-40" dirty="0">
                          <a:solidFill>
                            <a:schemeClr val="bg1"/>
                          </a:solidFill>
                          <a:effectLst/>
                        </a:rPr>
                        <a:t> </a:t>
                      </a:r>
                      <a:r>
                        <a:rPr lang="en-US" sz="1300" b="1" spc="-25" dirty="0">
                          <a:solidFill>
                            <a:schemeClr val="bg1"/>
                          </a:solidFill>
                          <a:effectLst/>
                        </a:rPr>
                        <a:t>employed)</a:t>
                      </a:r>
                      <a:endParaRPr lang="en-US" sz="1300" b="1"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310"/>
                        </a:spcBef>
                        <a:spcAft>
                          <a:spcPts val="0"/>
                        </a:spcAft>
                      </a:pPr>
                      <a:r>
                        <a:rPr lang="en-US" sz="1300" b="1" spc="-25" dirty="0" smtClean="0">
                          <a:solidFill>
                            <a:schemeClr val="tx1"/>
                          </a:solidFill>
                          <a:effectLst/>
                        </a:rPr>
                        <a:t>20</a:t>
                      </a:r>
                      <a:endParaRPr lang="en-US" sz="13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A"/>
                    </a:solidFill>
                  </a:tcPr>
                </a:tc>
                <a:extLst>
                  <a:ext uri="{0D108BD9-81ED-4DB2-BD59-A6C34878D82A}">
                    <a16:rowId xmlns:a16="http://schemas.microsoft.com/office/drawing/2014/main" val="10003"/>
                  </a:ext>
                </a:extLst>
              </a:tr>
              <a:tr h="254635">
                <a:tc>
                  <a:txBody>
                    <a:bodyPr/>
                    <a:lstStyle/>
                    <a:p>
                      <a:pPr marL="233363" marR="283845" indent="-203200">
                        <a:lnSpc>
                          <a:spcPct val="100000"/>
                        </a:lnSpc>
                        <a:spcBef>
                          <a:spcPts val="310"/>
                        </a:spcBef>
                        <a:spcAft>
                          <a:spcPts val="0"/>
                        </a:spcAft>
                        <a:buFont typeface="+mj-lt"/>
                        <a:buNone/>
                      </a:pPr>
                      <a:r>
                        <a:rPr lang="en-US" sz="1300" b="1" spc="-15" dirty="0">
                          <a:solidFill>
                            <a:schemeClr val="bg1"/>
                          </a:solidFill>
                          <a:effectLst/>
                        </a:rPr>
                        <a:t>4.</a:t>
                      </a:r>
                      <a:r>
                        <a:rPr lang="en-US" sz="1300" b="1" spc="-45" dirty="0">
                          <a:solidFill>
                            <a:schemeClr val="bg1"/>
                          </a:solidFill>
                          <a:effectLst/>
                        </a:rPr>
                        <a:t> </a:t>
                      </a:r>
                      <a:r>
                        <a:rPr lang="en-US" sz="1300" b="1" spc="-45" dirty="0" smtClean="0">
                          <a:solidFill>
                            <a:schemeClr val="bg1"/>
                          </a:solidFill>
                          <a:effectLst/>
                        </a:rPr>
                        <a:t>	</a:t>
                      </a:r>
                      <a:r>
                        <a:rPr lang="en-US" sz="1300" b="1" spc="-25" dirty="0" smtClean="0">
                          <a:solidFill>
                            <a:schemeClr val="bg1"/>
                          </a:solidFill>
                          <a:effectLst/>
                        </a:rPr>
                        <a:t>Number</a:t>
                      </a:r>
                      <a:r>
                        <a:rPr lang="en-US" sz="1300" b="1" spc="-45" dirty="0" smtClean="0">
                          <a:solidFill>
                            <a:schemeClr val="bg1"/>
                          </a:solidFill>
                          <a:effectLst/>
                        </a:rPr>
                        <a:t> </a:t>
                      </a:r>
                      <a:r>
                        <a:rPr lang="en-US" sz="1300" b="1" spc="-15" dirty="0">
                          <a:solidFill>
                            <a:schemeClr val="bg1"/>
                          </a:solidFill>
                          <a:effectLst/>
                        </a:rPr>
                        <a:t>of</a:t>
                      </a:r>
                      <a:r>
                        <a:rPr lang="en-US" sz="1300" b="1" spc="-45" dirty="0">
                          <a:solidFill>
                            <a:schemeClr val="bg1"/>
                          </a:solidFill>
                          <a:effectLst/>
                        </a:rPr>
                        <a:t> </a:t>
                      </a:r>
                      <a:r>
                        <a:rPr lang="en-US" sz="1300" b="1" spc="-25" dirty="0">
                          <a:solidFill>
                            <a:schemeClr val="bg1"/>
                          </a:solidFill>
                          <a:effectLst/>
                        </a:rPr>
                        <a:t>respondent</a:t>
                      </a:r>
                      <a:r>
                        <a:rPr lang="en-US" sz="1300" b="1" spc="-45" dirty="0">
                          <a:solidFill>
                            <a:schemeClr val="bg1"/>
                          </a:solidFill>
                          <a:effectLst/>
                        </a:rPr>
                        <a:t> </a:t>
                      </a:r>
                      <a:r>
                        <a:rPr lang="en-US" sz="1300" b="1" spc="-25" dirty="0">
                          <a:solidFill>
                            <a:schemeClr val="bg1"/>
                          </a:solidFill>
                          <a:effectLst/>
                        </a:rPr>
                        <a:t>youth</a:t>
                      </a:r>
                      <a:r>
                        <a:rPr lang="en-US" sz="1300" b="1" spc="-45" dirty="0">
                          <a:solidFill>
                            <a:schemeClr val="bg1"/>
                          </a:solidFill>
                          <a:effectLst/>
                        </a:rPr>
                        <a:t> </a:t>
                      </a:r>
                      <a:r>
                        <a:rPr lang="en-US" sz="1300" b="1" spc="-20" dirty="0">
                          <a:solidFill>
                            <a:schemeClr val="bg1"/>
                          </a:solidFill>
                          <a:effectLst/>
                        </a:rPr>
                        <a:t>who</a:t>
                      </a:r>
                      <a:r>
                        <a:rPr lang="en-US" sz="1300" b="1" spc="-45" dirty="0">
                          <a:solidFill>
                            <a:schemeClr val="bg1"/>
                          </a:solidFill>
                          <a:effectLst/>
                        </a:rPr>
                        <a:t> </a:t>
                      </a:r>
                      <a:r>
                        <a:rPr lang="en-US" sz="1300" b="1" spc="-20" dirty="0">
                          <a:solidFill>
                            <a:schemeClr val="bg1"/>
                          </a:solidFill>
                          <a:effectLst/>
                        </a:rPr>
                        <a:t>are</a:t>
                      </a:r>
                      <a:r>
                        <a:rPr lang="en-US" sz="1300" b="1" spc="-45" dirty="0">
                          <a:solidFill>
                            <a:schemeClr val="bg1"/>
                          </a:solidFill>
                          <a:effectLst/>
                        </a:rPr>
                        <a:t> </a:t>
                      </a:r>
                      <a:r>
                        <a:rPr lang="en-US" sz="1300" b="1" spc="-15" dirty="0">
                          <a:solidFill>
                            <a:schemeClr val="bg1"/>
                          </a:solidFill>
                          <a:effectLst/>
                        </a:rPr>
                        <a:t>in</a:t>
                      </a:r>
                      <a:r>
                        <a:rPr lang="en-US" sz="1300" b="1" spc="-45" dirty="0">
                          <a:solidFill>
                            <a:schemeClr val="bg1"/>
                          </a:solidFill>
                          <a:effectLst/>
                        </a:rPr>
                        <a:t> </a:t>
                      </a:r>
                      <a:r>
                        <a:rPr lang="en-US" sz="1300" b="1" spc="-20" dirty="0">
                          <a:solidFill>
                            <a:schemeClr val="bg1"/>
                          </a:solidFill>
                          <a:effectLst/>
                        </a:rPr>
                        <a:t>some</a:t>
                      </a:r>
                      <a:r>
                        <a:rPr lang="en-US" sz="1300" b="1" spc="-40" dirty="0">
                          <a:solidFill>
                            <a:schemeClr val="bg1"/>
                          </a:solidFill>
                          <a:effectLst/>
                        </a:rPr>
                        <a:t> </a:t>
                      </a:r>
                      <a:r>
                        <a:rPr lang="en-US" sz="1300" b="1" spc="-25" dirty="0">
                          <a:solidFill>
                            <a:schemeClr val="bg1"/>
                          </a:solidFill>
                          <a:effectLst/>
                        </a:rPr>
                        <a:t>other</a:t>
                      </a:r>
                      <a:r>
                        <a:rPr lang="en-US" sz="1300" b="1" spc="-45" dirty="0">
                          <a:solidFill>
                            <a:schemeClr val="bg1"/>
                          </a:solidFill>
                          <a:effectLst/>
                        </a:rPr>
                        <a:t> </a:t>
                      </a:r>
                      <a:r>
                        <a:rPr lang="en-US" sz="1300" b="1" spc="-25" dirty="0">
                          <a:solidFill>
                            <a:schemeClr val="bg1"/>
                          </a:solidFill>
                          <a:effectLst/>
                        </a:rPr>
                        <a:t>employment</a:t>
                      </a:r>
                      <a:r>
                        <a:rPr lang="en-US" sz="1300" b="1" spc="-45" dirty="0">
                          <a:solidFill>
                            <a:schemeClr val="bg1"/>
                          </a:solidFill>
                          <a:effectLst/>
                        </a:rPr>
                        <a:t> </a:t>
                      </a:r>
                      <a:r>
                        <a:rPr lang="en-US" sz="1300" b="1" spc="-25" dirty="0">
                          <a:solidFill>
                            <a:schemeClr val="bg1"/>
                          </a:solidFill>
                          <a:effectLst/>
                        </a:rPr>
                        <a:t>within</a:t>
                      </a:r>
                      <a:r>
                        <a:rPr lang="en-US" sz="1300" b="1" spc="-45" dirty="0">
                          <a:solidFill>
                            <a:schemeClr val="bg1"/>
                          </a:solidFill>
                          <a:effectLst/>
                        </a:rPr>
                        <a:t> </a:t>
                      </a:r>
                      <a:r>
                        <a:rPr lang="en-US" sz="1300" b="1" spc="-20" dirty="0">
                          <a:solidFill>
                            <a:schemeClr val="bg1"/>
                          </a:solidFill>
                          <a:effectLst/>
                        </a:rPr>
                        <a:t>one</a:t>
                      </a:r>
                      <a:r>
                        <a:rPr lang="en-US" sz="1300" b="1" spc="-45" dirty="0">
                          <a:solidFill>
                            <a:schemeClr val="bg1"/>
                          </a:solidFill>
                          <a:effectLst/>
                        </a:rPr>
                        <a:t> </a:t>
                      </a:r>
                      <a:r>
                        <a:rPr lang="en-US" sz="1300" b="1" spc="-20" dirty="0">
                          <a:solidFill>
                            <a:schemeClr val="bg1"/>
                          </a:solidFill>
                          <a:effectLst/>
                        </a:rPr>
                        <a:t>year</a:t>
                      </a:r>
                      <a:r>
                        <a:rPr lang="en-US" sz="1300" b="1" spc="-45" dirty="0">
                          <a:solidFill>
                            <a:schemeClr val="bg1"/>
                          </a:solidFill>
                          <a:effectLst/>
                        </a:rPr>
                        <a:t> </a:t>
                      </a:r>
                      <a:r>
                        <a:rPr lang="en-US" sz="1300" b="1" spc="-15" dirty="0">
                          <a:solidFill>
                            <a:schemeClr val="bg1"/>
                          </a:solidFill>
                          <a:effectLst/>
                        </a:rPr>
                        <a:t>of</a:t>
                      </a:r>
                      <a:r>
                        <a:rPr lang="en-US" sz="1300" b="1" spc="-45" dirty="0">
                          <a:solidFill>
                            <a:schemeClr val="bg1"/>
                          </a:solidFill>
                          <a:effectLst/>
                        </a:rPr>
                        <a:t> </a:t>
                      </a:r>
                      <a:r>
                        <a:rPr lang="en-US" sz="1300" b="1" spc="-45" dirty="0" smtClean="0">
                          <a:solidFill>
                            <a:schemeClr val="bg1"/>
                          </a:solidFill>
                          <a:effectLst/>
                        </a:rPr>
                        <a:t> l</a:t>
                      </a:r>
                      <a:r>
                        <a:rPr lang="en-US" sz="1300" b="1" spc="-25" dirty="0" smtClean="0">
                          <a:solidFill>
                            <a:schemeClr val="bg1"/>
                          </a:solidFill>
                          <a:effectLst/>
                        </a:rPr>
                        <a:t>eaving</a:t>
                      </a:r>
                      <a:r>
                        <a:rPr lang="en-US" sz="1300" b="1" spc="-45" dirty="0" smtClean="0">
                          <a:solidFill>
                            <a:schemeClr val="bg1"/>
                          </a:solidFill>
                          <a:effectLst/>
                        </a:rPr>
                        <a:t> </a:t>
                      </a:r>
                      <a:r>
                        <a:rPr lang="en-US" sz="1300" b="1" spc="-20" dirty="0">
                          <a:solidFill>
                            <a:schemeClr val="bg1"/>
                          </a:solidFill>
                          <a:effectLst/>
                        </a:rPr>
                        <a:t>high</a:t>
                      </a:r>
                      <a:r>
                        <a:rPr lang="en-US" sz="1300" b="1" spc="-40" dirty="0">
                          <a:solidFill>
                            <a:schemeClr val="bg1"/>
                          </a:solidFill>
                          <a:effectLst/>
                        </a:rPr>
                        <a:t> </a:t>
                      </a:r>
                      <a:r>
                        <a:rPr lang="en-US" sz="1300" b="1" spc="-25" dirty="0">
                          <a:solidFill>
                            <a:schemeClr val="bg1"/>
                          </a:solidFill>
                          <a:effectLst/>
                        </a:rPr>
                        <a:t>school</a:t>
                      </a:r>
                      <a:r>
                        <a:rPr lang="en-US" sz="1300" b="1" spc="-45" dirty="0">
                          <a:solidFill>
                            <a:schemeClr val="bg1"/>
                          </a:solidFill>
                          <a:effectLst/>
                        </a:rPr>
                        <a:t> </a:t>
                      </a:r>
                      <a:r>
                        <a:rPr lang="en-US" sz="1300" b="1" spc="-20" dirty="0">
                          <a:solidFill>
                            <a:schemeClr val="bg1"/>
                          </a:solidFill>
                          <a:effectLst/>
                        </a:rPr>
                        <a:t>(but</a:t>
                      </a:r>
                      <a:r>
                        <a:rPr lang="en-US" sz="1300" b="1" spc="-45" dirty="0">
                          <a:solidFill>
                            <a:schemeClr val="bg1"/>
                          </a:solidFill>
                          <a:effectLst/>
                        </a:rPr>
                        <a:t> </a:t>
                      </a:r>
                      <a:r>
                        <a:rPr lang="en-US" sz="1300" b="1" spc="-20" dirty="0">
                          <a:solidFill>
                            <a:schemeClr val="bg1"/>
                          </a:solidFill>
                          <a:effectLst/>
                        </a:rPr>
                        <a:t>not</a:t>
                      </a:r>
                      <a:r>
                        <a:rPr lang="en-US" sz="1300" b="1" spc="-45" dirty="0">
                          <a:solidFill>
                            <a:schemeClr val="bg1"/>
                          </a:solidFill>
                          <a:effectLst/>
                        </a:rPr>
                        <a:t> </a:t>
                      </a:r>
                      <a:r>
                        <a:rPr lang="en-US" sz="1300" b="1" spc="-25" dirty="0">
                          <a:solidFill>
                            <a:schemeClr val="bg1"/>
                          </a:solidFill>
                          <a:effectLst/>
                        </a:rPr>
                        <a:t>enrolled</a:t>
                      </a:r>
                      <a:r>
                        <a:rPr lang="en-US" sz="1300" b="1" spc="-45" dirty="0">
                          <a:solidFill>
                            <a:schemeClr val="bg1"/>
                          </a:solidFill>
                          <a:effectLst/>
                        </a:rPr>
                        <a:t> </a:t>
                      </a:r>
                      <a:r>
                        <a:rPr lang="en-US" sz="1300" b="1" spc="-15" dirty="0">
                          <a:solidFill>
                            <a:schemeClr val="bg1"/>
                          </a:solidFill>
                          <a:effectLst/>
                        </a:rPr>
                        <a:t>in</a:t>
                      </a:r>
                      <a:r>
                        <a:rPr lang="en-US" sz="1300" b="1" spc="-45" dirty="0">
                          <a:solidFill>
                            <a:schemeClr val="bg1"/>
                          </a:solidFill>
                          <a:effectLst/>
                        </a:rPr>
                        <a:t> </a:t>
                      </a:r>
                      <a:r>
                        <a:rPr lang="en-US" sz="1300" b="1" spc="-25" dirty="0">
                          <a:solidFill>
                            <a:schemeClr val="bg1"/>
                          </a:solidFill>
                          <a:effectLst/>
                        </a:rPr>
                        <a:t>higher</a:t>
                      </a:r>
                      <a:r>
                        <a:rPr lang="en-US" sz="1300" b="1" spc="-45" dirty="0">
                          <a:solidFill>
                            <a:schemeClr val="bg1"/>
                          </a:solidFill>
                          <a:effectLst/>
                        </a:rPr>
                        <a:t> </a:t>
                      </a:r>
                      <a:r>
                        <a:rPr lang="en-US" sz="1300" b="1" spc="-25" dirty="0">
                          <a:solidFill>
                            <a:schemeClr val="bg1"/>
                          </a:solidFill>
                          <a:effectLst/>
                        </a:rPr>
                        <a:t>education,</a:t>
                      </a:r>
                      <a:r>
                        <a:rPr lang="en-US" sz="1300" b="1" spc="-45" dirty="0">
                          <a:solidFill>
                            <a:schemeClr val="bg1"/>
                          </a:solidFill>
                          <a:effectLst/>
                        </a:rPr>
                        <a:t> </a:t>
                      </a:r>
                      <a:r>
                        <a:rPr lang="en-US" sz="1300" b="1" spc="-20" dirty="0">
                          <a:solidFill>
                            <a:schemeClr val="bg1"/>
                          </a:solidFill>
                          <a:effectLst/>
                        </a:rPr>
                        <a:t>some</a:t>
                      </a:r>
                      <a:r>
                        <a:rPr lang="en-US" sz="1300" b="1" spc="-40" dirty="0">
                          <a:solidFill>
                            <a:schemeClr val="bg1"/>
                          </a:solidFill>
                          <a:effectLst/>
                        </a:rPr>
                        <a:t> </a:t>
                      </a:r>
                      <a:r>
                        <a:rPr lang="en-US" sz="1300" b="1" spc="-25" dirty="0">
                          <a:solidFill>
                            <a:schemeClr val="bg1"/>
                          </a:solidFill>
                          <a:effectLst/>
                        </a:rPr>
                        <a:t>other</a:t>
                      </a:r>
                      <a:r>
                        <a:rPr lang="en-US" sz="1300" b="1" spc="-45" dirty="0">
                          <a:solidFill>
                            <a:schemeClr val="bg1"/>
                          </a:solidFill>
                          <a:effectLst/>
                        </a:rPr>
                        <a:t> </a:t>
                      </a:r>
                      <a:r>
                        <a:rPr lang="en-US" sz="1300" b="1" spc="-25" dirty="0">
                          <a:solidFill>
                            <a:schemeClr val="bg1"/>
                          </a:solidFill>
                          <a:effectLst/>
                        </a:rPr>
                        <a:t>postsecondary</a:t>
                      </a:r>
                      <a:r>
                        <a:rPr lang="en-US" sz="1300" b="1" spc="-45" dirty="0">
                          <a:solidFill>
                            <a:schemeClr val="bg1"/>
                          </a:solidFill>
                          <a:effectLst/>
                        </a:rPr>
                        <a:t> </a:t>
                      </a:r>
                      <a:r>
                        <a:rPr lang="en-US" sz="1300" b="1" spc="-25" dirty="0">
                          <a:solidFill>
                            <a:schemeClr val="bg1"/>
                          </a:solidFill>
                          <a:effectLst/>
                        </a:rPr>
                        <a:t>education</a:t>
                      </a:r>
                      <a:r>
                        <a:rPr lang="en-US" sz="1300" b="1" spc="-45" dirty="0">
                          <a:solidFill>
                            <a:schemeClr val="bg1"/>
                          </a:solidFill>
                          <a:effectLst/>
                        </a:rPr>
                        <a:t> </a:t>
                      </a:r>
                      <a:r>
                        <a:rPr lang="en-US" sz="1300" b="1" spc="-15" dirty="0">
                          <a:solidFill>
                            <a:schemeClr val="bg1"/>
                          </a:solidFill>
                          <a:effectLst/>
                        </a:rPr>
                        <a:t>or</a:t>
                      </a:r>
                      <a:r>
                        <a:rPr lang="en-US" sz="1300" b="1" spc="-45" dirty="0">
                          <a:solidFill>
                            <a:schemeClr val="bg1"/>
                          </a:solidFill>
                          <a:effectLst/>
                        </a:rPr>
                        <a:t> </a:t>
                      </a:r>
                      <a:r>
                        <a:rPr lang="en-US" sz="1300" b="1" spc="-25" dirty="0">
                          <a:solidFill>
                            <a:schemeClr val="bg1"/>
                          </a:solidFill>
                          <a:effectLst/>
                        </a:rPr>
                        <a:t>training</a:t>
                      </a:r>
                      <a:r>
                        <a:rPr lang="en-US" sz="1300" b="1" spc="-45" dirty="0">
                          <a:solidFill>
                            <a:schemeClr val="bg1"/>
                          </a:solidFill>
                          <a:effectLst/>
                        </a:rPr>
                        <a:t> </a:t>
                      </a:r>
                      <a:r>
                        <a:rPr lang="en-US" sz="1300" b="1" spc="-25" dirty="0">
                          <a:solidFill>
                            <a:schemeClr val="bg1"/>
                          </a:solidFill>
                          <a:effectLst/>
                        </a:rPr>
                        <a:t>program,</a:t>
                      </a:r>
                      <a:r>
                        <a:rPr lang="en-US" sz="1300" b="1" spc="-45" dirty="0">
                          <a:solidFill>
                            <a:schemeClr val="bg1"/>
                          </a:solidFill>
                          <a:effectLst/>
                        </a:rPr>
                        <a:t> </a:t>
                      </a:r>
                      <a:r>
                        <a:rPr lang="en-US" sz="1300" b="1" spc="-15" dirty="0">
                          <a:solidFill>
                            <a:schemeClr val="bg1"/>
                          </a:solidFill>
                          <a:effectLst/>
                        </a:rPr>
                        <a:t>or</a:t>
                      </a:r>
                      <a:r>
                        <a:rPr lang="en-US" sz="1300" b="1" spc="705" dirty="0">
                          <a:solidFill>
                            <a:schemeClr val="bg1"/>
                          </a:solidFill>
                          <a:effectLst/>
                        </a:rPr>
                        <a:t> </a:t>
                      </a:r>
                      <a:r>
                        <a:rPr lang="en-US" sz="1300" b="1" spc="-30" dirty="0">
                          <a:solidFill>
                            <a:schemeClr val="bg1"/>
                          </a:solidFill>
                          <a:effectLst/>
                        </a:rPr>
                        <a:t>competitively</a:t>
                      </a:r>
                      <a:r>
                        <a:rPr lang="en-US" sz="1300" b="1" spc="-60" dirty="0">
                          <a:solidFill>
                            <a:schemeClr val="bg1"/>
                          </a:solidFill>
                          <a:effectLst/>
                        </a:rPr>
                        <a:t> </a:t>
                      </a:r>
                      <a:r>
                        <a:rPr lang="en-US" sz="1300" b="1" spc="-30" dirty="0">
                          <a:solidFill>
                            <a:schemeClr val="bg1"/>
                          </a:solidFill>
                          <a:effectLst/>
                        </a:rPr>
                        <a:t>employed).</a:t>
                      </a:r>
                      <a:endParaRPr lang="en-US" sz="1300" b="1"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35"/>
                        </a:spcBef>
                        <a:spcAft>
                          <a:spcPts val="0"/>
                        </a:spcAft>
                      </a:pPr>
                      <a:r>
                        <a:rPr lang="en-US" sz="1300" b="1" dirty="0">
                          <a:solidFill>
                            <a:schemeClr val="tx1"/>
                          </a:solidFill>
                          <a:effectLst/>
                        </a:rPr>
                        <a:t> </a:t>
                      </a:r>
                    </a:p>
                    <a:p>
                      <a:pPr marL="0" marR="0" algn="ctr">
                        <a:spcBef>
                          <a:spcPts val="0"/>
                        </a:spcBef>
                        <a:spcAft>
                          <a:spcPts val="0"/>
                        </a:spcAft>
                      </a:pPr>
                      <a:r>
                        <a:rPr lang="en-US" sz="1300" b="1" dirty="0">
                          <a:solidFill>
                            <a:schemeClr val="tx1"/>
                          </a:solidFill>
                          <a:effectLst/>
                        </a:rPr>
                        <a:t>5</a:t>
                      </a:r>
                      <a:endParaRPr lang="en-US" sz="13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4"/>
                    </a:solidFill>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62712195"/>
              </p:ext>
            </p:extLst>
          </p:nvPr>
        </p:nvGraphicFramePr>
        <p:xfrm>
          <a:off x="375478" y="3886200"/>
          <a:ext cx="8382000" cy="2553208"/>
        </p:xfrm>
        <a:graphic>
          <a:graphicData uri="http://schemas.openxmlformats.org/drawingml/2006/table">
            <a:tbl>
              <a:tblPr firstRow="1" firstCol="1" lastRow="1" lastCol="1" bandRow="1" bandCol="1">
                <a:tableStyleId>{5C22544A-7EE6-4342-B048-85BDC9FD1C3A}</a:tableStyleId>
              </a:tblPr>
              <a:tblGrid>
                <a:gridCol w="28956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tblGrid>
              <a:tr h="615315">
                <a:tc>
                  <a:txBody>
                    <a:bodyPr/>
                    <a:lstStyle/>
                    <a:p>
                      <a:pPr marL="0" marR="0">
                        <a:spcBef>
                          <a:spcPts val="0"/>
                        </a:spcBef>
                        <a:spcAft>
                          <a:spcPts val="0"/>
                        </a:spcAft>
                      </a:pPr>
                      <a:r>
                        <a:rPr lang="en-US" sz="1200" b="1" dirty="0">
                          <a:effectLst/>
                        </a:rPr>
                        <a:t> </a:t>
                      </a:r>
                      <a:endParaRPr lang="en-US" sz="1200" b="1"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spc="-5" dirty="0" smtClean="0">
                          <a:effectLst/>
                        </a:rPr>
                        <a:t>Number</a:t>
                      </a:r>
                      <a:r>
                        <a:rPr lang="en-US" sz="1200" b="1" spc="-70" dirty="0" smtClean="0">
                          <a:effectLst/>
                        </a:rPr>
                        <a:t> </a:t>
                      </a:r>
                      <a:r>
                        <a:rPr lang="en-US" sz="1200" b="1" spc="-5" dirty="0">
                          <a:effectLst/>
                        </a:rPr>
                        <a:t>of</a:t>
                      </a:r>
                      <a:r>
                        <a:rPr lang="en-US" sz="1200" b="1" spc="-70" dirty="0">
                          <a:effectLst/>
                        </a:rPr>
                        <a:t> </a:t>
                      </a:r>
                      <a:r>
                        <a:rPr lang="en-US" sz="1200" b="1" spc="-5" dirty="0">
                          <a:effectLst/>
                        </a:rPr>
                        <a:t>respondent</a:t>
                      </a:r>
                      <a:r>
                        <a:rPr lang="en-US" sz="1200" b="1" spc="120" dirty="0">
                          <a:effectLst/>
                        </a:rPr>
                        <a:t> </a:t>
                      </a:r>
                      <a:r>
                        <a:rPr lang="en-US" sz="1200" b="1" spc="-5" dirty="0">
                          <a:effectLst/>
                        </a:rPr>
                        <a:t>youth</a:t>
                      </a:r>
                      <a:endParaRPr lang="en-US" sz="1200" b="1"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7465" marR="36195" algn="ctr">
                        <a:lnSpc>
                          <a:spcPct val="112000"/>
                        </a:lnSpc>
                        <a:spcBef>
                          <a:spcPts val="310"/>
                        </a:spcBef>
                        <a:spcAft>
                          <a:spcPts val="0"/>
                        </a:spcAft>
                      </a:pPr>
                      <a:r>
                        <a:rPr lang="en-US" sz="1200" b="1" spc="-5" dirty="0" smtClean="0">
                          <a:effectLst/>
                        </a:rPr>
                        <a:t>Number</a:t>
                      </a:r>
                      <a:r>
                        <a:rPr lang="en-US" sz="1200" b="1" spc="-70" dirty="0" smtClean="0">
                          <a:effectLst/>
                        </a:rPr>
                        <a:t> </a:t>
                      </a:r>
                      <a:r>
                        <a:rPr lang="en-US" sz="1200" b="1" spc="-5" dirty="0">
                          <a:effectLst/>
                        </a:rPr>
                        <a:t>of</a:t>
                      </a:r>
                      <a:r>
                        <a:rPr lang="en-US" sz="1200" b="1" spc="-70" dirty="0">
                          <a:effectLst/>
                        </a:rPr>
                        <a:t> </a:t>
                      </a:r>
                      <a:r>
                        <a:rPr lang="en-US" sz="1200" b="1" spc="-5" dirty="0">
                          <a:effectLst/>
                        </a:rPr>
                        <a:t>respondent</a:t>
                      </a:r>
                      <a:r>
                        <a:rPr lang="en-US" sz="1200" b="1" spc="120" dirty="0">
                          <a:effectLst/>
                        </a:rPr>
                        <a:t> </a:t>
                      </a:r>
                      <a:r>
                        <a:rPr lang="en-US" sz="1200" b="1" spc="-20" dirty="0">
                          <a:effectLst/>
                        </a:rPr>
                        <a:t>youth</a:t>
                      </a:r>
                      <a:r>
                        <a:rPr lang="en-US" sz="1200" b="1" spc="-35" dirty="0">
                          <a:effectLst/>
                        </a:rPr>
                        <a:t> </a:t>
                      </a:r>
                      <a:r>
                        <a:rPr lang="en-US" sz="1200" b="1" spc="-15" dirty="0">
                          <a:effectLst/>
                        </a:rPr>
                        <a:t>who</a:t>
                      </a:r>
                      <a:r>
                        <a:rPr lang="en-US" sz="1200" b="1" spc="-35" dirty="0">
                          <a:effectLst/>
                        </a:rPr>
                        <a:t> </a:t>
                      </a:r>
                      <a:r>
                        <a:rPr lang="en-US" sz="1200" b="1" spc="-15" dirty="0">
                          <a:effectLst/>
                        </a:rPr>
                        <a:t>are</a:t>
                      </a:r>
                      <a:r>
                        <a:rPr lang="en-US" sz="1200" b="1" spc="-30" dirty="0">
                          <a:effectLst/>
                        </a:rPr>
                        <a:t> </a:t>
                      </a:r>
                      <a:r>
                        <a:rPr lang="en-US" sz="1200" b="1" spc="-15" dirty="0">
                          <a:effectLst/>
                        </a:rPr>
                        <a:t>no</a:t>
                      </a:r>
                      <a:r>
                        <a:rPr lang="en-US" sz="1200" b="1" spc="125" dirty="0">
                          <a:effectLst/>
                        </a:rPr>
                        <a:t> </a:t>
                      </a:r>
                      <a:r>
                        <a:rPr lang="en-US" sz="1200" b="1" spc="-20" dirty="0">
                          <a:effectLst/>
                        </a:rPr>
                        <a:t>longer</a:t>
                      </a:r>
                      <a:r>
                        <a:rPr lang="en-US" sz="1200" b="1" spc="-35" dirty="0">
                          <a:effectLst/>
                        </a:rPr>
                        <a:t> </a:t>
                      </a:r>
                      <a:r>
                        <a:rPr lang="en-US" sz="1200" b="1" spc="-15" dirty="0">
                          <a:effectLst/>
                        </a:rPr>
                        <a:t>in</a:t>
                      </a:r>
                      <a:r>
                        <a:rPr lang="en-US" sz="1200" b="1" spc="-35" dirty="0">
                          <a:effectLst/>
                        </a:rPr>
                        <a:t> </a:t>
                      </a:r>
                      <a:r>
                        <a:rPr lang="en-US" sz="1200" b="1" spc="-20" dirty="0">
                          <a:effectLst/>
                        </a:rPr>
                        <a:t>secondary</a:t>
                      </a:r>
                      <a:r>
                        <a:rPr lang="en-US" sz="1200" b="1" spc="140" dirty="0">
                          <a:effectLst/>
                        </a:rPr>
                        <a:t> </a:t>
                      </a:r>
                      <a:r>
                        <a:rPr lang="en-US" sz="1200" b="1" spc="-20" dirty="0">
                          <a:effectLst/>
                        </a:rPr>
                        <a:t>school</a:t>
                      </a:r>
                      <a:r>
                        <a:rPr lang="en-US" sz="1200" b="1" spc="-35" dirty="0">
                          <a:effectLst/>
                        </a:rPr>
                        <a:t> </a:t>
                      </a:r>
                      <a:r>
                        <a:rPr lang="en-US" sz="1200" b="1" spc="-15" dirty="0">
                          <a:effectLst/>
                        </a:rPr>
                        <a:t>and</a:t>
                      </a:r>
                      <a:r>
                        <a:rPr lang="en-US" sz="1200" b="1" spc="-30" dirty="0">
                          <a:effectLst/>
                        </a:rPr>
                        <a:t> </a:t>
                      </a:r>
                      <a:r>
                        <a:rPr lang="en-US" sz="1200" b="1" spc="-15" dirty="0">
                          <a:effectLst/>
                        </a:rPr>
                        <a:t>had</a:t>
                      </a:r>
                      <a:r>
                        <a:rPr lang="en-US" sz="1200" b="1" spc="-35" dirty="0">
                          <a:effectLst/>
                        </a:rPr>
                        <a:t> </a:t>
                      </a:r>
                      <a:r>
                        <a:rPr lang="en-US" sz="1200" b="1" spc="-20" dirty="0">
                          <a:effectLst/>
                        </a:rPr>
                        <a:t>IEPs</a:t>
                      </a:r>
                      <a:r>
                        <a:rPr lang="en-US" sz="1200" b="1" spc="-30" dirty="0">
                          <a:effectLst/>
                        </a:rPr>
                        <a:t> </a:t>
                      </a:r>
                      <a:r>
                        <a:rPr lang="en-US" sz="1200" b="1" spc="-15" dirty="0">
                          <a:effectLst/>
                        </a:rPr>
                        <a:t>in</a:t>
                      </a:r>
                      <a:r>
                        <a:rPr lang="en-US" sz="1200" b="1" spc="140" dirty="0">
                          <a:effectLst/>
                        </a:rPr>
                        <a:t> </a:t>
                      </a:r>
                      <a:r>
                        <a:rPr lang="en-US" sz="1200" b="1" spc="-15" dirty="0">
                          <a:effectLst/>
                        </a:rPr>
                        <a:t>effect</a:t>
                      </a:r>
                      <a:r>
                        <a:rPr lang="en-US" sz="1200" b="1" spc="-25" dirty="0">
                          <a:effectLst/>
                        </a:rPr>
                        <a:t> </a:t>
                      </a:r>
                      <a:r>
                        <a:rPr lang="en-US" sz="1200" b="1" spc="-5" dirty="0">
                          <a:effectLst/>
                        </a:rPr>
                        <a:t>at</a:t>
                      </a:r>
                      <a:r>
                        <a:rPr lang="en-US" sz="1200" b="1" spc="-20" dirty="0">
                          <a:effectLst/>
                        </a:rPr>
                        <a:t> </a:t>
                      </a:r>
                      <a:r>
                        <a:rPr lang="en-US" sz="1200" b="1" spc="-15" dirty="0">
                          <a:effectLst/>
                        </a:rPr>
                        <a:t>the</a:t>
                      </a:r>
                      <a:r>
                        <a:rPr lang="en-US" sz="1200" b="1" spc="-20" dirty="0">
                          <a:effectLst/>
                        </a:rPr>
                        <a:t> </a:t>
                      </a:r>
                      <a:r>
                        <a:rPr lang="en-US" sz="1200" b="1" spc="-15" dirty="0">
                          <a:effectLst/>
                        </a:rPr>
                        <a:t>time</a:t>
                      </a:r>
                      <a:r>
                        <a:rPr lang="en-US" sz="1200" b="1" spc="-25" dirty="0">
                          <a:effectLst/>
                        </a:rPr>
                        <a:t> </a:t>
                      </a:r>
                      <a:r>
                        <a:rPr lang="en-US" sz="1200" b="1" spc="-15" dirty="0">
                          <a:effectLst/>
                        </a:rPr>
                        <a:t>they</a:t>
                      </a:r>
                      <a:r>
                        <a:rPr lang="en-US" sz="1200" b="1" spc="145" dirty="0">
                          <a:effectLst/>
                        </a:rPr>
                        <a:t> </a:t>
                      </a:r>
                      <a:r>
                        <a:rPr lang="en-US" sz="1200" b="1" spc="-15" dirty="0">
                          <a:effectLst/>
                        </a:rPr>
                        <a:t>left</a:t>
                      </a:r>
                      <a:r>
                        <a:rPr lang="en-US" sz="1200" b="1" spc="-20" dirty="0">
                          <a:effectLst/>
                        </a:rPr>
                        <a:t> </a:t>
                      </a:r>
                      <a:r>
                        <a:rPr lang="en-US" sz="1200" b="1" spc="-15" dirty="0">
                          <a:effectLst/>
                        </a:rPr>
                        <a:t>school</a:t>
                      </a:r>
                      <a:endParaRPr lang="en-US" sz="1200" b="1"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spc="-20" dirty="0" smtClean="0">
                          <a:effectLst/>
                        </a:rPr>
                        <a:t>FFY</a:t>
                      </a:r>
                      <a:r>
                        <a:rPr lang="en-US" sz="1200" b="1" spc="-55" dirty="0" smtClean="0">
                          <a:effectLst/>
                        </a:rPr>
                        <a:t> </a:t>
                      </a:r>
                      <a:r>
                        <a:rPr lang="en-US" sz="1200" b="1" spc="-20" dirty="0" smtClean="0">
                          <a:effectLst/>
                        </a:rPr>
                        <a:t>2016</a:t>
                      </a:r>
                      <a:r>
                        <a:rPr lang="en-US" sz="1200" b="1" spc="0" baseline="0" dirty="0" smtClean="0">
                          <a:effectLst/>
                        </a:rPr>
                        <a:t> </a:t>
                      </a:r>
                      <a:r>
                        <a:rPr lang="en-US" sz="1200" b="1" spc="-15" dirty="0" smtClean="0">
                          <a:effectLst/>
                        </a:rPr>
                        <a:t>Data</a:t>
                      </a:r>
                      <a:endParaRPr lang="en-US" sz="1200" b="1"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spc="-20" dirty="0" smtClean="0">
                          <a:effectLst/>
                        </a:rPr>
                        <a:t>FFY</a:t>
                      </a:r>
                      <a:r>
                        <a:rPr lang="en-US" sz="1200" b="1" spc="-55" dirty="0" smtClean="0">
                          <a:effectLst/>
                        </a:rPr>
                        <a:t> </a:t>
                      </a:r>
                      <a:r>
                        <a:rPr lang="en-US" sz="1200" b="1" spc="-20" dirty="0" smtClean="0">
                          <a:effectLst/>
                        </a:rPr>
                        <a:t>2017</a:t>
                      </a:r>
                      <a:r>
                        <a:rPr lang="en-US" sz="1200" b="1" spc="0" baseline="0" dirty="0" smtClean="0">
                          <a:effectLst/>
                        </a:rPr>
                        <a:t> </a:t>
                      </a:r>
                      <a:r>
                        <a:rPr lang="en-US" sz="1200" b="1" spc="-20" dirty="0" smtClean="0">
                          <a:effectLst/>
                        </a:rPr>
                        <a:t>Target</a:t>
                      </a:r>
                      <a:endParaRPr lang="en-US" sz="1200" b="1"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spc="-15" dirty="0" smtClean="0">
                          <a:effectLst/>
                        </a:rPr>
                        <a:t>FFY</a:t>
                      </a:r>
                      <a:r>
                        <a:rPr lang="en-US" sz="1200" b="1" spc="-45" dirty="0" smtClean="0">
                          <a:effectLst/>
                        </a:rPr>
                        <a:t> </a:t>
                      </a:r>
                      <a:r>
                        <a:rPr lang="en-US" sz="1200" b="1" spc="-20" dirty="0" smtClean="0">
                          <a:effectLst/>
                        </a:rPr>
                        <a:t>2017</a:t>
                      </a:r>
                      <a:r>
                        <a:rPr lang="en-US" sz="1200" b="1" spc="-40" dirty="0" smtClean="0">
                          <a:effectLst/>
                        </a:rPr>
                        <a:t> </a:t>
                      </a:r>
                      <a:r>
                        <a:rPr lang="en-US" sz="1200" b="1" spc="-20" dirty="0">
                          <a:effectLst/>
                        </a:rPr>
                        <a:t>Data</a:t>
                      </a:r>
                      <a:endParaRPr lang="en-US" sz="1200" b="1" dirty="0">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9085">
                <a:tc>
                  <a:txBody>
                    <a:bodyPr/>
                    <a:lstStyle/>
                    <a:p>
                      <a:pPr marL="233363" marR="0" indent="-179388" algn="l">
                        <a:spcBef>
                          <a:spcPts val="310"/>
                        </a:spcBef>
                        <a:spcAft>
                          <a:spcPts val="0"/>
                        </a:spcAft>
                      </a:pPr>
                      <a:r>
                        <a:rPr lang="en-US" sz="1200" b="1" spc="-15" dirty="0" smtClean="0">
                          <a:solidFill>
                            <a:schemeClr val="bg1"/>
                          </a:solidFill>
                          <a:effectLst/>
                        </a:rPr>
                        <a:t>A.	</a:t>
                      </a:r>
                      <a:r>
                        <a:rPr lang="en-US" sz="1200" b="1" spc="-20" dirty="0" smtClean="0">
                          <a:solidFill>
                            <a:schemeClr val="bg1"/>
                          </a:solidFill>
                          <a:effectLst/>
                        </a:rPr>
                        <a:t>Enrolled</a:t>
                      </a:r>
                      <a:r>
                        <a:rPr lang="en-US" sz="1200" b="1" spc="-30" dirty="0" smtClean="0">
                          <a:solidFill>
                            <a:schemeClr val="bg1"/>
                          </a:solidFill>
                          <a:effectLst/>
                        </a:rPr>
                        <a:t> </a:t>
                      </a:r>
                      <a:r>
                        <a:rPr lang="en-US" sz="1200" b="1" spc="-15" dirty="0">
                          <a:solidFill>
                            <a:schemeClr val="bg1"/>
                          </a:solidFill>
                          <a:effectLst/>
                        </a:rPr>
                        <a:t>in</a:t>
                      </a:r>
                      <a:r>
                        <a:rPr lang="en-US" sz="1200" b="1" spc="-25" dirty="0">
                          <a:solidFill>
                            <a:schemeClr val="bg1"/>
                          </a:solidFill>
                          <a:effectLst/>
                        </a:rPr>
                        <a:t> </a:t>
                      </a:r>
                      <a:r>
                        <a:rPr lang="en-US" sz="1200" b="1" spc="-20" dirty="0">
                          <a:solidFill>
                            <a:schemeClr val="bg1"/>
                          </a:solidFill>
                          <a:effectLst/>
                        </a:rPr>
                        <a:t>higher</a:t>
                      </a:r>
                      <a:r>
                        <a:rPr lang="en-US" sz="1200" b="1" spc="-30" dirty="0">
                          <a:solidFill>
                            <a:schemeClr val="bg1"/>
                          </a:solidFill>
                          <a:effectLst/>
                        </a:rPr>
                        <a:t> </a:t>
                      </a:r>
                      <a:r>
                        <a:rPr lang="en-US" sz="1200" b="1" spc="-20" dirty="0">
                          <a:solidFill>
                            <a:schemeClr val="bg1"/>
                          </a:solidFill>
                          <a:effectLst/>
                        </a:rPr>
                        <a:t>education</a:t>
                      </a:r>
                      <a:r>
                        <a:rPr lang="en-US" sz="1200" b="1" spc="-25" dirty="0">
                          <a:solidFill>
                            <a:schemeClr val="bg1"/>
                          </a:solidFill>
                          <a:effectLst/>
                        </a:rPr>
                        <a:t> </a:t>
                      </a:r>
                      <a:r>
                        <a:rPr lang="en-US" sz="1200" b="1" spc="-15" dirty="0">
                          <a:solidFill>
                            <a:schemeClr val="bg1"/>
                          </a:solidFill>
                          <a:effectLst/>
                        </a:rPr>
                        <a:t>(1)</a:t>
                      </a:r>
                      <a:endParaRPr lang="en-US" sz="1200" b="1"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10"/>
                        </a:spcBef>
                        <a:spcAft>
                          <a:spcPts val="0"/>
                        </a:spcAft>
                      </a:pPr>
                      <a:r>
                        <a:rPr lang="en-US" sz="1200" b="1" spc="-30" dirty="0" smtClean="0">
                          <a:solidFill>
                            <a:schemeClr val="tx1"/>
                          </a:solidFill>
                          <a:effectLst/>
                        </a:rPr>
                        <a:t>56</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310"/>
                        </a:spcBef>
                        <a:spcAft>
                          <a:spcPts val="0"/>
                        </a:spcAft>
                      </a:pPr>
                      <a:r>
                        <a:rPr lang="en-US" sz="1200" b="1" spc="-30" dirty="0" smtClean="0">
                          <a:solidFill>
                            <a:schemeClr val="tx1"/>
                          </a:solidFill>
                          <a:effectLst/>
                        </a:rPr>
                        <a:t>532</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a:spcBef>
                          <a:spcPts val="310"/>
                        </a:spcBef>
                        <a:spcAft>
                          <a:spcPts val="0"/>
                        </a:spcAft>
                      </a:pPr>
                      <a:r>
                        <a:rPr lang="en-US" sz="1200" b="1" spc="-30" dirty="0" smtClean="0">
                          <a:solidFill>
                            <a:schemeClr val="tx1"/>
                          </a:solidFill>
                          <a:effectLst/>
                        </a:rPr>
                        <a:t>17.92%</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163195" marR="0" algn="ctr">
                        <a:spcBef>
                          <a:spcPts val="310"/>
                        </a:spcBef>
                        <a:spcAft>
                          <a:spcPts val="0"/>
                        </a:spcAft>
                      </a:pPr>
                      <a:r>
                        <a:rPr lang="en-US" sz="1200" b="1" spc="-30" dirty="0" smtClean="0">
                          <a:solidFill>
                            <a:schemeClr val="tx1"/>
                          </a:solidFill>
                          <a:effectLst/>
                        </a:rPr>
                        <a:t>15.31%</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indent="0" algn="ctr">
                        <a:spcBef>
                          <a:spcPts val="310"/>
                        </a:spcBef>
                        <a:spcAft>
                          <a:spcPts val="0"/>
                        </a:spcAft>
                      </a:pPr>
                      <a:r>
                        <a:rPr lang="en-US" sz="1200" b="1" spc="-30" dirty="0" smtClean="0">
                          <a:solidFill>
                            <a:schemeClr val="tx1"/>
                          </a:solidFill>
                          <a:effectLst/>
                        </a:rPr>
                        <a:t>10.53%</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1"/>
                  </a:ext>
                </a:extLst>
              </a:tr>
              <a:tr h="254635">
                <a:tc>
                  <a:txBody>
                    <a:bodyPr/>
                    <a:lstStyle/>
                    <a:p>
                      <a:pPr marL="233363" marR="44450" indent="-179388" algn="l">
                        <a:lnSpc>
                          <a:spcPct val="112000"/>
                        </a:lnSpc>
                        <a:spcBef>
                          <a:spcPts val="310"/>
                        </a:spcBef>
                        <a:spcAft>
                          <a:spcPts val="0"/>
                        </a:spcAft>
                      </a:pPr>
                      <a:r>
                        <a:rPr lang="en-US" sz="1200" b="1" spc="-15" dirty="0" smtClean="0">
                          <a:solidFill>
                            <a:schemeClr val="bg1"/>
                          </a:solidFill>
                          <a:effectLst/>
                        </a:rPr>
                        <a:t>B.	</a:t>
                      </a:r>
                      <a:r>
                        <a:rPr lang="en-US" sz="1200" b="1" spc="-25" dirty="0" smtClean="0">
                          <a:solidFill>
                            <a:schemeClr val="bg1"/>
                          </a:solidFill>
                          <a:effectLst/>
                        </a:rPr>
                        <a:t>Enrolled</a:t>
                      </a:r>
                      <a:r>
                        <a:rPr lang="en-US" sz="1200" b="1" spc="-45" dirty="0" smtClean="0">
                          <a:solidFill>
                            <a:schemeClr val="bg1"/>
                          </a:solidFill>
                          <a:effectLst/>
                        </a:rPr>
                        <a:t> </a:t>
                      </a:r>
                      <a:r>
                        <a:rPr lang="en-US" sz="1200" b="1" spc="-15" dirty="0">
                          <a:solidFill>
                            <a:schemeClr val="bg1"/>
                          </a:solidFill>
                          <a:effectLst/>
                        </a:rPr>
                        <a:t>in</a:t>
                      </a:r>
                      <a:r>
                        <a:rPr lang="en-US" sz="1200" b="1" spc="-45" dirty="0">
                          <a:solidFill>
                            <a:schemeClr val="bg1"/>
                          </a:solidFill>
                          <a:effectLst/>
                        </a:rPr>
                        <a:t> </a:t>
                      </a:r>
                      <a:r>
                        <a:rPr lang="en-US" sz="1200" b="1" spc="-25" dirty="0">
                          <a:solidFill>
                            <a:schemeClr val="bg1"/>
                          </a:solidFill>
                          <a:effectLst/>
                        </a:rPr>
                        <a:t>higher</a:t>
                      </a:r>
                      <a:r>
                        <a:rPr lang="en-US" sz="1200" b="1" spc="-45" dirty="0">
                          <a:solidFill>
                            <a:schemeClr val="bg1"/>
                          </a:solidFill>
                          <a:effectLst/>
                        </a:rPr>
                        <a:t> </a:t>
                      </a:r>
                      <a:r>
                        <a:rPr lang="en-US" sz="1200" b="1" spc="-25" dirty="0">
                          <a:solidFill>
                            <a:schemeClr val="bg1"/>
                          </a:solidFill>
                          <a:effectLst/>
                        </a:rPr>
                        <a:t>education</a:t>
                      </a:r>
                      <a:r>
                        <a:rPr lang="en-US" sz="1200" b="1" spc="-40" dirty="0">
                          <a:solidFill>
                            <a:schemeClr val="bg1"/>
                          </a:solidFill>
                          <a:effectLst/>
                        </a:rPr>
                        <a:t> </a:t>
                      </a:r>
                      <a:r>
                        <a:rPr lang="en-US" sz="1200" b="1" spc="-15" dirty="0">
                          <a:solidFill>
                            <a:schemeClr val="bg1"/>
                          </a:solidFill>
                          <a:effectLst/>
                        </a:rPr>
                        <a:t>or</a:t>
                      </a:r>
                      <a:r>
                        <a:rPr lang="en-US" sz="1200" b="1" spc="-45" dirty="0">
                          <a:solidFill>
                            <a:schemeClr val="bg1"/>
                          </a:solidFill>
                          <a:effectLst/>
                        </a:rPr>
                        <a:t> </a:t>
                      </a:r>
                      <a:r>
                        <a:rPr lang="en-US" sz="1200" b="1" spc="-25" dirty="0">
                          <a:solidFill>
                            <a:schemeClr val="bg1"/>
                          </a:solidFill>
                          <a:effectLst/>
                        </a:rPr>
                        <a:t>competitively</a:t>
                      </a:r>
                      <a:r>
                        <a:rPr lang="en-US" sz="1200" b="1" spc="-45" dirty="0">
                          <a:solidFill>
                            <a:schemeClr val="bg1"/>
                          </a:solidFill>
                          <a:effectLst/>
                        </a:rPr>
                        <a:t> </a:t>
                      </a:r>
                      <a:r>
                        <a:rPr lang="en-US" sz="1200" b="1" spc="-25" dirty="0">
                          <a:solidFill>
                            <a:schemeClr val="bg1"/>
                          </a:solidFill>
                          <a:effectLst/>
                        </a:rPr>
                        <a:t>employed</a:t>
                      </a:r>
                      <a:r>
                        <a:rPr lang="en-US" sz="1200" b="1" spc="-45" dirty="0">
                          <a:solidFill>
                            <a:schemeClr val="bg1"/>
                          </a:solidFill>
                          <a:effectLst/>
                        </a:rPr>
                        <a:t> </a:t>
                      </a:r>
                      <a:r>
                        <a:rPr lang="en-US" sz="1200" b="1" spc="-25" dirty="0">
                          <a:solidFill>
                            <a:schemeClr val="bg1"/>
                          </a:solidFill>
                          <a:effectLst/>
                        </a:rPr>
                        <a:t>within</a:t>
                      </a:r>
                      <a:r>
                        <a:rPr lang="en-US" sz="1200" b="1" spc="-40" dirty="0">
                          <a:solidFill>
                            <a:schemeClr val="bg1"/>
                          </a:solidFill>
                          <a:effectLst/>
                        </a:rPr>
                        <a:t> </a:t>
                      </a:r>
                      <a:r>
                        <a:rPr lang="en-US" sz="1200" b="1" spc="-20" dirty="0">
                          <a:solidFill>
                            <a:schemeClr val="bg1"/>
                          </a:solidFill>
                          <a:effectLst/>
                        </a:rPr>
                        <a:t>one</a:t>
                      </a:r>
                      <a:r>
                        <a:rPr lang="en-US" sz="1200" b="1" spc="-45" dirty="0">
                          <a:solidFill>
                            <a:schemeClr val="bg1"/>
                          </a:solidFill>
                          <a:effectLst/>
                        </a:rPr>
                        <a:t> </a:t>
                      </a:r>
                      <a:r>
                        <a:rPr lang="en-US" sz="1200" b="1" spc="-20" dirty="0">
                          <a:solidFill>
                            <a:schemeClr val="bg1"/>
                          </a:solidFill>
                          <a:effectLst/>
                        </a:rPr>
                        <a:t>year</a:t>
                      </a:r>
                      <a:r>
                        <a:rPr lang="en-US" sz="1200" b="1" spc="260" dirty="0">
                          <a:solidFill>
                            <a:schemeClr val="bg1"/>
                          </a:solidFill>
                          <a:effectLst/>
                        </a:rPr>
                        <a:t> </a:t>
                      </a:r>
                      <a:r>
                        <a:rPr lang="en-US" sz="1200" b="1" spc="-15" dirty="0">
                          <a:solidFill>
                            <a:schemeClr val="bg1"/>
                          </a:solidFill>
                          <a:effectLst/>
                        </a:rPr>
                        <a:t>of</a:t>
                      </a:r>
                      <a:r>
                        <a:rPr lang="en-US" sz="1200" b="1" spc="-30" dirty="0">
                          <a:solidFill>
                            <a:schemeClr val="bg1"/>
                          </a:solidFill>
                          <a:effectLst/>
                        </a:rPr>
                        <a:t> </a:t>
                      </a:r>
                      <a:r>
                        <a:rPr lang="en-US" sz="1200" b="1" spc="-20" dirty="0">
                          <a:solidFill>
                            <a:schemeClr val="bg1"/>
                          </a:solidFill>
                          <a:effectLst/>
                        </a:rPr>
                        <a:t>leaving</a:t>
                      </a:r>
                      <a:r>
                        <a:rPr lang="en-US" sz="1200" b="1" spc="-30" dirty="0">
                          <a:solidFill>
                            <a:schemeClr val="bg1"/>
                          </a:solidFill>
                          <a:effectLst/>
                        </a:rPr>
                        <a:t> </a:t>
                      </a:r>
                      <a:r>
                        <a:rPr lang="en-US" sz="1200" b="1" spc="-20" dirty="0">
                          <a:solidFill>
                            <a:schemeClr val="bg1"/>
                          </a:solidFill>
                          <a:effectLst/>
                        </a:rPr>
                        <a:t>high</a:t>
                      </a:r>
                      <a:r>
                        <a:rPr lang="en-US" sz="1200" b="1" spc="-25" dirty="0">
                          <a:solidFill>
                            <a:schemeClr val="bg1"/>
                          </a:solidFill>
                          <a:effectLst/>
                        </a:rPr>
                        <a:t> </a:t>
                      </a:r>
                      <a:r>
                        <a:rPr lang="en-US" sz="1200" b="1" spc="-20" dirty="0">
                          <a:solidFill>
                            <a:schemeClr val="bg1"/>
                          </a:solidFill>
                          <a:effectLst/>
                        </a:rPr>
                        <a:t>school</a:t>
                      </a:r>
                      <a:r>
                        <a:rPr lang="en-US" sz="1200" b="1" spc="-30" dirty="0">
                          <a:solidFill>
                            <a:schemeClr val="bg1"/>
                          </a:solidFill>
                          <a:effectLst/>
                        </a:rPr>
                        <a:t> </a:t>
                      </a:r>
                      <a:r>
                        <a:rPr lang="en-US" sz="1200" b="1" spc="-15" dirty="0">
                          <a:solidFill>
                            <a:schemeClr val="bg1"/>
                          </a:solidFill>
                          <a:effectLst/>
                        </a:rPr>
                        <a:t>(1</a:t>
                      </a:r>
                      <a:r>
                        <a:rPr lang="en-US" sz="1200" b="1" spc="-30" dirty="0">
                          <a:solidFill>
                            <a:schemeClr val="bg1"/>
                          </a:solidFill>
                          <a:effectLst/>
                        </a:rPr>
                        <a:t> </a:t>
                      </a:r>
                      <a:r>
                        <a:rPr lang="en-US" sz="1200" b="1" spc="-15" dirty="0">
                          <a:solidFill>
                            <a:schemeClr val="bg1"/>
                          </a:solidFill>
                          <a:effectLst/>
                        </a:rPr>
                        <a:t>+2)</a:t>
                      </a:r>
                      <a:endParaRPr lang="en-US" sz="1200" b="1"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35"/>
                        </a:spcBef>
                        <a:spcAft>
                          <a:spcPts val="0"/>
                        </a:spcAft>
                      </a:pPr>
                      <a:r>
                        <a:rPr lang="en-US" sz="1200" b="1" dirty="0" smtClean="0">
                          <a:solidFill>
                            <a:schemeClr val="tx1"/>
                          </a:solidFill>
                          <a:effectLst/>
                        </a:rPr>
                        <a:t>267</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5"/>
                        </a:spcBef>
                        <a:spcAft>
                          <a:spcPts val="0"/>
                        </a:spcAft>
                      </a:pPr>
                      <a:r>
                        <a:rPr lang="en-US" sz="1200" b="1" dirty="0" smtClean="0">
                          <a:solidFill>
                            <a:schemeClr val="tx1"/>
                          </a:solidFill>
                          <a:effectLst/>
                        </a:rPr>
                        <a:t>532</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5"/>
                        </a:spcBef>
                        <a:spcAft>
                          <a:spcPts val="0"/>
                        </a:spcAft>
                      </a:pPr>
                      <a:r>
                        <a:rPr lang="en-US" sz="1200" b="1" dirty="0" smtClean="0">
                          <a:solidFill>
                            <a:schemeClr val="tx1"/>
                          </a:solidFill>
                          <a:effectLst/>
                        </a:rPr>
                        <a:t>44.32%</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5"/>
                        </a:spcBef>
                        <a:spcAft>
                          <a:spcPts val="0"/>
                        </a:spcAft>
                      </a:pPr>
                      <a:r>
                        <a:rPr lang="en-US" sz="1200" b="1" dirty="0" smtClean="0">
                          <a:solidFill>
                            <a:schemeClr val="tx1"/>
                          </a:solidFill>
                          <a:effectLst/>
                        </a:rPr>
                        <a:t>51.00%</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tc>
                  <a:txBody>
                    <a:bodyPr/>
                    <a:lstStyle/>
                    <a:p>
                      <a:pPr marL="0" marR="0" algn="ctr">
                        <a:spcBef>
                          <a:spcPts val="35"/>
                        </a:spcBef>
                        <a:spcAft>
                          <a:spcPts val="0"/>
                        </a:spcAft>
                      </a:pPr>
                      <a:r>
                        <a:rPr lang="en-US" sz="1200" b="1" dirty="0" smtClean="0">
                          <a:solidFill>
                            <a:schemeClr val="tx1"/>
                          </a:solidFill>
                          <a:effectLst/>
                        </a:rPr>
                        <a:t>50.19%</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A"/>
                    </a:solidFill>
                  </a:tcPr>
                </a:tc>
                <a:extLst>
                  <a:ext uri="{0D108BD9-81ED-4DB2-BD59-A6C34878D82A}">
                    <a16:rowId xmlns:a16="http://schemas.microsoft.com/office/drawing/2014/main" val="10002"/>
                  </a:ext>
                </a:extLst>
              </a:tr>
              <a:tr h="344805">
                <a:tc>
                  <a:txBody>
                    <a:bodyPr/>
                    <a:lstStyle/>
                    <a:p>
                      <a:pPr marL="233363" marR="108585" indent="-171450" algn="l">
                        <a:lnSpc>
                          <a:spcPct val="112000"/>
                        </a:lnSpc>
                        <a:spcBef>
                          <a:spcPts val="310"/>
                        </a:spcBef>
                        <a:spcAft>
                          <a:spcPts val="0"/>
                        </a:spcAft>
                      </a:pPr>
                      <a:r>
                        <a:rPr lang="en-US" sz="1200" b="1" spc="-15" dirty="0">
                          <a:solidFill>
                            <a:schemeClr val="bg1"/>
                          </a:solidFill>
                          <a:effectLst/>
                        </a:rPr>
                        <a:t>C.</a:t>
                      </a:r>
                      <a:r>
                        <a:rPr lang="en-US" sz="1200" b="1" spc="-40" dirty="0">
                          <a:solidFill>
                            <a:schemeClr val="bg1"/>
                          </a:solidFill>
                          <a:effectLst/>
                        </a:rPr>
                        <a:t> </a:t>
                      </a:r>
                      <a:r>
                        <a:rPr lang="en-US" sz="1200" b="1" spc="-25" dirty="0">
                          <a:solidFill>
                            <a:schemeClr val="bg1"/>
                          </a:solidFill>
                          <a:effectLst/>
                        </a:rPr>
                        <a:t>Enrolled</a:t>
                      </a:r>
                      <a:r>
                        <a:rPr lang="en-US" sz="1200" b="1" spc="-40" dirty="0">
                          <a:solidFill>
                            <a:schemeClr val="bg1"/>
                          </a:solidFill>
                          <a:effectLst/>
                        </a:rPr>
                        <a:t> </a:t>
                      </a:r>
                      <a:r>
                        <a:rPr lang="en-US" sz="1200" b="1" spc="-15" dirty="0">
                          <a:solidFill>
                            <a:schemeClr val="bg1"/>
                          </a:solidFill>
                          <a:effectLst/>
                        </a:rPr>
                        <a:t>in</a:t>
                      </a:r>
                      <a:r>
                        <a:rPr lang="en-US" sz="1200" b="1" spc="-40" dirty="0">
                          <a:solidFill>
                            <a:schemeClr val="bg1"/>
                          </a:solidFill>
                          <a:effectLst/>
                        </a:rPr>
                        <a:t> </a:t>
                      </a:r>
                      <a:r>
                        <a:rPr lang="en-US" sz="1200" b="1" spc="-25" dirty="0">
                          <a:solidFill>
                            <a:schemeClr val="bg1"/>
                          </a:solidFill>
                          <a:effectLst/>
                        </a:rPr>
                        <a:t>higher</a:t>
                      </a:r>
                      <a:r>
                        <a:rPr lang="en-US" sz="1200" b="1" spc="-40" dirty="0">
                          <a:solidFill>
                            <a:schemeClr val="bg1"/>
                          </a:solidFill>
                          <a:effectLst/>
                        </a:rPr>
                        <a:t> </a:t>
                      </a:r>
                      <a:r>
                        <a:rPr lang="en-US" sz="1200" b="1" spc="-25" dirty="0">
                          <a:solidFill>
                            <a:schemeClr val="bg1"/>
                          </a:solidFill>
                          <a:effectLst/>
                        </a:rPr>
                        <a:t>education,</a:t>
                      </a:r>
                      <a:r>
                        <a:rPr lang="en-US" sz="1200" b="1" spc="-40" dirty="0">
                          <a:solidFill>
                            <a:schemeClr val="bg1"/>
                          </a:solidFill>
                          <a:effectLst/>
                        </a:rPr>
                        <a:t> </a:t>
                      </a:r>
                      <a:r>
                        <a:rPr lang="en-US" sz="1200" b="1" spc="-15" dirty="0">
                          <a:solidFill>
                            <a:schemeClr val="bg1"/>
                          </a:solidFill>
                          <a:effectLst/>
                        </a:rPr>
                        <a:t>or</a:t>
                      </a:r>
                      <a:r>
                        <a:rPr lang="en-US" sz="1200" b="1" spc="-35" dirty="0">
                          <a:solidFill>
                            <a:schemeClr val="bg1"/>
                          </a:solidFill>
                          <a:effectLst/>
                        </a:rPr>
                        <a:t> </a:t>
                      </a:r>
                      <a:r>
                        <a:rPr lang="en-US" sz="1200" b="1" spc="-15" dirty="0">
                          <a:solidFill>
                            <a:schemeClr val="bg1"/>
                          </a:solidFill>
                          <a:effectLst/>
                        </a:rPr>
                        <a:t>in</a:t>
                      </a:r>
                      <a:r>
                        <a:rPr lang="en-US" sz="1200" b="1" spc="-40" dirty="0">
                          <a:solidFill>
                            <a:schemeClr val="bg1"/>
                          </a:solidFill>
                          <a:effectLst/>
                        </a:rPr>
                        <a:t> </a:t>
                      </a:r>
                      <a:r>
                        <a:rPr lang="en-US" sz="1200" b="1" spc="-20" dirty="0">
                          <a:solidFill>
                            <a:schemeClr val="bg1"/>
                          </a:solidFill>
                          <a:effectLst/>
                        </a:rPr>
                        <a:t>some</a:t>
                      </a:r>
                      <a:r>
                        <a:rPr lang="en-US" sz="1200" b="1" spc="-40" dirty="0">
                          <a:solidFill>
                            <a:schemeClr val="bg1"/>
                          </a:solidFill>
                          <a:effectLst/>
                        </a:rPr>
                        <a:t> </a:t>
                      </a:r>
                      <a:r>
                        <a:rPr lang="en-US" sz="1200" b="1" spc="-25" dirty="0">
                          <a:solidFill>
                            <a:schemeClr val="bg1"/>
                          </a:solidFill>
                          <a:effectLst/>
                        </a:rPr>
                        <a:t>other</a:t>
                      </a:r>
                      <a:r>
                        <a:rPr lang="en-US" sz="1200" b="1" spc="-40" dirty="0">
                          <a:solidFill>
                            <a:schemeClr val="bg1"/>
                          </a:solidFill>
                          <a:effectLst/>
                        </a:rPr>
                        <a:t> </a:t>
                      </a:r>
                      <a:r>
                        <a:rPr lang="en-US" sz="1200" b="1" spc="-25" dirty="0">
                          <a:solidFill>
                            <a:schemeClr val="bg1"/>
                          </a:solidFill>
                          <a:effectLst/>
                        </a:rPr>
                        <a:t>postsecondary</a:t>
                      </a:r>
                      <a:r>
                        <a:rPr lang="en-US" sz="1200" b="1" spc="210" dirty="0">
                          <a:solidFill>
                            <a:schemeClr val="bg1"/>
                          </a:solidFill>
                          <a:effectLst/>
                        </a:rPr>
                        <a:t> </a:t>
                      </a:r>
                      <a:r>
                        <a:rPr lang="en-US" sz="1200" b="1" spc="-25" dirty="0">
                          <a:solidFill>
                            <a:schemeClr val="bg1"/>
                          </a:solidFill>
                          <a:effectLst/>
                        </a:rPr>
                        <a:t>education</a:t>
                      </a:r>
                      <a:r>
                        <a:rPr lang="en-US" sz="1200" b="1" spc="-40" dirty="0">
                          <a:solidFill>
                            <a:schemeClr val="bg1"/>
                          </a:solidFill>
                          <a:effectLst/>
                        </a:rPr>
                        <a:t> </a:t>
                      </a:r>
                      <a:r>
                        <a:rPr lang="en-US" sz="1200" b="1" spc="-15" dirty="0">
                          <a:solidFill>
                            <a:schemeClr val="bg1"/>
                          </a:solidFill>
                          <a:effectLst/>
                        </a:rPr>
                        <a:t>or</a:t>
                      </a:r>
                      <a:r>
                        <a:rPr lang="en-US" sz="1200" b="1" spc="-40" dirty="0">
                          <a:solidFill>
                            <a:schemeClr val="bg1"/>
                          </a:solidFill>
                          <a:effectLst/>
                        </a:rPr>
                        <a:t> </a:t>
                      </a:r>
                      <a:r>
                        <a:rPr lang="en-US" sz="1200" b="1" spc="-25" dirty="0">
                          <a:solidFill>
                            <a:schemeClr val="bg1"/>
                          </a:solidFill>
                          <a:effectLst/>
                        </a:rPr>
                        <a:t>training</a:t>
                      </a:r>
                      <a:r>
                        <a:rPr lang="en-US" sz="1200" b="1" spc="-40" dirty="0">
                          <a:solidFill>
                            <a:schemeClr val="bg1"/>
                          </a:solidFill>
                          <a:effectLst/>
                        </a:rPr>
                        <a:t> </a:t>
                      </a:r>
                      <a:r>
                        <a:rPr lang="en-US" sz="1200" b="1" spc="-25" dirty="0">
                          <a:solidFill>
                            <a:schemeClr val="bg1"/>
                          </a:solidFill>
                          <a:effectLst/>
                        </a:rPr>
                        <a:t>program;</a:t>
                      </a:r>
                      <a:r>
                        <a:rPr lang="en-US" sz="1200" b="1" spc="-40" dirty="0">
                          <a:solidFill>
                            <a:schemeClr val="bg1"/>
                          </a:solidFill>
                          <a:effectLst/>
                        </a:rPr>
                        <a:t> </a:t>
                      </a:r>
                      <a:r>
                        <a:rPr lang="en-US" sz="1200" b="1" spc="-15" dirty="0">
                          <a:solidFill>
                            <a:schemeClr val="bg1"/>
                          </a:solidFill>
                          <a:effectLst/>
                        </a:rPr>
                        <a:t>or</a:t>
                      </a:r>
                      <a:r>
                        <a:rPr lang="en-US" sz="1200" b="1" spc="-40" dirty="0">
                          <a:solidFill>
                            <a:schemeClr val="bg1"/>
                          </a:solidFill>
                          <a:effectLst/>
                        </a:rPr>
                        <a:t> </a:t>
                      </a:r>
                      <a:r>
                        <a:rPr lang="en-US" sz="1200" b="1" spc="-25" dirty="0">
                          <a:solidFill>
                            <a:schemeClr val="bg1"/>
                          </a:solidFill>
                          <a:effectLst/>
                        </a:rPr>
                        <a:t>competitively</a:t>
                      </a:r>
                      <a:r>
                        <a:rPr lang="en-US" sz="1200" b="1" spc="-35" dirty="0">
                          <a:solidFill>
                            <a:schemeClr val="bg1"/>
                          </a:solidFill>
                          <a:effectLst/>
                        </a:rPr>
                        <a:t> </a:t>
                      </a:r>
                      <a:r>
                        <a:rPr lang="en-US" sz="1200" b="1" spc="-25" dirty="0">
                          <a:solidFill>
                            <a:schemeClr val="bg1"/>
                          </a:solidFill>
                          <a:effectLst/>
                        </a:rPr>
                        <a:t>employed</a:t>
                      </a:r>
                      <a:r>
                        <a:rPr lang="en-US" sz="1200" b="1" spc="-40" dirty="0">
                          <a:solidFill>
                            <a:schemeClr val="bg1"/>
                          </a:solidFill>
                          <a:effectLst/>
                        </a:rPr>
                        <a:t> </a:t>
                      </a:r>
                      <a:r>
                        <a:rPr lang="en-US" sz="1200" b="1" spc="-15" dirty="0">
                          <a:solidFill>
                            <a:schemeClr val="bg1"/>
                          </a:solidFill>
                          <a:effectLst/>
                        </a:rPr>
                        <a:t>or</a:t>
                      </a:r>
                      <a:r>
                        <a:rPr lang="en-US" sz="1200" b="1" spc="-40" dirty="0">
                          <a:solidFill>
                            <a:schemeClr val="bg1"/>
                          </a:solidFill>
                          <a:effectLst/>
                        </a:rPr>
                        <a:t> </a:t>
                      </a:r>
                      <a:r>
                        <a:rPr lang="en-US" sz="1200" b="1" spc="-15" dirty="0">
                          <a:solidFill>
                            <a:schemeClr val="bg1"/>
                          </a:solidFill>
                          <a:effectLst/>
                        </a:rPr>
                        <a:t>in</a:t>
                      </a:r>
                      <a:r>
                        <a:rPr lang="en-US" sz="1200" b="1" spc="-40" dirty="0">
                          <a:solidFill>
                            <a:schemeClr val="bg1"/>
                          </a:solidFill>
                          <a:effectLst/>
                        </a:rPr>
                        <a:t> </a:t>
                      </a:r>
                      <a:r>
                        <a:rPr lang="en-US" sz="1200" b="1" spc="-20" dirty="0" smtClean="0">
                          <a:solidFill>
                            <a:schemeClr val="bg1"/>
                          </a:solidFill>
                          <a:effectLst/>
                        </a:rPr>
                        <a:t>some </a:t>
                      </a:r>
                      <a:r>
                        <a:rPr lang="en-US" sz="1200" b="1" spc="-25" dirty="0" smtClean="0">
                          <a:solidFill>
                            <a:schemeClr val="bg1"/>
                          </a:solidFill>
                          <a:effectLst/>
                        </a:rPr>
                        <a:t>other</a:t>
                      </a:r>
                      <a:r>
                        <a:rPr lang="en-US" sz="1200" b="1" spc="-55" dirty="0" smtClean="0">
                          <a:solidFill>
                            <a:schemeClr val="bg1"/>
                          </a:solidFill>
                          <a:effectLst/>
                        </a:rPr>
                        <a:t> </a:t>
                      </a:r>
                      <a:r>
                        <a:rPr lang="en-US" sz="1200" b="1" spc="-25" dirty="0">
                          <a:solidFill>
                            <a:schemeClr val="bg1"/>
                          </a:solidFill>
                          <a:effectLst/>
                        </a:rPr>
                        <a:t>employment</a:t>
                      </a:r>
                      <a:r>
                        <a:rPr lang="en-US" sz="1200" b="1" spc="-50" dirty="0">
                          <a:solidFill>
                            <a:schemeClr val="bg1"/>
                          </a:solidFill>
                          <a:effectLst/>
                        </a:rPr>
                        <a:t> </a:t>
                      </a:r>
                      <a:r>
                        <a:rPr lang="en-US" sz="1200" b="1" spc="-25" dirty="0">
                          <a:solidFill>
                            <a:schemeClr val="bg1"/>
                          </a:solidFill>
                          <a:effectLst/>
                        </a:rPr>
                        <a:t>(1+2+3+4)</a:t>
                      </a:r>
                      <a:endParaRPr lang="en-US" sz="1200" b="1"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b="1" dirty="0" smtClean="0">
                          <a:solidFill>
                            <a:schemeClr val="tx1"/>
                          </a:solidFill>
                          <a:effectLst/>
                        </a:rPr>
                        <a:t>292</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solidFill>
                            <a:schemeClr val="tx1"/>
                          </a:solidFill>
                          <a:effectLst/>
                        </a:rPr>
                        <a:t>532</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solidFill>
                            <a:schemeClr val="tx1"/>
                          </a:solidFill>
                          <a:effectLst/>
                        </a:rPr>
                        <a:t>52.02%</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dirty="0" smtClean="0">
                          <a:solidFill>
                            <a:schemeClr val="tx1"/>
                          </a:solidFill>
                          <a:effectLst/>
                        </a:rPr>
                        <a:t>62.48%</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tc>
                  <a:txBody>
                    <a:bodyPr/>
                    <a:lstStyle/>
                    <a:p>
                      <a:pPr marL="0" marR="0" algn="ctr">
                        <a:spcBef>
                          <a:spcPts val="0"/>
                        </a:spcBef>
                        <a:spcAft>
                          <a:spcPts val="0"/>
                        </a:spcAft>
                      </a:pPr>
                      <a:r>
                        <a:rPr lang="en-US" sz="1200" b="1" spc="-30" dirty="0" smtClean="0">
                          <a:solidFill>
                            <a:schemeClr val="tx1"/>
                          </a:solidFill>
                          <a:effectLst/>
                        </a:rPr>
                        <a:t>54.89%</a:t>
                      </a:r>
                      <a:endParaRPr lang="en-US" sz="1200" b="1" dirty="0">
                        <a:solidFill>
                          <a:schemeClr val="tx1"/>
                        </a:solidFill>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4E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6265872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normAutofit/>
          </a:bodyPr>
          <a:lstStyle/>
          <a:p>
            <a:r>
              <a:rPr lang="en-US" dirty="0" smtClean="0"/>
              <a:t>Timely and Accurate Reporting</a:t>
            </a:r>
            <a:endParaRPr lang="en-US" dirty="0"/>
          </a:p>
        </p:txBody>
      </p:sp>
      <p:sp>
        <p:nvSpPr>
          <p:cNvPr id="10" name="Content Placeholder 9"/>
          <p:cNvSpPr>
            <a:spLocks noGrp="1"/>
          </p:cNvSpPr>
          <p:nvPr>
            <p:ph sz="half" idx="1"/>
          </p:nvPr>
        </p:nvSpPr>
        <p:spPr>
          <a:xfrm>
            <a:off x="489226" y="1752600"/>
            <a:ext cx="4059936" cy="4953000"/>
          </a:xfrm>
          <a:solidFill>
            <a:srgbClr val="DCE6FA"/>
          </a:solidFill>
          <a:ln>
            <a:solidFill>
              <a:schemeClr val="tx1"/>
            </a:solidFill>
          </a:ln>
        </p:spPr>
        <p:txBody>
          <a:bodyPr>
            <a:noAutofit/>
          </a:bodyPr>
          <a:lstStyle/>
          <a:p>
            <a:pPr marL="0" indent="0">
              <a:buNone/>
            </a:pPr>
            <a:r>
              <a:rPr lang="en-US" sz="2400" dirty="0" smtClean="0"/>
              <a:t>Includes:</a:t>
            </a:r>
          </a:p>
          <a:p>
            <a:r>
              <a:rPr lang="en-US" sz="2400" dirty="0"/>
              <a:t>Cycle 4 Data: </a:t>
            </a:r>
          </a:p>
          <a:p>
            <a:pPr lvl="1"/>
            <a:r>
              <a:rPr lang="en-US" sz="2000" dirty="0"/>
              <a:t>Child Count</a:t>
            </a:r>
          </a:p>
          <a:p>
            <a:pPr lvl="1"/>
            <a:r>
              <a:rPr lang="en-US" sz="2000" dirty="0"/>
              <a:t>Educational </a:t>
            </a:r>
            <a:r>
              <a:rPr lang="en-US" sz="2000" dirty="0" smtClean="0"/>
              <a:t>Environment</a:t>
            </a:r>
          </a:p>
          <a:p>
            <a:pPr lvl="1"/>
            <a:r>
              <a:rPr lang="en-US" sz="2000" dirty="0" smtClean="0"/>
              <a:t>Personnel</a:t>
            </a:r>
            <a:endParaRPr lang="en-US" sz="2000" dirty="0"/>
          </a:p>
          <a:p>
            <a:r>
              <a:rPr lang="en-US" sz="2400" dirty="0" smtClean="0"/>
              <a:t>Cycle </a:t>
            </a:r>
            <a:r>
              <a:rPr lang="en-US" sz="2400" dirty="0"/>
              <a:t>7: </a:t>
            </a:r>
          </a:p>
          <a:p>
            <a:pPr lvl="1"/>
            <a:r>
              <a:rPr lang="en-US" sz="2000" dirty="0"/>
              <a:t>School Age Exits</a:t>
            </a:r>
          </a:p>
          <a:p>
            <a:pPr lvl="1"/>
            <a:r>
              <a:rPr lang="en-US" sz="2000" dirty="0"/>
              <a:t>EC Exits/Kindergarten Conference </a:t>
            </a:r>
          </a:p>
          <a:p>
            <a:pPr lvl="1"/>
            <a:r>
              <a:rPr lang="en-US" sz="2000" dirty="0"/>
              <a:t>EC Outcomes</a:t>
            </a:r>
          </a:p>
          <a:p>
            <a:pPr lvl="1"/>
            <a:r>
              <a:rPr lang="en-US" sz="2000" dirty="0"/>
              <a:t>Referral Tracking</a:t>
            </a:r>
          </a:p>
          <a:p>
            <a:pPr lvl="1"/>
            <a:r>
              <a:rPr lang="en-US" sz="2000" dirty="0" smtClean="0"/>
              <a:t>Discipline</a:t>
            </a:r>
          </a:p>
          <a:p>
            <a:pPr lvl="1"/>
            <a:r>
              <a:rPr lang="en-US" sz="2000" dirty="0" smtClean="0"/>
              <a:t>CCEIS/CEIS</a:t>
            </a:r>
          </a:p>
        </p:txBody>
      </p:sp>
      <p:sp>
        <p:nvSpPr>
          <p:cNvPr id="7" name="Rectangle 6"/>
          <p:cNvSpPr/>
          <p:nvPr/>
        </p:nvSpPr>
        <p:spPr>
          <a:xfrm>
            <a:off x="228600" y="914400"/>
            <a:ext cx="8610600" cy="738664"/>
          </a:xfrm>
          <a:prstGeom prst="rect">
            <a:avLst/>
          </a:prstGeom>
        </p:spPr>
        <p:txBody>
          <a:bodyPr wrap="square">
            <a:spAutoFit/>
          </a:bodyPr>
          <a:lstStyle/>
          <a:p>
            <a:r>
              <a:rPr lang="en-US" sz="2100" dirty="0"/>
              <a:t>Compliance Indicator: District submitted required data elements on or before due dates; made revisions within the allotted review </a:t>
            </a:r>
            <a:r>
              <a:rPr lang="en-US" sz="2100" dirty="0" smtClean="0"/>
              <a:t>periods; . </a:t>
            </a:r>
            <a:endParaRPr lang="en-US" sz="2100" dirty="0"/>
          </a:p>
        </p:txBody>
      </p:sp>
      <p:sp>
        <p:nvSpPr>
          <p:cNvPr id="2" name="Content Placeholder 1"/>
          <p:cNvSpPr>
            <a:spLocks noGrp="1"/>
          </p:cNvSpPr>
          <p:nvPr>
            <p:ph sz="half" idx="2"/>
          </p:nvPr>
        </p:nvSpPr>
        <p:spPr>
          <a:xfrm>
            <a:off x="4724400" y="1753704"/>
            <a:ext cx="4038600" cy="4191000"/>
          </a:xfrm>
        </p:spPr>
        <p:txBody>
          <a:bodyPr/>
          <a:lstStyle/>
          <a:p>
            <a:r>
              <a:rPr lang="en-US" dirty="0" smtClean="0"/>
              <a:t>Finance</a:t>
            </a:r>
          </a:p>
          <a:p>
            <a:r>
              <a:rPr lang="en-US" dirty="0" smtClean="0"/>
              <a:t>Monitoring</a:t>
            </a:r>
          </a:p>
          <a:p>
            <a:r>
              <a:rPr lang="en-US" dirty="0" smtClean="0"/>
              <a:t>Dispute Resolution</a:t>
            </a:r>
          </a:p>
          <a:p>
            <a:r>
              <a:rPr lang="en-US" dirty="0" smtClean="0"/>
              <a:t>APR response table</a:t>
            </a:r>
          </a:p>
          <a:p>
            <a:r>
              <a:rPr lang="en-US" dirty="0" smtClean="0"/>
              <a:t>CCEIS/CEIS required documentation</a:t>
            </a:r>
          </a:p>
          <a:p>
            <a:r>
              <a:rPr lang="en-US"/>
              <a:t> </a:t>
            </a:r>
            <a:r>
              <a:rPr lang="en-US" smtClean="0"/>
              <a:t>                                                                  </a:t>
            </a:r>
            <a:endParaRPr lang="en-US" dirty="0"/>
          </a:p>
        </p:txBody>
      </p:sp>
    </p:spTree>
    <p:extLst>
      <p:ext uri="{BB962C8B-B14F-4D97-AF65-F5344CB8AC3E}">
        <p14:creationId xmlns:p14="http://schemas.microsoft.com/office/powerpoint/2010/main" val="152522403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838200"/>
            <a:ext cx="8229600" cy="4906963"/>
          </a:xfrm>
        </p:spPr>
        <p:txBody>
          <a:bodyPr anchor="ctr">
            <a:normAutofit/>
          </a:bodyPr>
          <a:lstStyle/>
          <a:p>
            <a:pPr marL="0" indent="0" algn="ctr">
              <a:buNone/>
            </a:pPr>
            <a:r>
              <a:rPr lang="en-US" sz="11500" dirty="0" smtClean="0">
                <a:solidFill>
                  <a:schemeClr val="accent5">
                    <a:lumMod val="75000"/>
                  </a:schemeClr>
                </a:solidFill>
              </a:rPr>
              <a:t>Who won!</a:t>
            </a:r>
            <a:endParaRPr lang="en-US" sz="11500" dirty="0">
              <a:solidFill>
                <a:schemeClr val="accent5">
                  <a:lumMod val="75000"/>
                </a:schemeClr>
              </a:solidFill>
            </a:endParaRPr>
          </a:p>
        </p:txBody>
      </p:sp>
    </p:spTree>
    <p:extLst>
      <p:ext uri="{BB962C8B-B14F-4D97-AF65-F5344CB8AC3E}">
        <p14:creationId xmlns:p14="http://schemas.microsoft.com/office/powerpoint/2010/main" val="2429486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UPDATE ON CCEIS IMPLEMENTATION</a:t>
            </a:r>
            <a:endParaRPr lang="en-US" dirty="0"/>
          </a:p>
        </p:txBody>
      </p:sp>
      <p:sp>
        <p:nvSpPr>
          <p:cNvPr id="3" name="Content Placeholder 2"/>
          <p:cNvSpPr>
            <a:spLocks noGrp="1"/>
          </p:cNvSpPr>
          <p:nvPr>
            <p:ph idx="1"/>
          </p:nvPr>
        </p:nvSpPr>
        <p:spPr>
          <a:xfrm>
            <a:off x="76200" y="1600200"/>
            <a:ext cx="8991600" cy="4525963"/>
          </a:xfrm>
        </p:spPr>
        <p:txBody>
          <a:bodyPr>
            <a:normAutofit/>
          </a:bodyPr>
          <a:lstStyle/>
          <a:p>
            <a:r>
              <a:rPr lang="en-US" sz="3600" dirty="0" smtClean="0"/>
              <a:t>DATA Talk Season 2 Episode 5:</a:t>
            </a:r>
          </a:p>
          <a:p>
            <a:pPr lvl="1"/>
            <a:r>
              <a:rPr lang="en-US" sz="3200" dirty="0"/>
              <a:t>2020 Key Dates for Significant </a:t>
            </a:r>
            <a:r>
              <a:rPr lang="en-US" sz="3200" dirty="0" smtClean="0"/>
              <a:t>Disproportionality</a:t>
            </a:r>
          </a:p>
          <a:p>
            <a:pPr lvl="1"/>
            <a:r>
              <a:rPr lang="en-US" sz="3200" dirty="0" smtClean="0"/>
              <a:t>This provides an overview of changes that will be implemented in Fall 2019.</a:t>
            </a:r>
          </a:p>
          <a:p>
            <a:pPr lvl="1"/>
            <a:r>
              <a:rPr lang="en-US" sz="3200" dirty="0">
                <a:hlinkClick r:id="rId2"/>
              </a:rPr>
              <a:t>https://www.youtube.com/watch?v=VnQ_bg4A0XA&amp;feature=youtu.be</a:t>
            </a:r>
            <a:endParaRPr lang="en-US" sz="3200" dirty="0" smtClean="0"/>
          </a:p>
          <a:p>
            <a:pPr lvl="1"/>
            <a:endParaRPr lang="en-US" sz="3200" dirty="0"/>
          </a:p>
        </p:txBody>
      </p:sp>
    </p:spTree>
    <p:extLst>
      <p:ext uri="{BB962C8B-B14F-4D97-AF65-F5344CB8AC3E}">
        <p14:creationId xmlns:p14="http://schemas.microsoft.com/office/powerpoint/2010/main" val="2099525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5114</TotalTime>
  <Words>9639</Words>
  <Application>Microsoft Office PowerPoint</Application>
  <PresentationFormat>On-screen Show (4:3)</PresentationFormat>
  <Paragraphs>2492</Paragraphs>
  <Slides>113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113</vt:i4>
      </vt:variant>
    </vt:vector>
  </HeadingPairs>
  <TitlesOfParts>
    <vt:vector size="118" baseType="lpstr">
      <vt:lpstr>Arial</vt:lpstr>
      <vt:lpstr>Calibri</vt:lpstr>
      <vt:lpstr>Comic Sans MS</vt:lpstr>
      <vt:lpstr>Times New Roman</vt:lpstr>
      <vt:lpstr>Office Theme</vt:lpstr>
      <vt:lpstr>PowerPoint Presentation</vt:lpstr>
      <vt:lpstr>Housekeeping </vt:lpstr>
      <vt:lpstr>What do we do with all the data LEAs submit?</vt:lpstr>
      <vt:lpstr>Where did those numbers come from?</vt:lpstr>
      <vt:lpstr>PowerPoint Presentation</vt:lpstr>
      <vt:lpstr>PowerPoint Presentation</vt:lpstr>
      <vt:lpstr>PowerPoint Presentation</vt:lpstr>
      <vt:lpstr>PowerPoint Presentation</vt:lpstr>
      <vt:lpstr>PowerPoint Presentation</vt:lpstr>
      <vt:lpstr>THE 4 C’s of TIMELY AND ACCURATE DATA SUBMISSIONS</vt:lpstr>
      <vt:lpstr>DATA SUMMIT OBJECTIVES</vt:lpstr>
      <vt:lpstr>Trivia 1</vt:lpstr>
      <vt:lpstr>Federal Reporting Requirements in IDEA</vt:lpstr>
      <vt:lpstr>IDEA Section 618 Federal Reporting Requirements</vt:lpstr>
      <vt:lpstr>Trivia 2</vt:lpstr>
      <vt:lpstr>IDEA Section 618 Federal Reporting Requirements</vt:lpstr>
      <vt:lpstr>IDEA Section 618 Federal Reporting Requirements</vt:lpstr>
      <vt:lpstr>School Age Child Count and Environments</vt:lpstr>
      <vt:lpstr>Early Childhood Child Count and Environments</vt:lpstr>
      <vt:lpstr>School Age Maintenance of Effort/Coordinated  Early Intervening Services</vt:lpstr>
      <vt:lpstr>School Age Maintenance of Effort/Coordinated  Early Intervening Services</vt:lpstr>
      <vt:lpstr>School Age Exits</vt:lpstr>
      <vt:lpstr>School Age &amp; Early Childhood Personnel</vt:lpstr>
      <vt:lpstr>Trivia 3</vt:lpstr>
      <vt:lpstr>School Age and Early Childhood Discipline</vt:lpstr>
      <vt:lpstr>Statewide Assessment</vt:lpstr>
      <vt:lpstr>Trivia 4</vt:lpstr>
      <vt:lpstr>Section 616 of IDEA</vt:lpstr>
      <vt:lpstr>Section 616 of IDEA</vt:lpstr>
      <vt:lpstr>Section 616 of IDEA</vt:lpstr>
      <vt:lpstr>Trivia 5</vt:lpstr>
      <vt:lpstr>Indicator 1: Graduation</vt:lpstr>
      <vt:lpstr>Indicator 1: Graduation</vt:lpstr>
      <vt:lpstr>Indicator 2: Dropout</vt:lpstr>
      <vt:lpstr>Indicator 2: Dropout</vt:lpstr>
      <vt:lpstr>Trivia 6</vt:lpstr>
      <vt:lpstr>Indicator 3: Assessment</vt:lpstr>
      <vt:lpstr>Indicator 3B: Participation Rate for Children with IEPs</vt:lpstr>
      <vt:lpstr>Indicator 3B: Participation Rate for Children with IEPs</vt:lpstr>
      <vt:lpstr>Indicator 3B: Participation Rate for Children with IEPs: Reading</vt:lpstr>
      <vt:lpstr>Indicator 3B: Participation Rate for Children with IEPs: Mathematics</vt:lpstr>
      <vt:lpstr>Indicator 3C: Proficiency rate for children with IEPs against grade level, modified and alternate academic achievement standards.</vt:lpstr>
      <vt:lpstr>Indicator 3C: Proficiency rate for children with IEPs against grade level, modified and alternate academic achievement standards.</vt:lpstr>
      <vt:lpstr>Indicator 3C: Proficiency rate for children with IEPs against grade level, modified and alternate academic achievement standards.</vt:lpstr>
      <vt:lpstr>Indicator 3C: Proficiency rate for children with IEPs against grade level, modified and alternate academic achievement standards.</vt:lpstr>
      <vt:lpstr>Indicator 4: Suspension and Expulsion</vt:lpstr>
      <vt:lpstr>4A: Suspension and Expulsion</vt:lpstr>
      <vt:lpstr>4A: Suspension and Expulsion</vt:lpstr>
      <vt:lpstr>Indicator 4A: Percent of districts that have a significant discrepancy in the rate of suspensions and expulsions of greater than 10 days in a school year for children with IEPs</vt:lpstr>
      <vt:lpstr>Trivia 7</vt:lpstr>
      <vt:lpstr>Indicator 4B: Disproportionality in Suspension and Expulsion</vt:lpstr>
      <vt:lpstr>Indicator 4B: Disproportionality in Suspension and Expulsion</vt:lpstr>
      <vt:lpstr>Indicator 4B: Disproportionality in Suspension and Expulsion</vt:lpstr>
      <vt:lpstr>Indicator 5: Education Environments (Children 6-21)</vt:lpstr>
      <vt:lpstr>PowerPoint Presentation</vt:lpstr>
      <vt:lpstr>PowerPoint Presentation</vt:lpstr>
      <vt:lpstr>Trivia 8</vt:lpstr>
      <vt:lpstr>Indicator 6: Preschool Environments</vt:lpstr>
      <vt:lpstr>Indicator 6: Preschool Environments</vt:lpstr>
      <vt:lpstr>Indicator 6: Preschool Environments</vt:lpstr>
      <vt:lpstr>Indicator 6: Preschool Environments</vt:lpstr>
      <vt:lpstr>Trivia 9</vt:lpstr>
      <vt:lpstr>Indicator 7: Preschool Outcomes </vt:lpstr>
      <vt:lpstr>Indicator 7: Preschool Outcomes </vt:lpstr>
      <vt:lpstr>Indicator 7: Preschool Outcomes </vt:lpstr>
      <vt:lpstr>Indicator 7: Preschool Outcomes </vt:lpstr>
      <vt:lpstr>Indicator 7: Preschool Outcomes</vt:lpstr>
      <vt:lpstr>Indicator 7: Preschool Outcomes</vt:lpstr>
      <vt:lpstr>Indicator 7: Preschool Outcomes</vt:lpstr>
      <vt:lpstr>Indicator 8: Parent Involvement </vt:lpstr>
      <vt:lpstr>Indicator 8: Parent Involvement</vt:lpstr>
      <vt:lpstr>Indicator 8: Parent Involvement</vt:lpstr>
      <vt:lpstr>Trivia 10</vt:lpstr>
      <vt:lpstr>Indicator 9: Disproportionate Representation</vt:lpstr>
      <vt:lpstr>Indicator 9: Disproportionate Representation</vt:lpstr>
      <vt:lpstr>Indicator 9: Disproportionate Representation</vt:lpstr>
      <vt:lpstr>PowerPoint Presentation</vt:lpstr>
      <vt:lpstr>Indicator 10: Disproportionate Representation in Specific Disability Categories</vt:lpstr>
      <vt:lpstr>Indicator 10: Disproportionate Representation in Specific Disability Categories</vt:lpstr>
      <vt:lpstr>PowerPoint Presentation</vt:lpstr>
      <vt:lpstr>Trivia 11</vt:lpstr>
      <vt:lpstr>Indicator 11: Child Find</vt:lpstr>
      <vt:lpstr>Indicator 11: Child Find</vt:lpstr>
      <vt:lpstr>PowerPoint Presentation</vt:lpstr>
      <vt:lpstr>Indicator 12: Early Childhood Transition</vt:lpstr>
      <vt:lpstr>Trivia 12</vt:lpstr>
      <vt:lpstr>PowerPoint Presentation</vt:lpstr>
      <vt:lpstr>PowerPoint Presentation</vt:lpstr>
      <vt:lpstr>Indicator 13: Secondary Transition</vt:lpstr>
      <vt:lpstr>Indicator 13: Secondary Transition</vt:lpstr>
      <vt:lpstr>Indicator 14: Post-school Outcomes</vt:lpstr>
      <vt:lpstr>Indicator 14: Post-school Outcomes</vt:lpstr>
      <vt:lpstr>Indicator 14: Post-school Outcomes</vt:lpstr>
      <vt:lpstr>Trivia 13</vt:lpstr>
      <vt:lpstr>Indicator 14: Post-school Outcomes</vt:lpstr>
      <vt:lpstr>Indicator 14: Post-school Outcomes</vt:lpstr>
      <vt:lpstr>Timely and Accurate Reporting</vt:lpstr>
      <vt:lpstr>PowerPoint Presentation</vt:lpstr>
      <vt:lpstr>UPDATE ON CCEIS IMPLEMENTATION</vt:lpstr>
      <vt:lpstr>UPDATE ON CCEIS IMPLEMENTATION</vt:lpstr>
      <vt:lpstr>UPDATE ON CCEIS IMPLEMENTATION</vt:lpstr>
      <vt:lpstr>UPDATE ON CCEIS IMPLEMENTATION</vt:lpstr>
      <vt:lpstr>UPDATE ON CCEIS IMPLEMENTATION</vt:lpstr>
      <vt:lpstr>UPDATE ON CCEIS IMPLEMENTATION</vt:lpstr>
      <vt:lpstr>CCEIS QUESTIONS?</vt:lpstr>
      <vt:lpstr>EARLY CHILDHOOD VERIFICATION</vt:lpstr>
      <vt:lpstr>EARLY CHILDHOOD VERIFICATION</vt:lpstr>
      <vt:lpstr>EARLY CHILDHOOD VERIFICATION</vt:lpstr>
      <vt:lpstr>EARLY CHILDHOOD VERIFICATION</vt:lpstr>
      <vt:lpstr>EC VERIFICATION QUESTIONS</vt:lpstr>
      <vt:lpstr>ALTERNATE ASSESSMENT FLAG</vt:lpstr>
      <vt:lpstr>Alternate Pathway to Graduation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Annual Performance Report</dc:title>
  <dc:creator>Jody Fields</dc:creator>
  <cp:lastModifiedBy>Crenisha Wright</cp:lastModifiedBy>
  <cp:revision>284</cp:revision>
  <cp:lastPrinted>2015-06-10T13:44:24Z</cp:lastPrinted>
  <dcterms:created xsi:type="dcterms:W3CDTF">2015-05-26T13:23:03Z</dcterms:created>
  <dcterms:modified xsi:type="dcterms:W3CDTF">2019-08-20T14:56:20Z</dcterms:modified>
</cp:coreProperties>
</file>