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1" r:id="rId2"/>
    <p:sldId id="260" r:id="rId3"/>
    <p:sldId id="268" r:id="rId4"/>
    <p:sldId id="262" r:id="rId5"/>
    <p:sldId id="263" r:id="rId6"/>
    <p:sldId id="266" r:id="rId7"/>
    <p:sldId id="271" r:id="rId8"/>
    <p:sldId id="272" r:id="rId9"/>
    <p:sldId id="282" r:id="rId10"/>
    <p:sldId id="27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4" autoAdjust="0"/>
    <p:restoredTop sz="85010" autoAdjust="0"/>
  </p:normalViewPr>
  <p:slideViewPr>
    <p:cSldViewPr snapToGrid="0">
      <p:cViewPr varScale="1">
        <p:scale>
          <a:sx n="87" d="100"/>
          <a:sy n="87" d="100"/>
        </p:scale>
        <p:origin x="135"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E51F6B-8E37-4B58-A89E-FC5D423E5E03}" type="datetimeFigureOut">
              <a:rPr lang="en-US" smtClean="0"/>
              <a:t>4/4/2018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213EF7-FF97-4F41-BC83-33DC0E5770C5}" type="slidenum">
              <a:rPr lang="en-US" smtClean="0"/>
              <a:t>‹#›</a:t>
            </a:fld>
            <a:endParaRPr lang="en-US"/>
          </a:p>
        </p:txBody>
      </p:sp>
    </p:spTree>
    <p:extLst>
      <p:ext uri="{BB962C8B-B14F-4D97-AF65-F5344CB8AC3E}">
        <p14:creationId xmlns:p14="http://schemas.microsoft.com/office/powerpoint/2010/main" val="343734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213EF7-FF97-4F41-BC83-33DC0E5770C5}" type="slidenum">
              <a:rPr lang="en-US" smtClean="0"/>
              <a:t>2</a:t>
            </a:fld>
            <a:endParaRPr lang="en-US"/>
          </a:p>
        </p:txBody>
      </p:sp>
    </p:spTree>
    <p:extLst>
      <p:ext uri="{BB962C8B-B14F-4D97-AF65-F5344CB8AC3E}">
        <p14:creationId xmlns:p14="http://schemas.microsoft.com/office/powerpoint/2010/main" val="2607369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213EF7-FF97-4F41-BC83-33DC0E5770C5}" type="slidenum">
              <a:rPr lang="en-US" smtClean="0"/>
              <a:t>9</a:t>
            </a:fld>
            <a:endParaRPr lang="en-US"/>
          </a:p>
        </p:txBody>
      </p:sp>
    </p:spTree>
    <p:extLst>
      <p:ext uri="{BB962C8B-B14F-4D97-AF65-F5344CB8AC3E}">
        <p14:creationId xmlns:p14="http://schemas.microsoft.com/office/powerpoint/2010/main" val="2797703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213EF7-FF97-4F41-BC83-33DC0E5770C5}" type="slidenum">
              <a:rPr lang="en-US" smtClean="0"/>
              <a:t>10</a:t>
            </a:fld>
            <a:endParaRPr lang="en-US"/>
          </a:p>
        </p:txBody>
      </p:sp>
    </p:spTree>
    <p:extLst>
      <p:ext uri="{BB962C8B-B14F-4D97-AF65-F5344CB8AC3E}">
        <p14:creationId xmlns:p14="http://schemas.microsoft.com/office/powerpoint/2010/main" val="3160627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D43258-2CC1-4CE8-8A48-B535D1155D09}"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3531694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43258-2CC1-4CE8-8A48-B535D1155D09}"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564501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43258-2CC1-4CE8-8A48-B535D1155D09}"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63086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43258-2CC1-4CE8-8A48-B535D1155D09}"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94848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9D43258-2CC1-4CE8-8A48-B535D1155D09}"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194136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D43258-2CC1-4CE8-8A48-B535D1155D09}" type="datetimeFigureOut">
              <a:rPr lang="en-US" smtClean="0"/>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176268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D43258-2CC1-4CE8-8A48-B535D1155D09}" type="datetimeFigureOut">
              <a:rPr lang="en-US" smtClean="0"/>
              <a:t>4/4/2018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432096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D43258-2CC1-4CE8-8A48-B535D1155D09}" type="datetimeFigureOut">
              <a:rPr lang="en-US" smtClean="0"/>
              <a:t>4/4/2018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457069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43258-2CC1-4CE8-8A48-B535D1155D09}" type="datetimeFigureOut">
              <a:rPr lang="en-US" smtClean="0"/>
              <a:t>4/4/2018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3233181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9D43258-2CC1-4CE8-8A48-B535D1155D09}" type="datetimeFigureOut">
              <a:rPr lang="en-US" smtClean="0"/>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3544024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9D43258-2CC1-4CE8-8A48-B535D1155D09}" type="datetimeFigureOut">
              <a:rPr lang="en-US" smtClean="0"/>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981743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43258-2CC1-4CE8-8A48-B535D1155D09}" type="datetimeFigureOut">
              <a:rPr lang="en-US" smtClean="0"/>
              <a:t>4/4/2018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CEC495-A934-459F-9F7C-6D6E1FD442A5}" type="slidenum">
              <a:rPr lang="en-US" smtClean="0"/>
              <a:t>‹#›</a:t>
            </a:fld>
            <a:endParaRPr lang="en-US"/>
          </a:p>
        </p:txBody>
      </p:sp>
    </p:spTree>
    <p:extLst>
      <p:ext uri="{BB962C8B-B14F-4D97-AF65-F5344CB8AC3E}">
        <p14:creationId xmlns:p14="http://schemas.microsoft.com/office/powerpoint/2010/main" val="2865360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jafields@ualr.edu"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accent1">
              <a:lumMod val="75000"/>
            </a:schemeClr>
          </a:solidFill>
          <a:effectLst>
            <a:outerShdw blurRad="57150" dist="19050" dir="5400000" algn="ctr" rotWithShape="0">
              <a:srgbClr val="000000">
                <a:alpha val="63000"/>
              </a:srgbClr>
            </a:outerShdw>
            <a:softEdge rad="1397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2800" dirty="0" smtClean="0">
                <a:solidFill>
                  <a:schemeClr val="bg1"/>
                </a:solidFill>
              </a:rPr>
              <a:t>Disproportionality </a:t>
            </a:r>
            <a:r>
              <a:rPr lang="en-US" sz="2800" dirty="0">
                <a:solidFill>
                  <a:schemeClr val="bg1"/>
                </a:solidFill>
              </a:rPr>
              <a:t>Institute</a:t>
            </a:r>
            <a:br>
              <a:rPr lang="en-US" sz="2800" dirty="0">
                <a:solidFill>
                  <a:schemeClr val="bg1"/>
                </a:solidFill>
              </a:rPr>
            </a:br>
            <a:r>
              <a:rPr lang="en-US" sz="2800" dirty="0">
                <a:solidFill>
                  <a:schemeClr val="bg1"/>
                </a:solidFill>
              </a:rPr>
              <a:t>March </a:t>
            </a:r>
            <a:r>
              <a:rPr lang="en-US" sz="2800" dirty="0" smtClean="0">
                <a:solidFill>
                  <a:schemeClr val="bg1"/>
                </a:solidFill>
              </a:rPr>
              <a:t>29-30, 2018</a:t>
            </a:r>
            <a:r>
              <a:rPr lang="en-US" sz="2800" dirty="0">
                <a:solidFill>
                  <a:schemeClr val="bg1"/>
                </a:solidFill>
              </a:rPr>
              <a:t/>
            </a:r>
            <a:br>
              <a:rPr lang="en-US" sz="2800" dirty="0">
                <a:solidFill>
                  <a:schemeClr val="bg1"/>
                </a:solidFill>
              </a:rPr>
            </a:br>
            <a:r>
              <a:rPr lang="en-US" sz="2800" dirty="0">
                <a:solidFill>
                  <a:schemeClr val="bg1"/>
                </a:solidFill>
              </a:rPr>
              <a:t>Little Rock, </a:t>
            </a:r>
            <a:r>
              <a:rPr lang="en-US" sz="2800" dirty="0" smtClean="0">
                <a:solidFill>
                  <a:schemeClr val="bg1"/>
                </a:solidFill>
              </a:rPr>
              <a:t>Arkansas</a:t>
            </a:r>
            <a:endParaRPr lang="en-US" sz="7200" dirty="0">
              <a:solidFill>
                <a:schemeClr val="bg1"/>
              </a:solidFill>
            </a:endParaRPr>
          </a:p>
        </p:txBody>
      </p:sp>
      <p:sp>
        <p:nvSpPr>
          <p:cNvPr id="5" name="Rounded Rectangle 4"/>
          <p:cNvSpPr/>
          <p:nvPr/>
        </p:nvSpPr>
        <p:spPr>
          <a:xfrm>
            <a:off x="7814987" y="579863"/>
            <a:ext cx="4154898"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44550" y="1023063"/>
            <a:ext cx="7284378" cy="4893647"/>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WELCOME</a:t>
            </a:r>
          </a:p>
          <a:p>
            <a:pPr marL="285750" indent="-285750">
              <a:buFont typeface="Arial" panose="020B0604020202020204" pitchFamily="34" charset="0"/>
              <a:buChar char="•"/>
            </a:pPr>
            <a:r>
              <a:rPr lang="en-US" sz="2400" dirty="0"/>
              <a:t>Introductions</a:t>
            </a:r>
          </a:p>
          <a:p>
            <a:pPr marL="742950" lvl="1" indent="-285750">
              <a:buFont typeface="Arial" panose="020B0604020202020204" pitchFamily="34" charset="0"/>
              <a:buChar char="•"/>
            </a:pPr>
            <a:r>
              <a:rPr lang="en-US" sz="2400" dirty="0" smtClean="0"/>
              <a:t>Blytheville</a:t>
            </a:r>
          </a:p>
          <a:p>
            <a:pPr marL="742950" lvl="1" indent="-285750">
              <a:buFont typeface="Arial" panose="020B0604020202020204" pitchFamily="34" charset="0"/>
              <a:buChar char="•"/>
            </a:pPr>
            <a:r>
              <a:rPr lang="en-US" sz="2400" dirty="0" smtClean="0"/>
              <a:t>Pine Bluff</a:t>
            </a:r>
          </a:p>
          <a:p>
            <a:pPr marL="742950" lvl="1" indent="-285750">
              <a:buFont typeface="Arial" panose="020B0604020202020204" pitchFamily="34" charset="0"/>
              <a:buChar char="•"/>
            </a:pPr>
            <a:r>
              <a:rPr lang="en-US" sz="2400" dirty="0" smtClean="0"/>
              <a:t>Dewitt</a:t>
            </a:r>
          </a:p>
          <a:p>
            <a:pPr marL="742950" lvl="1" indent="-285750">
              <a:buFont typeface="Arial" panose="020B0604020202020204" pitchFamily="34" charset="0"/>
              <a:buChar char="•"/>
            </a:pPr>
            <a:r>
              <a:rPr lang="en-US" sz="2400" dirty="0" smtClean="0"/>
              <a:t>Brinkley</a:t>
            </a:r>
          </a:p>
          <a:p>
            <a:pPr marL="742950" lvl="1" indent="-285750">
              <a:buFont typeface="Arial" panose="020B0604020202020204" pitchFamily="34" charset="0"/>
              <a:buChar char="•"/>
            </a:pPr>
            <a:r>
              <a:rPr lang="en-US" sz="2400" dirty="0" smtClean="0"/>
              <a:t>Rivercrest</a:t>
            </a:r>
          </a:p>
          <a:p>
            <a:pPr lvl="1"/>
            <a:endParaRPr lang="en-US" sz="2400" dirty="0" smtClean="0"/>
          </a:p>
          <a:p>
            <a:pPr marL="285750" indent="-285750">
              <a:buFont typeface="Arial" panose="020B0604020202020204" pitchFamily="34" charset="0"/>
              <a:buChar char="•"/>
            </a:pPr>
            <a:r>
              <a:rPr lang="en-US" sz="2400" dirty="0" smtClean="0"/>
              <a:t>What is on your table?</a:t>
            </a:r>
          </a:p>
          <a:p>
            <a:pPr marL="742950" lvl="1" indent="-285750">
              <a:buFont typeface="Arial" panose="020B0604020202020204" pitchFamily="34" charset="0"/>
              <a:buChar char="•"/>
            </a:pPr>
            <a:r>
              <a:rPr lang="en-US" sz="2400" dirty="0"/>
              <a:t>Agenda </a:t>
            </a:r>
          </a:p>
          <a:p>
            <a:pPr marL="742950" lvl="1" indent="-285750">
              <a:buFont typeface="Arial" panose="020B0604020202020204" pitchFamily="34" charset="0"/>
              <a:buChar char="•"/>
            </a:pPr>
            <a:r>
              <a:rPr lang="en-US" sz="2400" dirty="0" smtClean="0"/>
              <a:t>District current Disproportionality Profile</a:t>
            </a:r>
          </a:p>
          <a:p>
            <a:pPr marL="742950" lvl="1" indent="-285750">
              <a:buFont typeface="Arial" panose="020B0604020202020204" pitchFamily="34" charset="0"/>
              <a:buChar char="•"/>
            </a:pPr>
            <a:r>
              <a:rPr lang="en-US" sz="2400" dirty="0" smtClean="0"/>
              <a:t>Root Cause Flow Chart</a:t>
            </a:r>
          </a:p>
          <a:p>
            <a:pPr lvl="1"/>
            <a:endParaRPr lang="en-US" sz="2400" dirty="0"/>
          </a:p>
        </p:txBody>
      </p:sp>
    </p:spTree>
    <p:extLst>
      <p:ext uri="{BB962C8B-B14F-4D97-AF65-F5344CB8AC3E}">
        <p14:creationId xmlns:p14="http://schemas.microsoft.com/office/powerpoint/2010/main" val="2769539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665396" y="363344"/>
            <a:ext cx="4526604" cy="6227027"/>
          </a:xfrm>
          <a:solidFill>
            <a:schemeClr val="accent1">
              <a:lumMod val="75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What is Next?</a:t>
            </a:r>
            <a:endParaRPr lang="en-US" sz="5400" dirty="0"/>
          </a:p>
        </p:txBody>
      </p:sp>
      <p:sp>
        <p:nvSpPr>
          <p:cNvPr id="5" name="Rounded Rectangle 4"/>
          <p:cNvSpPr/>
          <p:nvPr/>
        </p:nvSpPr>
        <p:spPr>
          <a:xfrm>
            <a:off x="7908586" y="579863"/>
            <a:ext cx="4066163"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0" y="288034"/>
            <a:ext cx="7791855" cy="6370975"/>
          </a:xfrm>
          <a:prstGeom prst="rect">
            <a:avLst/>
          </a:prstGeom>
        </p:spPr>
        <p:txBody>
          <a:bodyPr wrap="square">
            <a:spAutoFit/>
          </a:bodyPr>
          <a:lstStyle/>
          <a:p>
            <a:pPr marR="0" lvl="0" algn="ctr">
              <a:spcBef>
                <a:spcPts val="0"/>
              </a:spcBef>
              <a:spcAft>
                <a:spcPts val="0"/>
              </a:spcAft>
              <a:tabLst>
                <a:tab pos="1028700" algn="l"/>
              </a:tabLst>
            </a:pPr>
            <a:r>
              <a:rPr lang="en-US" sz="3400" b="1" dirty="0">
                <a:ea typeface="MS Mincho"/>
                <a:cs typeface="Times New Roman" panose="02020603050405020304" pitchFamily="18" charset="0"/>
              </a:rPr>
              <a:t>Next Steps and </a:t>
            </a:r>
            <a:r>
              <a:rPr lang="en-US" sz="3400" b="1" dirty="0" smtClean="0">
                <a:ea typeface="MS Mincho"/>
                <a:cs typeface="Times New Roman" panose="02020603050405020304" pitchFamily="18" charset="0"/>
              </a:rPr>
              <a:t>TimeLine</a:t>
            </a:r>
          </a:p>
          <a:p>
            <a:pPr marR="0" lvl="0">
              <a:spcBef>
                <a:spcPts val="0"/>
              </a:spcBef>
              <a:spcAft>
                <a:spcPts val="0"/>
              </a:spcAft>
              <a:tabLst>
                <a:tab pos="1028700" algn="l"/>
              </a:tabLst>
            </a:pPr>
            <a:endParaRPr lang="en-US" sz="3400" dirty="0">
              <a:ea typeface="MS Mincho"/>
              <a:cs typeface="Times New Roman" panose="02020603050405020304" pitchFamily="18" charset="0"/>
            </a:endParaRPr>
          </a:p>
          <a:p>
            <a:pPr marL="457200" indent="-457200">
              <a:buFont typeface="Wingdings" panose="05000000000000000000" pitchFamily="2" charset="2"/>
              <a:buChar char="§"/>
              <a:tabLst>
                <a:tab pos="1028700" algn="l"/>
              </a:tabLst>
            </a:pPr>
            <a:r>
              <a:rPr lang="en-US" sz="3400" dirty="0">
                <a:ea typeface="MS Mincho"/>
                <a:cs typeface="Times New Roman" panose="02020603050405020304" pitchFamily="18" charset="0"/>
              </a:rPr>
              <a:t>One month to finish rubric and plans in Excel.  </a:t>
            </a:r>
          </a:p>
          <a:p>
            <a:pPr marL="914400" lvl="1" indent="-457200">
              <a:buFont typeface="Wingdings" panose="05000000000000000000" pitchFamily="2" charset="2"/>
              <a:buChar char="§"/>
              <a:tabLst>
                <a:tab pos="1028700" algn="l"/>
              </a:tabLst>
            </a:pPr>
            <a:r>
              <a:rPr lang="en-US" sz="3400" dirty="0">
                <a:ea typeface="MS Mincho"/>
                <a:cs typeface="Times New Roman" panose="02020603050405020304" pitchFamily="18" charset="0"/>
              </a:rPr>
              <a:t>Email the completed Rubric in Excel to </a:t>
            </a:r>
            <a:r>
              <a:rPr lang="en-US" sz="3400" u="sng" dirty="0">
                <a:solidFill>
                  <a:srgbClr val="0000FF"/>
                </a:solidFill>
                <a:ea typeface="MS Mincho"/>
                <a:cs typeface="Times New Roman" panose="02020603050405020304" pitchFamily="18" charset="0"/>
                <a:hlinkClick r:id="rId3"/>
              </a:rPr>
              <a:t>jafields@ualr.edu</a:t>
            </a:r>
            <a:r>
              <a:rPr lang="en-US" sz="3400" dirty="0">
                <a:ea typeface="MS Mincho"/>
                <a:cs typeface="Times New Roman" panose="02020603050405020304" pitchFamily="18" charset="0"/>
              </a:rPr>
              <a:t> by </a:t>
            </a:r>
            <a:r>
              <a:rPr lang="en-US" sz="3400" dirty="0" smtClean="0">
                <a:ea typeface="MS Mincho"/>
                <a:cs typeface="Times New Roman" panose="02020603050405020304" pitchFamily="18" charset="0"/>
              </a:rPr>
              <a:t>May 1, 2018. </a:t>
            </a:r>
            <a:endParaRPr lang="en-US" sz="3400" dirty="0">
              <a:ea typeface="MS Mincho"/>
              <a:cs typeface="Times New Roman" panose="02020603050405020304" pitchFamily="18" charset="0"/>
            </a:endParaRPr>
          </a:p>
          <a:p>
            <a:pPr marL="457200" indent="-457200">
              <a:buFont typeface="Wingdings" panose="05000000000000000000" pitchFamily="2" charset="2"/>
              <a:buChar char="§"/>
              <a:tabLst>
                <a:tab pos="1028700" algn="l"/>
              </a:tabLst>
            </a:pPr>
            <a:endParaRPr lang="en-US" sz="3400" dirty="0" smtClean="0">
              <a:ea typeface="MS Mincho"/>
              <a:cs typeface="Times New Roman" panose="02020603050405020304" pitchFamily="18" charset="0"/>
            </a:endParaRPr>
          </a:p>
          <a:p>
            <a:pPr marL="457200" indent="-457200">
              <a:buFont typeface="Wingdings" panose="05000000000000000000" pitchFamily="2" charset="2"/>
              <a:buChar char="§"/>
              <a:tabLst>
                <a:tab pos="1028700" algn="l"/>
              </a:tabLst>
            </a:pPr>
            <a:r>
              <a:rPr lang="en-US" sz="3400" dirty="0" smtClean="0">
                <a:ea typeface="MS Mincho"/>
                <a:cs typeface="Times New Roman" panose="02020603050405020304" pitchFamily="18" charset="0"/>
              </a:rPr>
              <a:t>Letters </a:t>
            </a:r>
            <a:r>
              <a:rPr lang="en-US" sz="3400" dirty="0">
                <a:ea typeface="MS Mincho"/>
                <a:cs typeface="Times New Roman" panose="02020603050405020304" pitchFamily="18" charset="0"/>
              </a:rPr>
              <a:t>notifying the districts of their disproportionate identification and the required review of policies, procedures, and practices will be sent </a:t>
            </a:r>
            <a:r>
              <a:rPr lang="en-US" sz="3400" dirty="0" smtClean="0">
                <a:ea typeface="MS Mincho"/>
                <a:cs typeface="Times New Roman" panose="02020603050405020304" pitchFamily="18" charset="0"/>
              </a:rPr>
              <a:t>in the next two weeks. </a:t>
            </a:r>
            <a:endParaRPr lang="en-US" sz="3400" dirty="0">
              <a:effectLst/>
              <a:ea typeface="MS Mincho"/>
              <a:cs typeface="Times New Roman" panose="02020603050405020304" pitchFamily="18" charset="0"/>
            </a:endParaRPr>
          </a:p>
        </p:txBody>
      </p:sp>
    </p:spTree>
    <p:extLst>
      <p:ext uri="{BB962C8B-B14F-4D97-AF65-F5344CB8AC3E}">
        <p14:creationId xmlns:p14="http://schemas.microsoft.com/office/powerpoint/2010/main" val="2798841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accent1">
              <a:lumMod val="75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HOW DID </a:t>
            </a:r>
            <a:br>
              <a:rPr lang="en-US" sz="5400" b="1" dirty="0" smtClean="0"/>
            </a:br>
            <a:r>
              <a:rPr lang="en-US" sz="5400" b="1" dirty="0" smtClean="0"/>
              <a:t>YOU GET HERE?</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805259" y="579863"/>
            <a:ext cx="4179218"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1336" y="527173"/>
            <a:ext cx="7490298" cy="6063198"/>
          </a:xfrm>
          <a:prstGeom prst="rect">
            <a:avLst/>
          </a:prstGeom>
          <a:noFill/>
        </p:spPr>
        <p:txBody>
          <a:bodyPr wrap="square" rtlCol="0">
            <a:spAutoFit/>
          </a:bodyPr>
          <a:lstStyle/>
          <a:p>
            <a:pPr marL="461963" indent="-461963">
              <a:buFont typeface="Arial" panose="020B0604020202020204" pitchFamily="34" charset="0"/>
              <a:buChar char="•"/>
            </a:pPr>
            <a:r>
              <a:rPr lang="en-US" sz="4000" b="1" dirty="0" smtClean="0">
                <a:solidFill>
                  <a:schemeClr val="accent1">
                    <a:lumMod val="50000"/>
                  </a:schemeClr>
                </a:solidFill>
              </a:rPr>
              <a:t>Special Education Annual Performance Report Indicators</a:t>
            </a:r>
          </a:p>
          <a:p>
            <a:pPr lvl="2" indent="-461963">
              <a:buFont typeface="Arial" panose="020B0604020202020204" pitchFamily="34" charset="0"/>
              <a:buChar char="•"/>
            </a:pPr>
            <a:r>
              <a:rPr lang="en-US" sz="4400" dirty="0" smtClean="0"/>
              <a:t>I-4A &amp; 4B: Discipline</a:t>
            </a:r>
          </a:p>
          <a:p>
            <a:pPr lvl="2" indent="-461963">
              <a:buFont typeface="Arial" panose="020B0604020202020204" pitchFamily="34" charset="0"/>
              <a:buChar char="•"/>
            </a:pPr>
            <a:r>
              <a:rPr lang="en-US" sz="4400" dirty="0" smtClean="0"/>
              <a:t>I-9: Disproportionate Representation in Identification</a:t>
            </a:r>
          </a:p>
          <a:p>
            <a:pPr lvl="2" indent="-461963">
              <a:buFont typeface="Arial" panose="020B0604020202020204" pitchFamily="34" charset="0"/>
              <a:buChar char="•"/>
            </a:pPr>
            <a:r>
              <a:rPr lang="en-US" sz="4400" dirty="0" smtClean="0"/>
              <a:t>I-10: </a:t>
            </a:r>
            <a:r>
              <a:rPr lang="en-US" sz="4400" dirty="0"/>
              <a:t>Disproportionate Representation </a:t>
            </a:r>
            <a:r>
              <a:rPr lang="en-US" sz="4400" dirty="0" smtClean="0"/>
              <a:t>in a Specific Disability Category</a:t>
            </a:r>
          </a:p>
        </p:txBody>
      </p:sp>
    </p:spTree>
    <p:extLst>
      <p:ext uri="{BB962C8B-B14F-4D97-AF65-F5344CB8AC3E}">
        <p14:creationId xmlns:p14="http://schemas.microsoft.com/office/powerpoint/2010/main" val="314089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a:spLocks noGrp="1"/>
          </p:cNvSpPr>
          <p:nvPr>
            <p:ph type="ctrTitle"/>
          </p:nvPr>
        </p:nvSpPr>
        <p:spPr>
          <a:xfrm>
            <a:off x="8628436" y="363344"/>
            <a:ext cx="3563564" cy="6227027"/>
          </a:xfrm>
          <a:solidFill>
            <a:schemeClr val="accent1">
              <a:lumMod val="75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dirty="0" smtClean="0">
                <a:solidFill>
                  <a:schemeClr val="bg1"/>
                </a:solidFill>
              </a:rPr>
              <a:t>Your Data at a Glance</a:t>
            </a:r>
            <a:endParaRPr lang="en-US" dirty="0">
              <a:solidFill>
                <a:schemeClr val="bg1"/>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4157708879"/>
              </p:ext>
            </p:extLst>
          </p:nvPr>
        </p:nvGraphicFramePr>
        <p:xfrm>
          <a:off x="247508" y="1239728"/>
          <a:ext cx="8278786" cy="2124339"/>
        </p:xfrm>
        <a:graphic>
          <a:graphicData uri="http://schemas.openxmlformats.org/drawingml/2006/table">
            <a:tbl>
              <a:tblPr/>
              <a:tblGrid>
                <a:gridCol w="2602696">
                  <a:extLst>
                    <a:ext uri="{9D8B030D-6E8A-4147-A177-3AD203B41FA5}">
                      <a16:colId xmlns:a16="http://schemas.microsoft.com/office/drawing/2014/main" val="2128890393"/>
                    </a:ext>
                  </a:extLst>
                </a:gridCol>
                <a:gridCol w="856034">
                  <a:extLst>
                    <a:ext uri="{9D8B030D-6E8A-4147-A177-3AD203B41FA5}">
                      <a16:colId xmlns:a16="http://schemas.microsoft.com/office/drawing/2014/main" val="302047053"/>
                    </a:ext>
                  </a:extLst>
                </a:gridCol>
                <a:gridCol w="1011677">
                  <a:extLst>
                    <a:ext uri="{9D8B030D-6E8A-4147-A177-3AD203B41FA5}">
                      <a16:colId xmlns:a16="http://schemas.microsoft.com/office/drawing/2014/main" val="3595237855"/>
                    </a:ext>
                  </a:extLst>
                </a:gridCol>
                <a:gridCol w="865762">
                  <a:extLst>
                    <a:ext uri="{9D8B030D-6E8A-4147-A177-3AD203B41FA5}">
                      <a16:colId xmlns:a16="http://schemas.microsoft.com/office/drawing/2014/main" val="1420854054"/>
                    </a:ext>
                  </a:extLst>
                </a:gridCol>
                <a:gridCol w="175097">
                  <a:extLst>
                    <a:ext uri="{9D8B030D-6E8A-4147-A177-3AD203B41FA5}">
                      <a16:colId xmlns:a16="http://schemas.microsoft.com/office/drawing/2014/main" val="909023373"/>
                    </a:ext>
                  </a:extLst>
                </a:gridCol>
                <a:gridCol w="885217">
                  <a:extLst>
                    <a:ext uri="{9D8B030D-6E8A-4147-A177-3AD203B41FA5}">
                      <a16:colId xmlns:a16="http://schemas.microsoft.com/office/drawing/2014/main" val="4086130380"/>
                    </a:ext>
                  </a:extLst>
                </a:gridCol>
                <a:gridCol w="1070043">
                  <a:extLst>
                    <a:ext uri="{9D8B030D-6E8A-4147-A177-3AD203B41FA5}">
                      <a16:colId xmlns:a16="http://schemas.microsoft.com/office/drawing/2014/main" val="258149351"/>
                    </a:ext>
                  </a:extLst>
                </a:gridCol>
                <a:gridCol w="812260">
                  <a:extLst>
                    <a:ext uri="{9D8B030D-6E8A-4147-A177-3AD203B41FA5}">
                      <a16:colId xmlns:a16="http://schemas.microsoft.com/office/drawing/2014/main" val="1494309039"/>
                    </a:ext>
                  </a:extLst>
                </a:gridCol>
              </a:tblGrid>
              <a:tr h="230454">
                <a:tc>
                  <a:txBody>
                    <a:bodyPr/>
                    <a:lstStyle/>
                    <a:p>
                      <a:pPr algn="ctr" fontAlgn="b"/>
                      <a:r>
                        <a:rPr lang="en-US" sz="1400" b="1" i="0" u="none" strike="noStrike" dirty="0">
                          <a:solidFill>
                            <a:srgbClr val="000000"/>
                          </a:solidFill>
                          <a:effectLst/>
                          <a:latin typeface="+mn-lt"/>
                        </a:rPr>
                        <a:t> </a:t>
                      </a:r>
                      <a:r>
                        <a:rPr lang="en-US" sz="1400" b="1" i="0" u="none" strike="noStrike" dirty="0" smtClean="0">
                          <a:solidFill>
                            <a:srgbClr val="000000"/>
                          </a:solidFill>
                          <a:effectLst/>
                          <a:latin typeface="+mn-lt"/>
                        </a:rPr>
                        <a:t>2017</a:t>
                      </a:r>
                      <a:endParaRPr lang="en-US" sz="1400" b="1"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1400" b="1" i="0" u="none" strike="noStrike">
                          <a:solidFill>
                            <a:srgbClr val="000000"/>
                          </a:solidFill>
                          <a:effectLst/>
                          <a:latin typeface="+mn-lt"/>
                        </a:rPr>
                        <a:t>Indicator 4A (Difference &gt; 1.36)</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1400" b="1" i="0" u="none" strike="noStrike" dirty="0">
                          <a:solidFill>
                            <a:srgbClr val="000000"/>
                          </a:solidFill>
                          <a:effectLst/>
                          <a:latin typeface="+mn-lt"/>
                        </a:rPr>
                        <a:t>Indicator 4B (Difference &gt;4)</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78294726"/>
                  </a:ext>
                </a:extLst>
              </a:tr>
              <a:tr h="570645">
                <a:tc>
                  <a:txBody>
                    <a:bodyPr/>
                    <a:lstStyle/>
                    <a:p>
                      <a:pPr algn="ctr" fontAlgn="ctr"/>
                      <a:r>
                        <a:rPr lang="en-US" sz="1400" b="0" i="0" u="none" strike="noStrike">
                          <a:solidFill>
                            <a:srgbClr val="000000"/>
                          </a:solidFill>
                          <a:effectLst/>
                          <a:latin typeface="+mn-lt"/>
                        </a:rPr>
                        <a:t>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mn-lt"/>
                        </a:rPr>
                        <a:t>Sp. Ed </a:t>
                      </a:r>
                    </a:p>
                    <a:p>
                      <a:pPr algn="ctr" fontAlgn="ctr"/>
                      <a:r>
                        <a:rPr lang="en-US" sz="1400" b="1" i="0" u="none" strike="noStrike" dirty="0" smtClean="0">
                          <a:solidFill>
                            <a:srgbClr val="000000"/>
                          </a:solidFill>
                          <a:effectLst/>
                          <a:latin typeface="+mn-lt"/>
                        </a:rPr>
                        <a:t>Rate</a:t>
                      </a:r>
                      <a:endParaRPr lang="en-US" sz="1400" b="1" i="0" u="none" strike="noStrike" dirty="0">
                        <a:solidFill>
                          <a:srgbClr val="000000"/>
                        </a:solidFill>
                        <a:effectLst/>
                        <a:latin typeface="+mn-lt"/>
                      </a:endParaRP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mn-lt"/>
                        </a:rPr>
                        <a:t>Gen. Ed. </a:t>
                      </a:r>
                    </a:p>
                    <a:p>
                      <a:pPr algn="ctr" fontAlgn="ctr"/>
                      <a:r>
                        <a:rPr lang="en-US" sz="1400" b="1" i="0" u="none" strike="noStrike" dirty="0" smtClean="0">
                          <a:solidFill>
                            <a:srgbClr val="000000"/>
                          </a:solidFill>
                          <a:effectLst/>
                          <a:latin typeface="+mn-lt"/>
                        </a:rPr>
                        <a:t>Rate </a:t>
                      </a:r>
                      <a:endParaRPr lang="en-US" sz="1400" b="1" i="0" u="none" strike="noStrike" dirty="0">
                        <a:solidFill>
                          <a:srgbClr val="000000"/>
                        </a:solidFill>
                        <a:effectLst/>
                        <a:latin typeface="+mn-lt"/>
                      </a:endParaRP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Rate Difference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mn-lt"/>
                        </a:rPr>
                        <a:t>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mn-lt"/>
                        </a:rPr>
                        <a:t>Sp. Ed. Rate for Black</a:t>
                      </a:r>
                      <a:endParaRPr lang="en-US" sz="1400" b="1" i="0" u="none" strike="noStrike" dirty="0">
                        <a:solidFill>
                          <a:srgbClr val="000000"/>
                        </a:solidFill>
                        <a:effectLst/>
                        <a:latin typeface="+mn-lt"/>
                      </a:endParaRP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mn-lt"/>
                        </a:rPr>
                        <a:t>Gen. Ed. Rate </a:t>
                      </a:r>
                    </a:p>
                    <a:p>
                      <a:pPr algn="ctr" fontAlgn="ctr"/>
                      <a:r>
                        <a:rPr lang="en-US" sz="1400" b="1" i="0" u="none" strike="noStrike" dirty="0" smtClean="0">
                          <a:solidFill>
                            <a:srgbClr val="000000"/>
                          </a:solidFill>
                          <a:effectLst/>
                          <a:latin typeface="+mn-lt"/>
                        </a:rPr>
                        <a:t>for All Races</a:t>
                      </a:r>
                      <a:endParaRPr lang="en-US" sz="1400" b="1" i="0" u="none" strike="noStrike" dirty="0">
                        <a:solidFill>
                          <a:srgbClr val="000000"/>
                        </a:solidFill>
                        <a:effectLst/>
                        <a:latin typeface="+mn-lt"/>
                      </a:endParaRP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mn-lt"/>
                        </a:rPr>
                        <a:t>Black Difference</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3453208"/>
                  </a:ext>
                </a:extLst>
              </a:tr>
              <a:tr h="219480">
                <a:tc>
                  <a:txBody>
                    <a:bodyPr/>
                    <a:lstStyle/>
                    <a:p>
                      <a:pPr algn="l" fontAlgn="t"/>
                      <a:r>
                        <a:rPr lang="en-US" sz="1400" b="0" i="0" u="none" strike="noStrike" dirty="0">
                          <a:solidFill>
                            <a:srgbClr val="000000"/>
                          </a:solidFill>
                          <a:effectLst/>
                          <a:latin typeface="+mn-lt"/>
                        </a:rPr>
                        <a:t>DEWITT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3.03%</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1.27%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1.76%</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10.7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1.27%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9.44</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7980757"/>
                  </a:ext>
                </a:extLst>
              </a:tr>
              <a:tr h="219480">
                <a:tc>
                  <a:txBody>
                    <a:bodyPr/>
                    <a:lstStyle/>
                    <a:p>
                      <a:pPr algn="l" fontAlgn="t"/>
                      <a:r>
                        <a:rPr lang="en-US" sz="1400" b="0" i="0" u="none" strike="noStrike" dirty="0">
                          <a:solidFill>
                            <a:srgbClr val="000000"/>
                          </a:solidFill>
                          <a:effectLst/>
                          <a:latin typeface="+mn-lt"/>
                        </a:rPr>
                        <a:t>PINE BLUFF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6.40%</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4.88%</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1.52%</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6291356"/>
                  </a:ext>
                </a:extLst>
              </a:tr>
              <a:tr h="219480">
                <a:tc>
                  <a:txBody>
                    <a:bodyPr/>
                    <a:lstStyle/>
                    <a:p>
                      <a:pPr algn="l" fontAlgn="t"/>
                      <a:r>
                        <a:rPr lang="en-US" sz="1400" b="0" i="0" u="none" strike="noStrike" dirty="0">
                          <a:solidFill>
                            <a:srgbClr val="000000"/>
                          </a:solidFill>
                          <a:effectLst/>
                          <a:latin typeface="+mn-lt"/>
                        </a:rPr>
                        <a:t>BLYTHEVILLE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7.27%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3.40%</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FF0000"/>
                          </a:solidFill>
                          <a:effectLst/>
                          <a:latin typeface="+mn-lt"/>
                        </a:rPr>
                        <a:t>3.87%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7.98</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3.40%</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4.59</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9167527"/>
                  </a:ext>
                </a:extLst>
              </a:tr>
              <a:tr h="219480">
                <a:tc>
                  <a:txBody>
                    <a:bodyPr/>
                    <a:lstStyle/>
                    <a:p>
                      <a:pPr algn="l" fontAlgn="t"/>
                      <a:r>
                        <a:rPr lang="en-US" sz="1400" b="0" i="0" u="none" strike="noStrike">
                          <a:solidFill>
                            <a:srgbClr val="000000"/>
                          </a:solidFill>
                          <a:effectLst/>
                          <a:latin typeface="+mn-lt"/>
                        </a:rPr>
                        <a:t>RIVERCREST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3.92%</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0.40%</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FF0000"/>
                          </a:solidFill>
                          <a:effectLst/>
                          <a:latin typeface="+mn-lt"/>
                        </a:rPr>
                        <a:t>3.52%</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mn-lt"/>
                        </a:rPr>
                        <a:t>7.69</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0.40%</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7.29</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7734855"/>
                  </a:ext>
                </a:extLst>
              </a:tr>
              <a:tr h="219480">
                <a:tc>
                  <a:txBody>
                    <a:bodyPr/>
                    <a:lstStyle/>
                    <a:p>
                      <a:pPr algn="l" fontAlgn="t"/>
                      <a:r>
                        <a:rPr lang="en-US" sz="1400" b="0" i="0" u="none" strike="noStrike" dirty="0">
                          <a:solidFill>
                            <a:srgbClr val="000000"/>
                          </a:solidFill>
                          <a:effectLst/>
                          <a:latin typeface="+mn-lt"/>
                        </a:rPr>
                        <a:t>BRINKLEY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6.74%</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2.98%</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FF0000"/>
                          </a:solidFill>
                          <a:effectLst/>
                          <a:latin typeface="+mn-lt"/>
                        </a:rPr>
                        <a:t>3.76%</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8.47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2.98%</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FF0000"/>
                          </a:solidFill>
                          <a:effectLst/>
                          <a:latin typeface="+mn-lt"/>
                        </a:rPr>
                        <a:t>5.50</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6693528"/>
                  </a:ext>
                </a:extLst>
              </a:tr>
              <a:tr h="219480">
                <a:tc>
                  <a:txBody>
                    <a:bodyPr/>
                    <a:lstStyle/>
                    <a:p>
                      <a:pPr algn="l" fontAlgn="b"/>
                      <a:endParaRPr lang="en-US" sz="1400" b="1"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51017"/>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767047654"/>
              </p:ext>
            </p:extLst>
          </p:nvPr>
        </p:nvGraphicFramePr>
        <p:xfrm>
          <a:off x="244268" y="3364067"/>
          <a:ext cx="8282027" cy="1903799"/>
        </p:xfrm>
        <a:graphic>
          <a:graphicData uri="http://schemas.openxmlformats.org/drawingml/2006/table">
            <a:tbl>
              <a:tblPr/>
              <a:tblGrid>
                <a:gridCol w="2532782">
                  <a:extLst>
                    <a:ext uri="{9D8B030D-6E8A-4147-A177-3AD203B41FA5}">
                      <a16:colId xmlns:a16="http://schemas.microsoft.com/office/drawing/2014/main" val="2128890393"/>
                    </a:ext>
                  </a:extLst>
                </a:gridCol>
                <a:gridCol w="929188">
                  <a:extLst>
                    <a:ext uri="{9D8B030D-6E8A-4147-A177-3AD203B41FA5}">
                      <a16:colId xmlns:a16="http://schemas.microsoft.com/office/drawing/2014/main" val="302047053"/>
                    </a:ext>
                  </a:extLst>
                </a:gridCol>
                <a:gridCol w="1036493">
                  <a:extLst>
                    <a:ext uri="{9D8B030D-6E8A-4147-A177-3AD203B41FA5}">
                      <a16:colId xmlns:a16="http://schemas.microsoft.com/office/drawing/2014/main" val="30744043"/>
                    </a:ext>
                  </a:extLst>
                </a:gridCol>
                <a:gridCol w="840946">
                  <a:extLst>
                    <a:ext uri="{9D8B030D-6E8A-4147-A177-3AD203B41FA5}">
                      <a16:colId xmlns:a16="http://schemas.microsoft.com/office/drawing/2014/main" val="1420854054"/>
                    </a:ext>
                  </a:extLst>
                </a:gridCol>
                <a:gridCol w="175097">
                  <a:extLst>
                    <a:ext uri="{9D8B030D-6E8A-4147-A177-3AD203B41FA5}">
                      <a16:colId xmlns:a16="http://schemas.microsoft.com/office/drawing/2014/main" val="909023373"/>
                    </a:ext>
                  </a:extLst>
                </a:gridCol>
                <a:gridCol w="885217">
                  <a:extLst>
                    <a:ext uri="{9D8B030D-6E8A-4147-A177-3AD203B41FA5}">
                      <a16:colId xmlns:a16="http://schemas.microsoft.com/office/drawing/2014/main" val="4086130380"/>
                    </a:ext>
                  </a:extLst>
                </a:gridCol>
                <a:gridCol w="1060315">
                  <a:extLst>
                    <a:ext uri="{9D8B030D-6E8A-4147-A177-3AD203B41FA5}">
                      <a16:colId xmlns:a16="http://schemas.microsoft.com/office/drawing/2014/main" val="258149351"/>
                    </a:ext>
                  </a:extLst>
                </a:gridCol>
                <a:gridCol w="821989">
                  <a:extLst>
                    <a:ext uri="{9D8B030D-6E8A-4147-A177-3AD203B41FA5}">
                      <a16:colId xmlns:a16="http://schemas.microsoft.com/office/drawing/2014/main" val="1494309039"/>
                    </a:ext>
                  </a:extLst>
                </a:gridCol>
              </a:tblGrid>
              <a:tr h="230454">
                <a:tc>
                  <a:txBody>
                    <a:bodyPr/>
                    <a:lstStyle/>
                    <a:p>
                      <a:pPr algn="ctr" fontAlgn="b"/>
                      <a:r>
                        <a:rPr lang="en-US" sz="1400" b="1" i="0" u="none" strike="noStrike" dirty="0" smtClean="0">
                          <a:solidFill>
                            <a:srgbClr val="000000"/>
                          </a:solidFill>
                          <a:effectLst/>
                          <a:latin typeface="+mn-lt"/>
                        </a:rPr>
                        <a:t>2018</a:t>
                      </a:r>
                      <a:endParaRPr lang="en-US" sz="1400" b="1"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1400" b="1" i="0" u="none" strike="noStrike">
                          <a:solidFill>
                            <a:srgbClr val="000000"/>
                          </a:solidFill>
                          <a:effectLst/>
                          <a:latin typeface="+mn-lt"/>
                        </a:rPr>
                        <a:t>Indicator 4A (Difference &gt; 1.36)</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dirty="0">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1400" b="1" i="0" u="none" strike="noStrike" dirty="0">
                          <a:solidFill>
                            <a:srgbClr val="000000"/>
                          </a:solidFill>
                          <a:effectLst/>
                          <a:latin typeface="+mn-lt"/>
                        </a:rPr>
                        <a:t>Indicator 4B (Difference &gt;4)</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78294726"/>
                  </a:ext>
                </a:extLst>
              </a:tr>
              <a:tr h="570645">
                <a:tc>
                  <a:txBody>
                    <a:bodyPr/>
                    <a:lstStyle/>
                    <a:p>
                      <a:pPr algn="ctr" fontAlgn="ctr"/>
                      <a:r>
                        <a:rPr lang="en-US" sz="1400" b="0" i="0" u="none" strike="noStrike" dirty="0">
                          <a:solidFill>
                            <a:srgbClr val="000000"/>
                          </a:solidFill>
                          <a:effectLst/>
                          <a:latin typeface="+mn-lt"/>
                        </a:rPr>
                        <a:t>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mn-lt"/>
                        </a:rPr>
                        <a:t>Sp. Ed </a:t>
                      </a:r>
                    </a:p>
                    <a:p>
                      <a:pPr algn="ctr" fontAlgn="ctr"/>
                      <a:r>
                        <a:rPr lang="en-US" sz="1400" b="1" i="0" u="none" strike="noStrike" dirty="0" smtClean="0">
                          <a:solidFill>
                            <a:srgbClr val="000000"/>
                          </a:solidFill>
                          <a:effectLst/>
                          <a:latin typeface="+mn-lt"/>
                        </a:rPr>
                        <a:t>Rate</a:t>
                      </a:r>
                      <a:endParaRPr lang="en-US" sz="1400" b="1" i="0" u="none" strike="noStrike" dirty="0">
                        <a:solidFill>
                          <a:srgbClr val="000000"/>
                        </a:solidFill>
                        <a:effectLst/>
                        <a:latin typeface="+mn-lt"/>
                      </a:endParaRP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mn-lt"/>
                        </a:rPr>
                        <a:t>Gen. Ed. Rate </a:t>
                      </a:r>
                      <a:endParaRPr lang="en-US" sz="1400" b="1" i="0" u="none" strike="noStrike" dirty="0">
                        <a:solidFill>
                          <a:srgbClr val="000000"/>
                        </a:solidFill>
                        <a:effectLst/>
                        <a:latin typeface="+mn-lt"/>
                      </a:endParaRP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mn-lt"/>
                        </a:rPr>
                        <a:t>Rate Difference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mn-lt"/>
                        </a:rPr>
                        <a:t>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mn-lt"/>
                        </a:rPr>
                        <a:t>Sp. Ed Rate for Black</a:t>
                      </a:r>
                      <a:endParaRPr lang="en-US" sz="1400" b="1" i="0" u="none" strike="noStrike" dirty="0">
                        <a:solidFill>
                          <a:srgbClr val="000000"/>
                        </a:solidFill>
                        <a:effectLst/>
                        <a:latin typeface="+mn-lt"/>
                      </a:endParaRP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000000"/>
                          </a:solidFill>
                          <a:effectLst/>
                          <a:latin typeface="+mn-lt"/>
                        </a:rPr>
                        <a:t>Gen. Ed. Rate </a:t>
                      </a:r>
                    </a:p>
                    <a:p>
                      <a:pPr algn="ctr" fontAlgn="ctr"/>
                      <a:r>
                        <a:rPr lang="en-US" sz="1400" b="1" i="0" u="none" strike="noStrike" dirty="0" smtClean="0">
                          <a:solidFill>
                            <a:srgbClr val="000000"/>
                          </a:solidFill>
                          <a:effectLst/>
                          <a:latin typeface="+mn-lt"/>
                        </a:rPr>
                        <a:t>for All Races</a:t>
                      </a:r>
                      <a:endParaRPr lang="en-US" sz="1400" b="1" i="0" u="none" strike="noStrike" dirty="0">
                        <a:solidFill>
                          <a:srgbClr val="000000"/>
                        </a:solidFill>
                        <a:effectLst/>
                        <a:latin typeface="+mn-lt"/>
                      </a:endParaRP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mn-lt"/>
                        </a:rPr>
                        <a:t>Black Difference</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3453208"/>
                  </a:ext>
                </a:extLst>
              </a:tr>
              <a:tr h="217145">
                <a:tc>
                  <a:txBody>
                    <a:bodyPr/>
                    <a:lstStyle/>
                    <a:p>
                      <a:pPr algn="l" fontAlgn="t"/>
                      <a:r>
                        <a:rPr lang="en-US" sz="1400" b="0" i="0" u="none" strike="noStrike" dirty="0">
                          <a:solidFill>
                            <a:srgbClr val="000000"/>
                          </a:solidFill>
                          <a:effectLst/>
                          <a:latin typeface="+mn-lt"/>
                        </a:rPr>
                        <a:t>DEWITT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endParaRPr lang="en-US" sz="1400" b="0"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sz="1400">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endParaRPr lang="en-US" sz="1400" b="0" i="0" u="none" strike="noStrike" dirty="0">
                        <a:solidFill>
                          <a:srgbClr val="FF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mn-lt"/>
                        </a:rPr>
                        <a:t>6.90</a:t>
                      </a:r>
                      <a:endParaRPr lang="en-US" sz="1400" b="0"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smtClean="0">
                          <a:solidFill>
                            <a:srgbClr val="000000"/>
                          </a:solidFill>
                          <a:effectLst/>
                          <a:latin typeface="+mn-lt"/>
                        </a:rPr>
                        <a:t>1.02</a:t>
                      </a:r>
                      <a:endParaRPr lang="en-US" sz="1400" b="0"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FF0000"/>
                          </a:solidFill>
                          <a:effectLst/>
                          <a:latin typeface="+mn-lt"/>
                        </a:rPr>
                        <a:t>9.44</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7980757"/>
                  </a:ext>
                </a:extLst>
              </a:tr>
              <a:tr h="184825">
                <a:tc>
                  <a:txBody>
                    <a:bodyPr/>
                    <a:lstStyle/>
                    <a:p>
                      <a:pPr algn="l" fontAlgn="t"/>
                      <a:r>
                        <a:rPr lang="en-US" sz="1400" b="0" i="0" u="none" strike="noStrike" dirty="0">
                          <a:solidFill>
                            <a:srgbClr val="000000"/>
                          </a:solidFill>
                          <a:effectLst/>
                          <a:latin typeface="+mn-lt"/>
                        </a:rPr>
                        <a:t>PINE BLUFF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t" latinLnBrk="0" hangingPunct="1"/>
                      <a:r>
                        <a:rPr lang="en-US" sz="1400" b="0" i="0" u="none" strike="noStrike" kern="1200" dirty="0">
                          <a:solidFill>
                            <a:srgbClr val="000000"/>
                          </a:solidFill>
                          <a:effectLst/>
                          <a:latin typeface="+mn-lt"/>
                          <a:ea typeface="+mn-ea"/>
                          <a:cs typeface="+mn-cs"/>
                        </a:rPr>
                        <a:t>12.67%</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t" latinLnBrk="0" hangingPunct="1"/>
                      <a:r>
                        <a:rPr lang="en-US" sz="1400" b="0" i="0" u="none" strike="noStrike" kern="1200" dirty="0">
                          <a:solidFill>
                            <a:srgbClr val="000000"/>
                          </a:solidFill>
                          <a:effectLst/>
                          <a:latin typeface="+mn-lt"/>
                          <a:ea typeface="+mn-ea"/>
                          <a:cs typeface="+mn-cs"/>
                        </a:rPr>
                        <a:t>5.42%</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t" latinLnBrk="0" hangingPunct="1"/>
                      <a:r>
                        <a:rPr lang="en-US" sz="1400" b="0" i="0" u="none" strike="noStrike" kern="1200" dirty="0">
                          <a:solidFill>
                            <a:srgbClr val="FF0000"/>
                          </a:solidFill>
                          <a:effectLst/>
                          <a:latin typeface="+mn-lt"/>
                          <a:ea typeface="+mn-ea"/>
                          <a:cs typeface="+mn-cs"/>
                        </a:rPr>
                        <a:t>7.25%</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t" latinLnBrk="0" hangingPunct="1"/>
                      <a:r>
                        <a:rPr lang="en-US" sz="1400" b="0" i="0" u="none" strike="noStrike" kern="1200" dirty="0">
                          <a:solidFill>
                            <a:srgbClr val="000000"/>
                          </a:solidFill>
                          <a:effectLst/>
                          <a:latin typeface="+mn-lt"/>
                          <a:ea typeface="+mn-ea"/>
                          <a:cs typeface="+mn-cs"/>
                        </a:rPr>
                        <a:t>13.11</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400" b="0" i="0" u="none" strike="noStrike" kern="1200" dirty="0" smtClean="0">
                          <a:solidFill>
                            <a:srgbClr val="000000"/>
                          </a:solidFill>
                          <a:effectLst/>
                          <a:latin typeface="+mn-lt"/>
                          <a:ea typeface="+mn-ea"/>
                          <a:cs typeface="+mn-cs"/>
                        </a:rPr>
                        <a:t>5.42</a:t>
                      </a:r>
                      <a:r>
                        <a:rPr lang="en-US" sz="1400" b="0" i="0" u="none" strike="noStrike" kern="1200" dirty="0">
                          <a:solidFill>
                            <a:srgbClr val="000000"/>
                          </a:solidFill>
                          <a:effectLst/>
                          <a:latin typeface="+mn-lt"/>
                          <a:ea typeface="+mn-ea"/>
                          <a:cs typeface="+mn-cs"/>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FF0000"/>
                          </a:solidFill>
                          <a:effectLst/>
                          <a:latin typeface="+mn-lt"/>
                        </a:rPr>
                        <a:t>7.70</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6291356"/>
                  </a:ext>
                </a:extLst>
              </a:tr>
              <a:tr h="158838">
                <a:tc>
                  <a:txBody>
                    <a:bodyPr/>
                    <a:lstStyle/>
                    <a:p>
                      <a:pPr algn="l" fontAlgn="t"/>
                      <a:r>
                        <a:rPr lang="en-US" sz="1400" b="0" i="0" u="none" strike="noStrike" dirty="0">
                          <a:solidFill>
                            <a:srgbClr val="000000"/>
                          </a:solidFill>
                          <a:effectLst/>
                          <a:latin typeface="+mn-lt"/>
                        </a:rPr>
                        <a:t>BLYTHEVILLE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5.71%</a:t>
                      </a:r>
                    </a:p>
                  </a:txBody>
                  <a:tcPr marL="4763" marR="4763" marT="476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2.65%</a:t>
                      </a:r>
                    </a:p>
                  </a:txBody>
                  <a:tcPr marL="4763" marR="4763" marT="476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FF0000"/>
                          </a:solidFill>
                          <a:effectLst/>
                          <a:latin typeface="+mn-lt"/>
                        </a:rPr>
                        <a:t>3.06%</a:t>
                      </a:r>
                    </a:p>
                  </a:txBody>
                  <a:tcPr marL="4763" marR="4763" marT="476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mn-lt"/>
                        </a:rPr>
                        <a:t>6.90</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mn-lt"/>
                        </a:rPr>
                        <a:t>2.65</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smtClean="0">
                          <a:solidFill>
                            <a:srgbClr val="FF0000"/>
                          </a:solidFill>
                          <a:effectLst/>
                          <a:latin typeface="+mn-lt"/>
                        </a:rPr>
                        <a:t>4.24</a:t>
                      </a:r>
                      <a:endParaRPr lang="en-US" sz="1400" b="0" i="0" u="none" strike="noStrike">
                        <a:solidFill>
                          <a:srgbClr val="FF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9167527"/>
                  </a:ext>
                </a:extLst>
              </a:tr>
              <a:tr h="162035">
                <a:tc>
                  <a:txBody>
                    <a:bodyPr/>
                    <a:lstStyle/>
                    <a:p>
                      <a:pPr algn="l" fontAlgn="t"/>
                      <a:r>
                        <a:rPr lang="en-US" sz="1400" b="0" i="0" u="none" strike="noStrike">
                          <a:solidFill>
                            <a:srgbClr val="000000"/>
                          </a:solidFill>
                          <a:effectLst/>
                          <a:latin typeface="+mn-lt"/>
                        </a:rPr>
                        <a:t>RIVERCREST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2.63%</a:t>
                      </a:r>
                    </a:p>
                  </a:txBody>
                  <a:tcPr marL="4763" marR="4763" marT="476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0.50%</a:t>
                      </a:r>
                    </a:p>
                  </a:txBody>
                  <a:tcPr marL="4763" marR="4763" marT="476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FF0000"/>
                          </a:solidFill>
                          <a:effectLst/>
                          <a:latin typeface="+mn-lt"/>
                        </a:rPr>
                        <a:t>2.13%</a:t>
                      </a:r>
                    </a:p>
                  </a:txBody>
                  <a:tcPr marL="4763" marR="4763" marT="476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mn-lt"/>
                        </a:rPr>
                        <a:t>10.00</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mn-lt"/>
                        </a:rPr>
                        <a:t>0.50</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FF0000"/>
                          </a:solidFill>
                          <a:effectLst/>
                          <a:latin typeface="+mn-lt"/>
                        </a:rPr>
                        <a:t>9.50</a:t>
                      </a:r>
                      <a:endParaRPr lang="en-US" sz="1400" b="0" i="0" u="none" strike="noStrike" dirty="0">
                        <a:solidFill>
                          <a:srgbClr val="FF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7734855"/>
                  </a:ext>
                </a:extLst>
              </a:tr>
              <a:tr h="215212">
                <a:tc>
                  <a:txBody>
                    <a:bodyPr/>
                    <a:lstStyle/>
                    <a:p>
                      <a:pPr algn="l" fontAlgn="t"/>
                      <a:r>
                        <a:rPr lang="en-US" sz="1400" b="0" i="0" u="none" strike="noStrike" dirty="0">
                          <a:solidFill>
                            <a:srgbClr val="000000"/>
                          </a:solidFill>
                          <a:effectLst/>
                          <a:latin typeface="+mn-lt"/>
                        </a:rPr>
                        <a:t>BRINKLEY SCHOOL DISTRICT</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effectLst/>
                          <a:latin typeface="+mn-lt"/>
                        </a:rPr>
                        <a:t>3.70%</a:t>
                      </a:r>
                    </a:p>
                  </a:txBody>
                  <a:tcPr marL="4763" marR="4763" marT="476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1.83%</a:t>
                      </a:r>
                    </a:p>
                  </a:txBody>
                  <a:tcPr marL="4763" marR="4763" marT="476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FF0000"/>
                          </a:solidFill>
                          <a:effectLst/>
                          <a:latin typeface="+mn-lt"/>
                        </a:rPr>
                        <a:t>1.88%</a:t>
                      </a:r>
                    </a:p>
                  </a:txBody>
                  <a:tcPr marL="4763" marR="4763" marT="476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0"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endParaRPr lang="en-US" sz="1400" b="0" i="0" u="none" strike="noStrike" dirty="0">
                        <a:solidFill>
                          <a:srgbClr val="00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0" i="0" u="none" strike="noStrike" dirty="0">
                        <a:solidFill>
                          <a:srgbClr val="FF0000"/>
                        </a:solidFill>
                        <a:effectLst/>
                        <a:latin typeface="+mn-lt"/>
                      </a:endParaRP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6693528"/>
                  </a:ext>
                </a:extLst>
              </a:tr>
            </a:tbl>
          </a:graphicData>
        </a:graphic>
      </p:graphicFrame>
      <p:sp>
        <p:nvSpPr>
          <p:cNvPr id="8" name="Rounded Rectangle 7"/>
          <p:cNvSpPr/>
          <p:nvPr/>
        </p:nvSpPr>
        <p:spPr>
          <a:xfrm>
            <a:off x="8871626" y="579863"/>
            <a:ext cx="3112850"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0168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accent1">
              <a:lumMod val="75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Indicators and Current Methodology</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746716" y="579863"/>
            <a:ext cx="4228033"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1336" y="209231"/>
            <a:ext cx="7490298" cy="6047809"/>
          </a:xfrm>
          <a:prstGeom prst="rect">
            <a:avLst/>
          </a:prstGeom>
          <a:noFill/>
        </p:spPr>
        <p:txBody>
          <a:bodyPr wrap="square" rtlCol="0">
            <a:spAutoFit/>
          </a:bodyPr>
          <a:lstStyle/>
          <a:p>
            <a:r>
              <a:rPr lang="en-US" sz="2400" b="1" dirty="0" smtClean="0">
                <a:solidFill>
                  <a:schemeClr val="accent1">
                    <a:lumMod val="50000"/>
                  </a:schemeClr>
                </a:solidFill>
              </a:rPr>
              <a:t>Indicator 4A: Suspension/Expulsion</a:t>
            </a:r>
          </a:p>
          <a:p>
            <a:endParaRPr lang="en-US" sz="2400" b="1" dirty="0" smtClean="0">
              <a:solidFill>
                <a:schemeClr val="accent1">
                  <a:lumMod val="50000"/>
                </a:schemeClr>
              </a:solidFill>
            </a:endParaRPr>
          </a:p>
          <a:p>
            <a:r>
              <a:rPr lang="en-US" sz="2400" b="1" dirty="0" smtClean="0">
                <a:solidFill>
                  <a:schemeClr val="accent1">
                    <a:lumMod val="50000"/>
                  </a:schemeClr>
                </a:solidFill>
              </a:rPr>
              <a:t>Rates </a:t>
            </a:r>
            <a:r>
              <a:rPr lang="en-US" sz="2400" b="1" dirty="0">
                <a:solidFill>
                  <a:schemeClr val="accent1">
                    <a:lumMod val="50000"/>
                  </a:schemeClr>
                </a:solidFill>
              </a:rPr>
              <a:t>of suspension and expulsion: </a:t>
            </a:r>
            <a:endParaRPr lang="en-US" sz="2100" b="1" dirty="0" smtClean="0">
              <a:solidFill>
                <a:schemeClr val="accent1">
                  <a:lumMod val="50000"/>
                </a:schemeClr>
              </a:solidFill>
            </a:endParaRPr>
          </a:p>
          <a:p>
            <a:pPr marL="457200" indent="-457200">
              <a:buFont typeface="+mj-lt"/>
              <a:buAutoNum type="alphaUcPeriod"/>
            </a:pPr>
            <a:r>
              <a:rPr lang="en-US" sz="2100" dirty="0" smtClean="0"/>
              <a:t>Percent </a:t>
            </a:r>
            <a:r>
              <a:rPr lang="en-US" sz="2100" dirty="0"/>
              <a:t>of districts that have a significant discrepancy in the rate of suspensions and expulsions of greater than 10 days in a school year for children with IEPs; and </a:t>
            </a:r>
            <a:endParaRPr lang="en-US" sz="2100" dirty="0" smtClean="0"/>
          </a:p>
          <a:p>
            <a:pPr marL="457200" indent="-457200">
              <a:buFont typeface="+mj-lt"/>
              <a:buAutoNum type="alphaUcPeriod"/>
            </a:pPr>
            <a:endParaRPr lang="en-US" sz="2100" dirty="0" smtClean="0"/>
          </a:p>
          <a:p>
            <a:pPr marL="457200" indent="-457200">
              <a:buFont typeface="+mj-lt"/>
              <a:buAutoNum type="alphaUcPeriod"/>
            </a:pPr>
            <a:r>
              <a:rPr lang="en-US" sz="2100" dirty="0" smtClean="0"/>
              <a:t>Percent </a:t>
            </a:r>
            <a:r>
              <a:rPr lang="en-US" sz="2100" dirty="0"/>
              <a:t>of districts that have: (a) a significant discrepancy, by race or ethnicity, in the rate of suspensions and expulsions of greater than 10 days in a school year for children with IEPs; and (b) policies, procedures or practices that contribute to the significant discrepancy and do not comply with requirements relating to the development and implementation of IEPs, the use of positive behavioral interventions and supports, and procedural safeguards</a:t>
            </a:r>
            <a:r>
              <a:rPr lang="en-US" sz="2100" dirty="0" smtClean="0"/>
              <a:t>.</a:t>
            </a:r>
          </a:p>
          <a:p>
            <a:pPr marL="457200" indent="-457200">
              <a:buFont typeface="+mj-lt"/>
              <a:buAutoNum type="alphaUcPeriod"/>
            </a:pPr>
            <a:endParaRPr lang="en-US" sz="2100" dirty="0"/>
          </a:p>
          <a:p>
            <a:r>
              <a:rPr lang="en-US" sz="2100" b="1" dirty="0" smtClean="0"/>
              <a:t>Significant Difference is identified if the special education rate is 1.36 percentage points higher than the general education rate.</a:t>
            </a:r>
            <a:r>
              <a:rPr lang="en-US" sz="2100" dirty="0" smtClean="0"/>
              <a:t> </a:t>
            </a:r>
          </a:p>
        </p:txBody>
      </p:sp>
    </p:spTree>
    <p:extLst>
      <p:ext uri="{BB962C8B-B14F-4D97-AF65-F5344CB8AC3E}">
        <p14:creationId xmlns:p14="http://schemas.microsoft.com/office/powerpoint/2010/main" val="122751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1000"/>
                                        <p:tgtEl>
                                          <p:spTgt spid="3">
                                            <p:txEl>
                                              <p:pRg st="7" end="7"/>
                                            </p:txEl>
                                          </p:spTgt>
                                        </p:tgtEl>
                                      </p:cBhvr>
                                    </p:animEffect>
                                    <p:anim calcmode="lin" valueType="num">
                                      <p:cBhvr>
                                        <p:cTn id="3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accent1">
              <a:lumMod val="75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Indicators and Current Methodology</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746716" y="579863"/>
            <a:ext cx="425721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1336" y="209231"/>
            <a:ext cx="7490298" cy="6401753"/>
          </a:xfrm>
          <a:prstGeom prst="rect">
            <a:avLst/>
          </a:prstGeom>
          <a:noFill/>
        </p:spPr>
        <p:txBody>
          <a:bodyPr wrap="square" rtlCol="0">
            <a:spAutoFit/>
          </a:bodyPr>
          <a:lstStyle/>
          <a:p>
            <a:r>
              <a:rPr lang="en-US" sz="2400" b="1" dirty="0" smtClean="0">
                <a:solidFill>
                  <a:schemeClr val="accent1">
                    <a:lumMod val="50000"/>
                  </a:schemeClr>
                </a:solidFill>
              </a:rPr>
              <a:t>Indicator 4B: Suspension/Expulsion </a:t>
            </a:r>
          </a:p>
          <a:p>
            <a:endParaRPr lang="en-US" sz="2000" dirty="0" smtClean="0"/>
          </a:p>
          <a:p>
            <a:r>
              <a:rPr lang="en-US" sz="2000" b="1" dirty="0">
                <a:solidFill>
                  <a:schemeClr val="accent1">
                    <a:lumMod val="50000"/>
                  </a:schemeClr>
                </a:solidFill>
              </a:rPr>
              <a:t>Rates of suspension and expulsion: </a:t>
            </a:r>
          </a:p>
          <a:p>
            <a:pPr marL="457200" indent="-457200">
              <a:buFont typeface="+mj-lt"/>
              <a:buAutoNum type="alphaUcPeriod"/>
            </a:pPr>
            <a:r>
              <a:rPr lang="en-US" sz="2000" dirty="0" smtClean="0"/>
              <a:t>Percent </a:t>
            </a:r>
            <a:r>
              <a:rPr lang="en-US" sz="2000" dirty="0"/>
              <a:t>of districts that have a significant discrepancy in the rate of suspensions and expulsions of greater than 10 days in a school year for children with IEPs; and </a:t>
            </a:r>
          </a:p>
          <a:p>
            <a:pPr marL="457200" indent="-457200">
              <a:buFont typeface="+mj-lt"/>
              <a:buAutoNum type="alphaUcPeriod"/>
            </a:pPr>
            <a:endParaRPr lang="en-US" sz="2000" dirty="0" smtClean="0"/>
          </a:p>
          <a:p>
            <a:pPr marL="457200" indent="-457200">
              <a:buFont typeface="+mj-lt"/>
              <a:buAutoNum type="alphaUcPeriod"/>
            </a:pPr>
            <a:r>
              <a:rPr lang="en-US" sz="2000" dirty="0" smtClean="0"/>
              <a:t>Percent </a:t>
            </a:r>
            <a:r>
              <a:rPr lang="en-US" sz="2000" dirty="0"/>
              <a:t>of districts that have: (a) a significant discrepancy, by race or ethnicity, in the rate of suspensions and expulsions of greater than 10 days in a school year for children with IEPs; and (b) policies, procedures or practices that contribute to the significant discrepancy and do not comply with requirements relating to the development and implementation of IEPs, the use of positive behavioral interventions and supports, and procedural safeguards.</a:t>
            </a:r>
          </a:p>
          <a:p>
            <a:endParaRPr lang="en-US" sz="2100" b="1" dirty="0" smtClean="0"/>
          </a:p>
          <a:p>
            <a:endParaRPr lang="en-US" sz="2100" b="1" dirty="0"/>
          </a:p>
          <a:p>
            <a:r>
              <a:rPr lang="en-US" sz="2100" b="1" dirty="0" smtClean="0"/>
              <a:t>Significant Difference is identified if the rate for a racial/ethnicity category within special education when compared to all racial/ethnic groups in general education is greater than 4 percentage points than the general education rate.</a:t>
            </a:r>
            <a:endParaRPr lang="en-US" sz="2100" dirty="0" smtClean="0"/>
          </a:p>
        </p:txBody>
      </p:sp>
    </p:spTree>
    <p:extLst>
      <p:ext uri="{BB962C8B-B14F-4D97-AF65-F5344CB8AC3E}">
        <p14:creationId xmlns:p14="http://schemas.microsoft.com/office/powerpoint/2010/main" val="4172431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fade">
                                      <p:cBhvr>
                                        <p:cTn id="38" dur="1000"/>
                                        <p:tgtEl>
                                          <p:spTgt spid="3">
                                            <p:txEl>
                                              <p:pRg st="8" end="8"/>
                                            </p:txEl>
                                          </p:spTgt>
                                        </p:tgtEl>
                                      </p:cBhvr>
                                    </p:animEffect>
                                    <p:anim calcmode="lin" valueType="num">
                                      <p:cBhvr>
                                        <p:cTn id="3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accent1">
              <a:lumMod val="75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Let’s Get Started!</a:t>
            </a:r>
            <a:endParaRPr lang="en-US" dirty="0">
              <a:solidFill>
                <a:schemeClr val="bg1"/>
              </a:solidFill>
            </a:endParaRPr>
          </a:p>
        </p:txBody>
      </p:sp>
      <p:sp>
        <p:nvSpPr>
          <p:cNvPr id="5" name="Rounded Rectangle 4"/>
          <p:cNvSpPr/>
          <p:nvPr/>
        </p:nvSpPr>
        <p:spPr>
          <a:xfrm>
            <a:off x="7746716" y="579863"/>
            <a:ext cx="425721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84826" y="472205"/>
            <a:ext cx="7376808" cy="6186309"/>
          </a:xfrm>
          <a:prstGeom prst="rect">
            <a:avLst/>
          </a:prstGeom>
          <a:noFill/>
        </p:spPr>
        <p:txBody>
          <a:bodyPr wrap="square" rtlCol="0">
            <a:spAutoFit/>
          </a:bodyPr>
          <a:lstStyle/>
          <a:p>
            <a:r>
              <a:rPr lang="en-US" sz="4400" dirty="0" smtClean="0"/>
              <a:t>Presenters</a:t>
            </a:r>
          </a:p>
          <a:p>
            <a:pPr marL="685800" indent="-685800">
              <a:buFont typeface="Arial" panose="020B0604020202020204" pitchFamily="34" charset="0"/>
              <a:buChar char="•"/>
            </a:pPr>
            <a:r>
              <a:rPr lang="en-US" sz="4400" dirty="0" smtClean="0"/>
              <a:t>Belinda </a:t>
            </a:r>
            <a:r>
              <a:rPr lang="en-US" sz="4400" dirty="0" err="1" smtClean="0"/>
              <a:t>Kittrell</a:t>
            </a:r>
            <a:r>
              <a:rPr lang="en-US" sz="4400" dirty="0" smtClean="0"/>
              <a:t>, ADE Research &amp; Technology</a:t>
            </a:r>
          </a:p>
          <a:p>
            <a:pPr marL="685800" indent="-685800">
              <a:buFont typeface="Arial" panose="020B0604020202020204" pitchFamily="34" charset="0"/>
              <a:buChar char="•"/>
            </a:pPr>
            <a:r>
              <a:rPr lang="en-US" sz="4400" dirty="0" smtClean="0"/>
              <a:t>Cindy Wilkerson, </a:t>
            </a:r>
            <a:r>
              <a:rPr lang="en-US" sz="4400" dirty="0"/>
              <a:t>ADE Research &amp; </a:t>
            </a:r>
            <a:r>
              <a:rPr lang="en-US" sz="4400" dirty="0" smtClean="0"/>
              <a:t>Technology</a:t>
            </a:r>
          </a:p>
          <a:p>
            <a:pPr marL="685800" indent="-685800">
              <a:buFont typeface="Arial" panose="020B0604020202020204" pitchFamily="34" charset="0"/>
              <a:buChar char="•"/>
            </a:pPr>
            <a:r>
              <a:rPr lang="en-US" sz="4400" dirty="0" smtClean="0"/>
              <a:t>Nancy O’Hara, IDEA Data Center</a:t>
            </a:r>
          </a:p>
          <a:p>
            <a:pPr marL="685800" indent="-685800">
              <a:buFont typeface="Arial" panose="020B0604020202020204" pitchFamily="34" charset="0"/>
              <a:buChar char="•"/>
            </a:pPr>
            <a:r>
              <a:rPr lang="en-US" sz="4400" dirty="0" smtClean="0"/>
              <a:t>Terry Long, IDEA Data Center</a:t>
            </a:r>
          </a:p>
        </p:txBody>
      </p:sp>
    </p:spTree>
    <p:extLst>
      <p:ext uri="{BB962C8B-B14F-4D97-AF65-F5344CB8AC3E}">
        <p14:creationId xmlns:p14="http://schemas.microsoft.com/office/powerpoint/2010/main" val="1682253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81776" y="475785"/>
            <a:ext cx="7479858" cy="6370975"/>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Who handles discipline data in the schools?</a:t>
            </a:r>
          </a:p>
          <a:p>
            <a:pPr marL="742950" lvl="1" indent="-285750">
              <a:buFont typeface="Arial" panose="020B0604020202020204" pitchFamily="34" charset="0"/>
              <a:buChar char="•"/>
            </a:pPr>
            <a:r>
              <a:rPr lang="en-US" sz="2400" dirty="0" smtClean="0"/>
              <a:t>Principal </a:t>
            </a:r>
          </a:p>
          <a:p>
            <a:pPr marL="742950" lvl="1" indent="-285750">
              <a:buFont typeface="Arial" panose="020B0604020202020204" pitchFamily="34" charset="0"/>
              <a:buChar char="•"/>
            </a:pPr>
            <a:r>
              <a:rPr lang="en-US" sz="2400" dirty="0" smtClean="0"/>
              <a:t>Assistant Principal</a:t>
            </a:r>
          </a:p>
          <a:p>
            <a:pPr marL="742950" lvl="1" indent="-285750">
              <a:buFont typeface="Arial" panose="020B0604020202020204" pitchFamily="34" charset="0"/>
              <a:buChar char="•"/>
            </a:pPr>
            <a:r>
              <a:rPr lang="en-US" sz="2400" dirty="0" smtClean="0"/>
              <a:t>Secretary</a:t>
            </a:r>
          </a:p>
          <a:p>
            <a:pPr marL="285750" indent="-285750">
              <a:buFont typeface="Arial" panose="020B0604020202020204" pitchFamily="34" charset="0"/>
              <a:buChar char="•"/>
            </a:pPr>
            <a:r>
              <a:rPr lang="en-US" sz="2400" dirty="0" smtClean="0"/>
              <a:t>Is there a set data entry form used across the district?</a:t>
            </a:r>
          </a:p>
          <a:p>
            <a:pPr marL="285750" indent="-285750">
              <a:buFont typeface="Arial" panose="020B0604020202020204" pitchFamily="34" charset="0"/>
              <a:buChar char="•"/>
            </a:pPr>
            <a:r>
              <a:rPr lang="en-US" sz="2400" dirty="0"/>
              <a:t>Is the district using the state codes or having to convert </a:t>
            </a:r>
            <a:r>
              <a:rPr lang="en-US" sz="2400" dirty="0" smtClean="0"/>
              <a:t>from </a:t>
            </a:r>
            <a:r>
              <a:rPr lang="en-US" sz="2400" dirty="0"/>
              <a:t>district </a:t>
            </a:r>
            <a:r>
              <a:rPr lang="en-US" sz="2400" dirty="0" smtClean="0"/>
              <a:t>codes </a:t>
            </a:r>
            <a:r>
              <a:rPr lang="en-US" sz="2400" dirty="0"/>
              <a:t>to the state </a:t>
            </a:r>
            <a:r>
              <a:rPr lang="en-US" sz="2400" dirty="0" smtClean="0"/>
              <a:t>codes for Cycle 7?</a:t>
            </a:r>
            <a:endParaRPr lang="en-US" sz="2400" dirty="0"/>
          </a:p>
          <a:p>
            <a:pPr marL="285750" indent="-285750">
              <a:buFont typeface="Arial" panose="020B0604020202020204" pitchFamily="34" charset="0"/>
              <a:buChar char="•"/>
            </a:pPr>
            <a:r>
              <a:rPr lang="en-US" sz="2400" dirty="0" smtClean="0"/>
              <a:t>Has the person filling out the discipline report been trained on the meaning of the various discipline codes?</a:t>
            </a:r>
          </a:p>
          <a:p>
            <a:pPr marL="742950" lvl="1" indent="-285750">
              <a:buFont typeface="Arial" panose="020B0604020202020204" pitchFamily="34" charset="0"/>
              <a:buChar char="•"/>
            </a:pPr>
            <a:r>
              <a:rPr lang="en-US" sz="2400" dirty="0" smtClean="0"/>
              <a:t>What is out-of-school suspension vs. expulsion?</a:t>
            </a:r>
          </a:p>
          <a:p>
            <a:pPr marL="742950" lvl="1" indent="-285750">
              <a:buFont typeface="Arial" panose="020B0604020202020204" pitchFamily="34" charset="0"/>
              <a:buChar char="•"/>
            </a:pPr>
            <a:r>
              <a:rPr lang="en-US" sz="2400" dirty="0" smtClean="0"/>
              <a:t>Do they realize an expulsion requires school board approval?</a:t>
            </a:r>
          </a:p>
          <a:p>
            <a:pPr marL="742950" lvl="1" indent="-285750">
              <a:buFont typeface="Arial" panose="020B0604020202020204" pitchFamily="34" charset="0"/>
              <a:buChar char="•"/>
            </a:pPr>
            <a:r>
              <a:rPr lang="en-US" sz="2400" dirty="0" smtClean="0"/>
              <a:t>Removal from a building to an ALE or homebound is not an expulsion or suspension?</a:t>
            </a:r>
          </a:p>
          <a:p>
            <a:pPr marL="742950" lvl="1" indent="-285750">
              <a:buFont typeface="Arial" panose="020B0604020202020204" pitchFamily="34" charset="0"/>
              <a:buChar char="•"/>
            </a:pPr>
            <a:r>
              <a:rPr lang="en-US" sz="2400" dirty="0" smtClean="0"/>
              <a:t>A student moved to homebound for discipline is still enrolled in the building that supports their grade level</a:t>
            </a:r>
            <a:endParaRPr lang="en-US" sz="2000" dirty="0"/>
          </a:p>
        </p:txBody>
      </p:sp>
      <p:sp>
        <p:nvSpPr>
          <p:cNvPr id="6" name="Title 1"/>
          <p:cNvSpPr>
            <a:spLocks noGrp="1"/>
          </p:cNvSpPr>
          <p:nvPr>
            <p:ph type="ctrTitle"/>
          </p:nvPr>
        </p:nvSpPr>
        <p:spPr>
          <a:xfrm>
            <a:off x="7561634" y="363344"/>
            <a:ext cx="4630366" cy="6227027"/>
          </a:xfrm>
          <a:solidFill>
            <a:schemeClr val="accent1">
              <a:lumMod val="75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dirty="0" smtClean="0">
                <a:solidFill>
                  <a:schemeClr val="bg1"/>
                </a:solidFill>
              </a:rPr>
              <a:t>Data Quality</a:t>
            </a:r>
            <a:endParaRPr lang="en-US" dirty="0">
              <a:solidFill>
                <a:schemeClr val="bg1"/>
              </a:solidFill>
            </a:endParaRPr>
          </a:p>
        </p:txBody>
      </p:sp>
      <p:sp>
        <p:nvSpPr>
          <p:cNvPr id="7" name="Rounded Rectangle 6"/>
          <p:cNvSpPr/>
          <p:nvPr/>
        </p:nvSpPr>
        <p:spPr>
          <a:xfrm>
            <a:off x="7746716" y="579863"/>
            <a:ext cx="425721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358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accent1">
              <a:lumMod val="75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 Data Quality and eSchool</a:t>
            </a:r>
            <a:endParaRPr lang="en-US" sz="5400" dirty="0"/>
          </a:p>
        </p:txBody>
      </p:sp>
      <p:sp>
        <p:nvSpPr>
          <p:cNvPr id="5" name="Rounded Rectangle 4"/>
          <p:cNvSpPr/>
          <p:nvPr/>
        </p:nvSpPr>
        <p:spPr>
          <a:xfrm>
            <a:off x="7746716" y="579863"/>
            <a:ext cx="4247488"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81776" y="284399"/>
            <a:ext cx="7479858" cy="6186309"/>
          </a:xfrm>
          <a:prstGeom prst="rect">
            <a:avLst/>
          </a:prstGeom>
          <a:noFill/>
        </p:spPr>
        <p:txBody>
          <a:bodyPr wrap="square" rtlCol="0">
            <a:spAutoFit/>
          </a:bodyPr>
          <a:lstStyle/>
          <a:p>
            <a:pPr marL="285750" indent="-285750">
              <a:buFont typeface="Arial" panose="020B0604020202020204" pitchFamily="34" charset="0"/>
              <a:buChar char="•"/>
            </a:pPr>
            <a:r>
              <a:rPr lang="en-US" sz="2200" b="1" dirty="0" smtClean="0"/>
              <a:t>Common Errors</a:t>
            </a:r>
          </a:p>
          <a:p>
            <a:pPr marL="742950" lvl="1" indent="-285750">
              <a:buFont typeface="Arial" panose="020B0604020202020204" pitchFamily="34" charset="0"/>
              <a:buChar char="•"/>
            </a:pPr>
            <a:r>
              <a:rPr lang="en-US" sz="2200" dirty="0" smtClean="0"/>
              <a:t>The Action Taken was coded as an expulsion because the student has been removed from the building to an alternate setting. </a:t>
            </a:r>
          </a:p>
          <a:p>
            <a:pPr marL="742950" lvl="1" indent="-285750">
              <a:buFont typeface="Arial" panose="020B0604020202020204" pitchFamily="34" charset="0"/>
              <a:buChar char="•"/>
            </a:pPr>
            <a:r>
              <a:rPr lang="en-US" sz="2200" dirty="0" smtClean="0"/>
              <a:t>Students receiving OSS are coded as expulsion</a:t>
            </a:r>
          </a:p>
          <a:p>
            <a:pPr marL="742950" lvl="1" indent="-285750">
              <a:buFont typeface="Arial" panose="020B0604020202020204" pitchFamily="34" charset="0"/>
              <a:buChar char="•"/>
            </a:pPr>
            <a:r>
              <a:rPr lang="en-US" sz="2200" dirty="0" smtClean="0"/>
              <a:t>The number of days assigned for in-school and out-of-school suspensions are duplicative.</a:t>
            </a:r>
          </a:p>
          <a:p>
            <a:pPr marL="1200150" lvl="2" indent="-285750">
              <a:buFont typeface="Arial" panose="020B0604020202020204" pitchFamily="34" charset="0"/>
              <a:buChar char="•"/>
            </a:pPr>
            <a:r>
              <a:rPr lang="en-US" sz="2200" dirty="0" smtClean="0"/>
              <a:t>One incident</a:t>
            </a:r>
          </a:p>
          <a:p>
            <a:pPr marL="1657350" lvl="3" indent="-285750">
              <a:buFont typeface="Arial" panose="020B0604020202020204" pitchFamily="34" charset="0"/>
              <a:buChar char="•"/>
            </a:pPr>
            <a:r>
              <a:rPr lang="en-US" sz="2200" dirty="0" smtClean="0"/>
              <a:t>3 infractions</a:t>
            </a:r>
          </a:p>
          <a:p>
            <a:pPr marL="2114550" lvl="4" indent="-285750">
              <a:buFont typeface="Arial" panose="020B0604020202020204" pitchFamily="34" charset="0"/>
              <a:buChar char="•"/>
            </a:pPr>
            <a:r>
              <a:rPr lang="en-US" sz="2200" dirty="0" smtClean="0"/>
              <a:t>Insubordination</a:t>
            </a:r>
          </a:p>
          <a:p>
            <a:pPr marL="2114550" lvl="4" indent="-285750">
              <a:buFont typeface="Arial" panose="020B0604020202020204" pitchFamily="34" charset="0"/>
              <a:buChar char="•"/>
            </a:pPr>
            <a:r>
              <a:rPr lang="en-US" sz="2200" dirty="0" smtClean="0"/>
              <a:t>Fighting</a:t>
            </a:r>
          </a:p>
          <a:p>
            <a:pPr marL="2114550" lvl="4" indent="-285750">
              <a:buFont typeface="Arial" panose="020B0604020202020204" pitchFamily="34" charset="0"/>
              <a:buChar char="•"/>
            </a:pPr>
            <a:r>
              <a:rPr lang="en-US" sz="2200" dirty="0" smtClean="0"/>
              <a:t>Tobacco</a:t>
            </a:r>
          </a:p>
          <a:p>
            <a:pPr marL="1657350" lvl="3" indent="-285750">
              <a:buFont typeface="Arial" panose="020B0604020202020204" pitchFamily="34" charset="0"/>
              <a:buChar char="•"/>
            </a:pPr>
            <a:r>
              <a:rPr lang="en-US" sz="2200" dirty="0" smtClean="0"/>
              <a:t>Action Taken</a:t>
            </a:r>
          </a:p>
          <a:p>
            <a:pPr marL="2114550" lvl="4" indent="-285750">
              <a:buFont typeface="Arial" panose="020B0604020202020204" pitchFamily="34" charset="0"/>
              <a:buChar char="•"/>
            </a:pPr>
            <a:r>
              <a:rPr lang="en-US" sz="2200" dirty="0" smtClean="0"/>
              <a:t>OSS for three days </a:t>
            </a:r>
          </a:p>
          <a:p>
            <a:pPr marL="2114550" lvl="4" indent="-285750">
              <a:buFont typeface="Arial" panose="020B0604020202020204" pitchFamily="34" charset="0"/>
              <a:buChar char="•"/>
            </a:pPr>
            <a:r>
              <a:rPr lang="en-US" sz="2200" dirty="0" smtClean="0"/>
              <a:t>Number of days entered 9</a:t>
            </a:r>
          </a:p>
          <a:p>
            <a:pPr marL="2571750" lvl="5" indent="-285750">
              <a:buFont typeface="Arial" panose="020B0604020202020204" pitchFamily="34" charset="0"/>
              <a:buChar char="•"/>
            </a:pPr>
            <a:r>
              <a:rPr lang="en-US" sz="2200" dirty="0" smtClean="0"/>
              <a:t>3 per infraction</a:t>
            </a:r>
          </a:p>
          <a:p>
            <a:pPr marL="1200150" lvl="2" indent="-285750">
              <a:buFont typeface="Arial" panose="020B0604020202020204" pitchFamily="34" charset="0"/>
              <a:buChar char="•"/>
            </a:pPr>
            <a:r>
              <a:rPr lang="en-US" sz="2200" dirty="0" smtClean="0"/>
              <a:t>What should have been entered?</a:t>
            </a:r>
          </a:p>
          <a:p>
            <a:pPr marL="1657350" lvl="3" indent="-285750">
              <a:buFont typeface="Arial" panose="020B0604020202020204" pitchFamily="34" charset="0"/>
              <a:buChar char="•"/>
            </a:pPr>
            <a:r>
              <a:rPr lang="en-US" sz="2200" dirty="0" smtClean="0"/>
              <a:t>One day per infraction totaling 3 days</a:t>
            </a:r>
            <a:endParaRPr lang="en-US" sz="2200" dirty="0"/>
          </a:p>
        </p:txBody>
      </p:sp>
    </p:spTree>
    <p:extLst>
      <p:ext uri="{BB962C8B-B14F-4D97-AF65-F5344CB8AC3E}">
        <p14:creationId xmlns:p14="http://schemas.microsoft.com/office/powerpoint/2010/main" val="274490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1000"/>
                                        <p:tgtEl>
                                          <p:spTgt spid="4">
                                            <p:txEl>
                                              <p:pRg st="1" end="1"/>
                                            </p:txEl>
                                          </p:spTgt>
                                        </p:tgtEl>
                                      </p:cBhvr>
                                    </p:animEffect>
                                    <p:anim calcmode="lin" valueType="num">
                                      <p:cBhvr>
                                        <p:cTn id="2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2" end="2"/>
                                            </p:txEl>
                                          </p:spTgt>
                                        </p:tgtEl>
                                        <p:attrNameLst>
                                          <p:attrName>style.visibility</p:attrName>
                                        </p:attrNameLst>
                                      </p:cBhvr>
                                      <p:to>
                                        <p:strVal val="visible"/>
                                      </p:to>
                                    </p:set>
                                    <p:animEffect transition="in" filter="fade">
                                      <p:cBhvr>
                                        <p:cTn id="26" dur="1000"/>
                                        <p:tgtEl>
                                          <p:spTgt spid="4">
                                            <p:txEl>
                                              <p:pRg st="2" end="2"/>
                                            </p:txEl>
                                          </p:spTgt>
                                        </p:tgtEl>
                                      </p:cBhvr>
                                    </p:animEffect>
                                    <p:anim calcmode="lin" valueType="num">
                                      <p:cBhvr>
                                        <p:cTn id="27"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1000"/>
                                        <p:tgtEl>
                                          <p:spTgt spid="4">
                                            <p:txEl>
                                              <p:pRg st="3" end="3"/>
                                            </p:txEl>
                                          </p:spTgt>
                                        </p:tgtEl>
                                      </p:cBhvr>
                                    </p:animEffect>
                                    <p:anim calcmode="lin" valueType="num">
                                      <p:cBhvr>
                                        <p:cTn id="34"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4" end="4"/>
                                            </p:txEl>
                                          </p:spTgt>
                                        </p:tgtEl>
                                        <p:attrNameLst>
                                          <p:attrName>style.visibility</p:attrName>
                                        </p:attrNameLst>
                                      </p:cBhvr>
                                      <p:to>
                                        <p:strVal val="visible"/>
                                      </p:to>
                                    </p:set>
                                    <p:animEffect transition="in" filter="fade">
                                      <p:cBhvr>
                                        <p:cTn id="40" dur="1000"/>
                                        <p:tgtEl>
                                          <p:spTgt spid="4">
                                            <p:txEl>
                                              <p:pRg st="4" end="4"/>
                                            </p:txEl>
                                          </p:spTgt>
                                        </p:tgtEl>
                                      </p:cBhvr>
                                    </p:animEffect>
                                    <p:anim calcmode="lin" valueType="num">
                                      <p:cBhvr>
                                        <p:cTn id="41"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4" end="4"/>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4">
                                            <p:txEl>
                                              <p:pRg st="5" end="5"/>
                                            </p:txEl>
                                          </p:spTgt>
                                        </p:tgtEl>
                                        <p:attrNameLst>
                                          <p:attrName>style.visibility</p:attrName>
                                        </p:attrNameLst>
                                      </p:cBhvr>
                                      <p:to>
                                        <p:strVal val="visible"/>
                                      </p:to>
                                    </p:set>
                                    <p:animEffect transition="in" filter="fade">
                                      <p:cBhvr>
                                        <p:cTn id="45" dur="1000"/>
                                        <p:tgtEl>
                                          <p:spTgt spid="4">
                                            <p:txEl>
                                              <p:pRg st="5" end="5"/>
                                            </p:txEl>
                                          </p:spTgt>
                                        </p:tgtEl>
                                      </p:cBhvr>
                                    </p:animEffect>
                                    <p:anim calcmode="lin" valueType="num">
                                      <p:cBhvr>
                                        <p:cTn id="4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4">
                                            <p:txEl>
                                              <p:pRg st="5" end="5"/>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4">
                                            <p:txEl>
                                              <p:pRg st="6" end="6"/>
                                            </p:txEl>
                                          </p:spTgt>
                                        </p:tgtEl>
                                        <p:attrNameLst>
                                          <p:attrName>style.visibility</p:attrName>
                                        </p:attrNameLst>
                                      </p:cBhvr>
                                      <p:to>
                                        <p:strVal val="visible"/>
                                      </p:to>
                                    </p:set>
                                    <p:animEffect transition="in" filter="fade">
                                      <p:cBhvr>
                                        <p:cTn id="50" dur="1000"/>
                                        <p:tgtEl>
                                          <p:spTgt spid="4">
                                            <p:txEl>
                                              <p:pRg st="6" end="6"/>
                                            </p:txEl>
                                          </p:spTgt>
                                        </p:tgtEl>
                                      </p:cBhvr>
                                    </p:animEffect>
                                    <p:anim calcmode="lin" valueType="num">
                                      <p:cBhvr>
                                        <p:cTn id="51"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52" dur="1000" fill="hold"/>
                                        <p:tgtEl>
                                          <p:spTgt spid="4">
                                            <p:txEl>
                                              <p:pRg st="6" end="6"/>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animEffect transition="in" filter="fade">
                                      <p:cBhvr>
                                        <p:cTn id="55" dur="1000"/>
                                        <p:tgtEl>
                                          <p:spTgt spid="4">
                                            <p:txEl>
                                              <p:pRg st="7" end="7"/>
                                            </p:txEl>
                                          </p:spTgt>
                                        </p:tgtEl>
                                      </p:cBhvr>
                                    </p:animEffect>
                                    <p:anim calcmode="lin" valueType="num">
                                      <p:cBhvr>
                                        <p:cTn id="56"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7" dur="1000" fill="hold"/>
                                        <p:tgtEl>
                                          <p:spTgt spid="4">
                                            <p:txEl>
                                              <p:pRg st="7" end="7"/>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4">
                                            <p:txEl>
                                              <p:pRg st="8" end="8"/>
                                            </p:txEl>
                                          </p:spTgt>
                                        </p:tgtEl>
                                        <p:attrNameLst>
                                          <p:attrName>style.visibility</p:attrName>
                                        </p:attrNameLst>
                                      </p:cBhvr>
                                      <p:to>
                                        <p:strVal val="visible"/>
                                      </p:to>
                                    </p:set>
                                    <p:animEffect transition="in" filter="fade">
                                      <p:cBhvr>
                                        <p:cTn id="60" dur="1000"/>
                                        <p:tgtEl>
                                          <p:spTgt spid="4">
                                            <p:txEl>
                                              <p:pRg st="8" end="8"/>
                                            </p:txEl>
                                          </p:spTgt>
                                        </p:tgtEl>
                                      </p:cBhvr>
                                    </p:animEffect>
                                    <p:anim calcmode="lin" valueType="num">
                                      <p:cBhvr>
                                        <p:cTn id="61"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62" dur="1000" fill="hold"/>
                                        <p:tgtEl>
                                          <p:spTgt spid="4">
                                            <p:txEl>
                                              <p:pRg st="8" end="8"/>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4">
                                            <p:txEl>
                                              <p:pRg st="9" end="9"/>
                                            </p:txEl>
                                          </p:spTgt>
                                        </p:tgtEl>
                                        <p:attrNameLst>
                                          <p:attrName>style.visibility</p:attrName>
                                        </p:attrNameLst>
                                      </p:cBhvr>
                                      <p:to>
                                        <p:strVal val="visible"/>
                                      </p:to>
                                    </p:set>
                                    <p:animEffect transition="in" filter="fade">
                                      <p:cBhvr>
                                        <p:cTn id="65" dur="1000"/>
                                        <p:tgtEl>
                                          <p:spTgt spid="4">
                                            <p:txEl>
                                              <p:pRg st="9" end="9"/>
                                            </p:txEl>
                                          </p:spTgt>
                                        </p:tgtEl>
                                      </p:cBhvr>
                                    </p:animEffect>
                                    <p:anim calcmode="lin" valueType="num">
                                      <p:cBhvr>
                                        <p:cTn id="66"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67" dur="1000" fill="hold"/>
                                        <p:tgtEl>
                                          <p:spTgt spid="4">
                                            <p:txEl>
                                              <p:pRg st="9" end="9"/>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4">
                                            <p:txEl>
                                              <p:pRg st="10" end="10"/>
                                            </p:txEl>
                                          </p:spTgt>
                                        </p:tgtEl>
                                        <p:attrNameLst>
                                          <p:attrName>style.visibility</p:attrName>
                                        </p:attrNameLst>
                                      </p:cBhvr>
                                      <p:to>
                                        <p:strVal val="visible"/>
                                      </p:to>
                                    </p:set>
                                    <p:animEffect transition="in" filter="fade">
                                      <p:cBhvr>
                                        <p:cTn id="70" dur="1000"/>
                                        <p:tgtEl>
                                          <p:spTgt spid="4">
                                            <p:txEl>
                                              <p:pRg st="10" end="10"/>
                                            </p:txEl>
                                          </p:spTgt>
                                        </p:tgtEl>
                                      </p:cBhvr>
                                    </p:animEffect>
                                    <p:anim calcmode="lin" valueType="num">
                                      <p:cBhvr>
                                        <p:cTn id="71"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4">
                                            <p:txEl>
                                              <p:pRg st="11" end="11"/>
                                            </p:txEl>
                                          </p:spTgt>
                                        </p:tgtEl>
                                        <p:attrNameLst>
                                          <p:attrName>style.visibility</p:attrName>
                                        </p:attrNameLst>
                                      </p:cBhvr>
                                      <p:to>
                                        <p:strVal val="visible"/>
                                      </p:to>
                                    </p:set>
                                    <p:animEffect transition="in" filter="fade">
                                      <p:cBhvr>
                                        <p:cTn id="75" dur="1000"/>
                                        <p:tgtEl>
                                          <p:spTgt spid="4">
                                            <p:txEl>
                                              <p:pRg st="11" end="11"/>
                                            </p:txEl>
                                          </p:spTgt>
                                        </p:tgtEl>
                                      </p:cBhvr>
                                    </p:animEffect>
                                    <p:anim calcmode="lin" valueType="num">
                                      <p:cBhvr>
                                        <p:cTn id="76"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77" dur="1000" fill="hold"/>
                                        <p:tgtEl>
                                          <p:spTgt spid="4">
                                            <p:txEl>
                                              <p:pRg st="11" end="11"/>
                                            </p:txEl>
                                          </p:spTgt>
                                        </p:tgtEl>
                                        <p:attrNameLst>
                                          <p:attrName>ppt_y</p:attrName>
                                        </p:attrNameLst>
                                      </p:cBhvr>
                                      <p:tavLst>
                                        <p:tav tm="0">
                                          <p:val>
                                            <p:strVal val="#ppt_y+.1"/>
                                          </p:val>
                                        </p:tav>
                                        <p:tav tm="100000">
                                          <p:val>
                                            <p:strVal val="#ppt_y"/>
                                          </p:val>
                                        </p:tav>
                                      </p:tavLst>
                                    </p:anim>
                                  </p:childTnLst>
                                </p:cTn>
                              </p:par>
                              <p:par>
                                <p:cTn id="78" presetID="42" presetClass="entr" presetSubtype="0" fill="hold" nodeType="withEffect">
                                  <p:stCondLst>
                                    <p:cond delay="0"/>
                                  </p:stCondLst>
                                  <p:childTnLst>
                                    <p:set>
                                      <p:cBhvr>
                                        <p:cTn id="79" dur="1" fill="hold">
                                          <p:stCondLst>
                                            <p:cond delay="0"/>
                                          </p:stCondLst>
                                        </p:cTn>
                                        <p:tgtEl>
                                          <p:spTgt spid="4">
                                            <p:txEl>
                                              <p:pRg st="12" end="12"/>
                                            </p:txEl>
                                          </p:spTgt>
                                        </p:tgtEl>
                                        <p:attrNameLst>
                                          <p:attrName>style.visibility</p:attrName>
                                        </p:attrNameLst>
                                      </p:cBhvr>
                                      <p:to>
                                        <p:strVal val="visible"/>
                                      </p:to>
                                    </p:set>
                                    <p:animEffect transition="in" filter="fade">
                                      <p:cBhvr>
                                        <p:cTn id="80" dur="1000"/>
                                        <p:tgtEl>
                                          <p:spTgt spid="4">
                                            <p:txEl>
                                              <p:pRg st="12" end="12"/>
                                            </p:txEl>
                                          </p:spTgt>
                                        </p:tgtEl>
                                      </p:cBhvr>
                                    </p:animEffect>
                                    <p:anim calcmode="lin" valueType="num">
                                      <p:cBhvr>
                                        <p:cTn id="81"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82"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nodeType="clickEffect">
                                  <p:stCondLst>
                                    <p:cond delay="0"/>
                                  </p:stCondLst>
                                  <p:childTnLst>
                                    <p:set>
                                      <p:cBhvr>
                                        <p:cTn id="86" dur="1" fill="hold">
                                          <p:stCondLst>
                                            <p:cond delay="0"/>
                                          </p:stCondLst>
                                        </p:cTn>
                                        <p:tgtEl>
                                          <p:spTgt spid="4">
                                            <p:txEl>
                                              <p:pRg st="13" end="13"/>
                                            </p:txEl>
                                          </p:spTgt>
                                        </p:tgtEl>
                                        <p:attrNameLst>
                                          <p:attrName>style.visibility</p:attrName>
                                        </p:attrNameLst>
                                      </p:cBhvr>
                                      <p:to>
                                        <p:strVal val="visible"/>
                                      </p:to>
                                    </p:set>
                                    <p:animEffect transition="in" filter="fade">
                                      <p:cBhvr>
                                        <p:cTn id="87" dur="1000"/>
                                        <p:tgtEl>
                                          <p:spTgt spid="4">
                                            <p:txEl>
                                              <p:pRg st="13" end="13"/>
                                            </p:txEl>
                                          </p:spTgt>
                                        </p:tgtEl>
                                      </p:cBhvr>
                                    </p:animEffect>
                                    <p:anim calcmode="lin" valueType="num">
                                      <p:cBhvr>
                                        <p:cTn id="88" dur="1000" fill="hold"/>
                                        <p:tgtEl>
                                          <p:spTgt spid="4">
                                            <p:txEl>
                                              <p:pRg st="13" end="13"/>
                                            </p:txEl>
                                          </p:spTgt>
                                        </p:tgtEl>
                                        <p:attrNameLst>
                                          <p:attrName>ppt_x</p:attrName>
                                        </p:attrNameLst>
                                      </p:cBhvr>
                                      <p:tavLst>
                                        <p:tav tm="0">
                                          <p:val>
                                            <p:strVal val="#ppt_x"/>
                                          </p:val>
                                        </p:tav>
                                        <p:tav tm="100000">
                                          <p:val>
                                            <p:strVal val="#ppt_x"/>
                                          </p:val>
                                        </p:tav>
                                      </p:tavLst>
                                    </p:anim>
                                    <p:anim calcmode="lin" valueType="num">
                                      <p:cBhvr>
                                        <p:cTn id="89" dur="1000" fill="hold"/>
                                        <p:tgtEl>
                                          <p:spTgt spid="4">
                                            <p:txEl>
                                              <p:pRg st="13" end="13"/>
                                            </p:txEl>
                                          </p:spTgt>
                                        </p:tgtEl>
                                        <p:attrNameLst>
                                          <p:attrName>ppt_y</p:attrName>
                                        </p:attrNameLst>
                                      </p:cBhvr>
                                      <p:tavLst>
                                        <p:tav tm="0">
                                          <p:val>
                                            <p:strVal val="#ppt_y+.1"/>
                                          </p:val>
                                        </p:tav>
                                        <p:tav tm="100000">
                                          <p:val>
                                            <p:strVal val="#ppt_y"/>
                                          </p:val>
                                        </p:tav>
                                      </p:tavLst>
                                    </p:anim>
                                  </p:childTnLst>
                                </p:cTn>
                              </p:par>
                              <p:par>
                                <p:cTn id="90" presetID="42" presetClass="entr" presetSubtype="0" fill="hold" nodeType="withEffect">
                                  <p:stCondLst>
                                    <p:cond delay="0"/>
                                  </p:stCondLst>
                                  <p:childTnLst>
                                    <p:set>
                                      <p:cBhvr>
                                        <p:cTn id="91" dur="1" fill="hold">
                                          <p:stCondLst>
                                            <p:cond delay="0"/>
                                          </p:stCondLst>
                                        </p:cTn>
                                        <p:tgtEl>
                                          <p:spTgt spid="4">
                                            <p:txEl>
                                              <p:pRg st="14" end="14"/>
                                            </p:txEl>
                                          </p:spTgt>
                                        </p:tgtEl>
                                        <p:attrNameLst>
                                          <p:attrName>style.visibility</p:attrName>
                                        </p:attrNameLst>
                                      </p:cBhvr>
                                      <p:to>
                                        <p:strVal val="visible"/>
                                      </p:to>
                                    </p:set>
                                    <p:animEffect transition="in" filter="fade">
                                      <p:cBhvr>
                                        <p:cTn id="92" dur="1000"/>
                                        <p:tgtEl>
                                          <p:spTgt spid="4">
                                            <p:txEl>
                                              <p:pRg st="14" end="14"/>
                                            </p:txEl>
                                          </p:spTgt>
                                        </p:tgtEl>
                                      </p:cBhvr>
                                    </p:animEffect>
                                    <p:anim calcmode="lin" valueType="num">
                                      <p:cBhvr>
                                        <p:cTn id="93" dur="1000" fill="hold"/>
                                        <p:tgtEl>
                                          <p:spTgt spid="4">
                                            <p:txEl>
                                              <p:pRg st="14" end="14"/>
                                            </p:txEl>
                                          </p:spTgt>
                                        </p:tgtEl>
                                        <p:attrNameLst>
                                          <p:attrName>ppt_x</p:attrName>
                                        </p:attrNameLst>
                                      </p:cBhvr>
                                      <p:tavLst>
                                        <p:tav tm="0">
                                          <p:val>
                                            <p:strVal val="#ppt_x"/>
                                          </p:val>
                                        </p:tav>
                                        <p:tav tm="100000">
                                          <p:val>
                                            <p:strVal val="#ppt_x"/>
                                          </p:val>
                                        </p:tav>
                                      </p:tavLst>
                                    </p:anim>
                                    <p:anim calcmode="lin" valueType="num">
                                      <p:cBhvr>
                                        <p:cTn id="94" dur="1000" fill="hold"/>
                                        <p:tgtEl>
                                          <p:spTgt spid="4">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itle 1"/>
          <p:cNvSpPr>
            <a:spLocks noGrp="1"/>
          </p:cNvSpPr>
          <p:nvPr>
            <p:ph type="ctrTitle"/>
          </p:nvPr>
        </p:nvSpPr>
        <p:spPr>
          <a:xfrm>
            <a:off x="7561634" y="363344"/>
            <a:ext cx="4630366" cy="6227027"/>
          </a:xfrm>
          <a:solidFill>
            <a:schemeClr val="accent1">
              <a:lumMod val="75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Root Cause &amp; Moles</a:t>
            </a:r>
            <a:endParaRPr lang="en-US" sz="5400" dirty="0"/>
          </a:p>
        </p:txBody>
      </p:sp>
      <p:sp>
        <p:nvSpPr>
          <p:cNvPr id="9" name="Rounded Rectangle 8"/>
          <p:cNvSpPr/>
          <p:nvPr/>
        </p:nvSpPr>
        <p:spPr>
          <a:xfrm>
            <a:off x="7746716" y="579863"/>
            <a:ext cx="4269693"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474263" y="742513"/>
            <a:ext cx="6695755" cy="5355312"/>
          </a:xfrm>
          <a:prstGeom prst="rect">
            <a:avLst/>
          </a:prstGeom>
        </p:spPr>
        <p:txBody>
          <a:bodyPr wrap="square">
            <a:spAutoFit/>
          </a:bodyPr>
          <a:lstStyle/>
          <a:p>
            <a:r>
              <a:rPr lang="en-US" b="1" dirty="0"/>
              <a:t>ISSUE: You have moles in your yard and they are tunneling, creating holes, and tearing up your landscape. How do you get rid of them</a:t>
            </a:r>
            <a:r>
              <a:rPr lang="en-US" b="1" dirty="0" smtClean="0"/>
              <a:t>?</a:t>
            </a:r>
          </a:p>
          <a:p>
            <a:pPr algn="ctr"/>
            <a:endParaRPr lang="en-US" b="1" dirty="0"/>
          </a:p>
          <a:p>
            <a:r>
              <a:rPr lang="en-US" dirty="0" smtClean="0"/>
              <a:t>What do you know about Moles? </a:t>
            </a:r>
          </a:p>
          <a:p>
            <a:endParaRPr lang="en-US" dirty="0"/>
          </a:p>
          <a:p>
            <a:r>
              <a:rPr lang="en-US" dirty="0" smtClean="0"/>
              <a:t>Why </a:t>
            </a:r>
            <a:r>
              <a:rPr lang="en-US" dirty="0"/>
              <a:t>is your yard interesting to </a:t>
            </a:r>
            <a:r>
              <a:rPr lang="en-US" dirty="0" smtClean="0"/>
              <a:t>moles?</a:t>
            </a:r>
            <a:endParaRPr lang="en-US" dirty="0"/>
          </a:p>
          <a:p>
            <a:endParaRPr lang="en-US" dirty="0"/>
          </a:p>
          <a:p>
            <a:r>
              <a:rPr lang="en-US" dirty="0" smtClean="0"/>
              <a:t>What </a:t>
            </a:r>
            <a:r>
              <a:rPr lang="en-US" dirty="0"/>
              <a:t>strategies would you implement to rid you yard of </a:t>
            </a:r>
            <a:r>
              <a:rPr lang="en-US" dirty="0" smtClean="0"/>
              <a:t>moles?</a:t>
            </a:r>
          </a:p>
          <a:p>
            <a:endParaRPr lang="en-US" dirty="0"/>
          </a:p>
          <a:p>
            <a:pPr marL="742950" lvl="1" indent="-285750">
              <a:buFont typeface="Arial" panose="020B0604020202020204" pitchFamily="34" charset="0"/>
              <a:buChar char="•"/>
            </a:pPr>
            <a:r>
              <a:rPr lang="en-US" dirty="0" smtClean="0"/>
              <a:t>Kill the moles</a:t>
            </a:r>
          </a:p>
          <a:p>
            <a:pPr marL="1200150" lvl="2" indent="-285750">
              <a:buFont typeface="Arial" panose="020B0604020202020204" pitchFamily="34" charset="0"/>
              <a:buChar char="•"/>
            </a:pPr>
            <a:r>
              <a:rPr lang="en-US" dirty="0" smtClean="0"/>
              <a:t>Pour chemicals down the holes to kill the moles</a:t>
            </a:r>
          </a:p>
          <a:p>
            <a:pPr marL="1200150" lvl="2" indent="-285750">
              <a:buFont typeface="Arial" panose="020B0604020202020204" pitchFamily="34" charset="0"/>
              <a:buChar char="•"/>
            </a:pPr>
            <a:r>
              <a:rPr lang="en-US" dirty="0" smtClean="0"/>
              <a:t>Blow up the holes like in Caddy Shack</a:t>
            </a:r>
          </a:p>
          <a:p>
            <a:pPr marL="1200150" lvl="2" indent="-285750">
              <a:buFont typeface="Arial" panose="020B0604020202020204" pitchFamily="34" charset="0"/>
              <a:buChar char="•"/>
            </a:pPr>
            <a:r>
              <a:rPr lang="en-US" dirty="0"/>
              <a:t>Fill the holes with water </a:t>
            </a:r>
            <a:endParaRPr lang="en-US" dirty="0" smtClean="0"/>
          </a:p>
          <a:p>
            <a:pPr marL="742950" lvl="1" indent="-285750">
              <a:buFont typeface="Arial" panose="020B0604020202020204" pitchFamily="34" charset="0"/>
              <a:buChar char="•"/>
            </a:pPr>
            <a:r>
              <a:rPr lang="en-US" dirty="0" smtClean="0"/>
              <a:t>Repel the moles with </a:t>
            </a:r>
          </a:p>
          <a:p>
            <a:pPr marL="1200150" lvl="2" indent="-285750">
              <a:buFont typeface="Arial" panose="020B0604020202020204" pitchFamily="34" charset="0"/>
              <a:buChar char="•"/>
            </a:pPr>
            <a:r>
              <a:rPr lang="en-US" dirty="0" smtClean="0"/>
              <a:t>Mothballs</a:t>
            </a:r>
          </a:p>
          <a:p>
            <a:pPr marL="1200150" lvl="2" indent="-285750">
              <a:buFont typeface="Arial" panose="020B0604020202020204" pitchFamily="34" charset="0"/>
              <a:buChar char="•"/>
            </a:pPr>
            <a:r>
              <a:rPr lang="en-US" dirty="0" smtClean="0"/>
              <a:t>Caster Oil</a:t>
            </a:r>
          </a:p>
          <a:p>
            <a:pPr marL="1200150" lvl="2" indent="-285750">
              <a:buFont typeface="Arial" panose="020B0604020202020204" pitchFamily="34" charset="0"/>
              <a:buChar char="•"/>
            </a:pPr>
            <a:r>
              <a:rPr lang="en-US" dirty="0" smtClean="0"/>
              <a:t>Peppermint</a:t>
            </a:r>
          </a:p>
          <a:p>
            <a:pPr marL="1200150" lvl="2" indent="-285750">
              <a:buFont typeface="Arial" panose="020B0604020202020204" pitchFamily="34" charset="0"/>
              <a:buChar char="•"/>
            </a:pPr>
            <a:r>
              <a:rPr lang="en-US" dirty="0" smtClean="0"/>
              <a:t>Ultrasonic solar garden stakes</a:t>
            </a:r>
          </a:p>
          <a:p>
            <a:pPr marL="742950" lvl="1" indent="-285750">
              <a:buFont typeface="Arial" panose="020B0604020202020204" pitchFamily="34" charset="0"/>
              <a:buChar char="•"/>
            </a:pPr>
            <a:r>
              <a:rPr lang="en-US" dirty="0" smtClean="0"/>
              <a:t>What else???</a:t>
            </a:r>
          </a:p>
        </p:txBody>
      </p:sp>
    </p:spTree>
    <p:extLst>
      <p:ext uri="{BB962C8B-B14F-4D97-AF65-F5344CB8AC3E}">
        <p14:creationId xmlns:p14="http://schemas.microsoft.com/office/powerpoint/2010/main" val="62267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823</TotalTime>
  <Words>960</Words>
  <Application>Microsoft Office PowerPoint</Application>
  <PresentationFormat>Widescreen</PresentationFormat>
  <Paragraphs>204</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MS Mincho</vt:lpstr>
      <vt:lpstr>Times New Roman</vt:lpstr>
      <vt:lpstr>Wingdings</vt:lpstr>
      <vt:lpstr>Office Theme</vt:lpstr>
      <vt:lpstr>Disproportionality Institute March 29-30, 2018 Little Rock, Arkansas</vt:lpstr>
      <vt:lpstr>HOW DID  YOU GET HERE? </vt:lpstr>
      <vt:lpstr>Your Data at a Glance</vt:lpstr>
      <vt:lpstr>Indicators and Current Methodology </vt:lpstr>
      <vt:lpstr>Indicators and Current Methodology </vt:lpstr>
      <vt:lpstr>Let’s Get Started!</vt:lpstr>
      <vt:lpstr>Data Quality</vt:lpstr>
      <vt:lpstr> Data Quality and eSchool</vt:lpstr>
      <vt:lpstr>Root Cause &amp; Moles</vt:lpstr>
      <vt:lpstr>What is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Deep Do Your Roots Go?</dc:title>
  <dc:creator>Jody Fields</dc:creator>
  <cp:lastModifiedBy>Jody Fields</cp:lastModifiedBy>
  <cp:revision>61</cp:revision>
  <dcterms:created xsi:type="dcterms:W3CDTF">2017-02-27T22:13:05Z</dcterms:created>
  <dcterms:modified xsi:type="dcterms:W3CDTF">2018-04-04T15:02:18Z</dcterms:modified>
</cp:coreProperties>
</file>